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3"/>
  </p:notesMasterIdLst>
  <p:sldIdLst>
    <p:sldId id="322" r:id="rId2"/>
    <p:sldId id="325" r:id="rId3"/>
    <p:sldId id="260" r:id="rId4"/>
    <p:sldId id="262" r:id="rId5"/>
    <p:sldId id="263" r:id="rId6"/>
    <p:sldId id="294" r:id="rId7"/>
    <p:sldId id="330" r:id="rId8"/>
    <p:sldId id="296" r:id="rId9"/>
    <p:sldId id="295" r:id="rId10"/>
    <p:sldId id="331" r:id="rId11"/>
    <p:sldId id="323" r:id="rId1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9/17/2021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9/17/2021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9/17/2021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b="1" dirty="0" smtClean="0">
                <a:latin typeface="Times New Roman" pitchFamily="18" charset="0"/>
                <a:cs typeface="Times New Roman" pitchFamily="18" charset="0"/>
              </a:rPr>
              <a:t>Auditing management calculation system</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Obligation </a:t>
            </a:r>
            <a:r>
              <a:rPr lang="en-IN" sz="2000" dirty="0" smtClean="0">
                <a:latin typeface="Times New Roman" pitchFamily="18" charset="0"/>
                <a:cs typeface="Times New Roman" pitchFamily="18" charset="0"/>
              </a:rPr>
              <a:t>of periodical internal and external audits is common for all management systems. Standard ISO 19011 provides guidance on auditing of management systems including the principles for auditing, managing an audit programme and conducting the management system audits. ISO 19011:2011 introduces the concept of risk in management system audits but it does not give specific guidance for the risk assessment and risk management process of the organization. This paper proposes a model for management system auditing based on risk assessment. The adopted model refers to the risks concerning the achievement of audit goals, together with risks of the audit to interfere with audited activities and processes of the </a:t>
            </a:r>
            <a:r>
              <a:rPr lang="en-IN" sz="2000" dirty="0" smtClean="0">
                <a:latin typeface="Times New Roman" pitchFamily="18" charset="0"/>
                <a:cs typeface="Times New Roman" pitchFamily="18" charset="0"/>
              </a:rPr>
              <a:t>organization.</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document refers to a management structure comprised of a board of </a:t>
            </a:r>
            <a:r>
              <a:rPr lang="en-IN" sz="2000" dirty="0" smtClean="0">
                <a:latin typeface="Times New Roman" pitchFamily="18" charset="0"/>
                <a:cs typeface="Times New Roman" pitchFamily="18" charset="0"/>
              </a:rPr>
              <a:t>directors </a:t>
            </a:r>
            <a:r>
              <a:rPr lang="en-IN" sz="2000" dirty="0" smtClean="0">
                <a:latin typeface="Times New Roman" pitchFamily="18" charset="0"/>
                <a:cs typeface="Times New Roman" pitchFamily="18" charset="0"/>
              </a:rPr>
              <a:t>and senior management. The Committee recognises that significant differences exist in legislative and regulatory frameworks between countries.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document, references to the board of directors presume appropriate involvement of its audit committee, when one </a:t>
            </a:r>
            <a:r>
              <a:rPr lang="en-IN" sz="2000" dirty="0" smtClean="0">
                <a:latin typeface="Times New Roman" pitchFamily="18" charset="0"/>
                <a:cs typeface="Times New Roman" pitchFamily="18" charset="0"/>
              </a:rPr>
              <a:t>exists.</a:t>
            </a:r>
          </a:p>
          <a:p>
            <a:pPr algn="just">
              <a:lnSpc>
                <a:spcPct val="150000"/>
              </a:lnSpc>
            </a:pPr>
            <a:r>
              <a:rPr lang="en-IN" sz="2000" dirty="0" smtClean="0">
                <a:latin typeface="Times New Roman" pitchFamily="18" charset="0"/>
                <a:cs typeface="Times New Roman" pitchFamily="18" charset="0"/>
              </a:rPr>
              <a:t>When the risk management function has not informed the board of directors about the existence of a significant divergence of views between senior management and the risk management function regarding the level of risk faced by the bank, the head of internal audit should inform the board about this divergence.</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295400" y="609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According to the holistic approach, the overall audit risk should be calculated differently if single risks have mutual impact to each other (where the resulting risk level is much higher if there is some kind of interrelationship between the assessed risks</a:t>
            </a:r>
            <a:r>
              <a:rPr lang="en-IN"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Risks of environmental accidents and impacts arising, or likely to arise, as consequences of incidents, accidents and potential emergency situations, previous environmental problems that the organization has contributed </a:t>
            </a:r>
            <a:r>
              <a:rPr lang="en-IN" sz="2000" dirty="0" smtClean="0">
                <a:latin typeface="Times New Roman" pitchFamily="18" charset="0"/>
                <a:cs typeface="Times New Roman" pitchFamily="18" charset="0"/>
              </a:rPr>
              <a:t>to.</a:t>
            </a:r>
          </a:p>
          <a:p>
            <a:pPr algn="just">
              <a:lnSpc>
                <a:spcPct val="150000"/>
              </a:lnSpc>
            </a:pPr>
            <a:r>
              <a:rPr lang="en-IN" sz="2000" dirty="0" smtClean="0">
                <a:latin typeface="Times New Roman" pitchFamily="18" charset="0"/>
                <a:cs typeface="Times New Roman" pitchFamily="18" charset="0"/>
              </a:rPr>
              <a:t>The organization is facing legal proceedings related to OH&amp;S (depending on the severity and impact of risk involved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Environmental </a:t>
            </a:r>
            <a:r>
              <a:rPr lang="en-IN" sz="2000" dirty="0" smtClean="0">
                <a:latin typeface="Times New Roman" pitchFamily="18" charset="0"/>
                <a:cs typeface="Times New Roman" pitchFamily="18" charset="0"/>
              </a:rPr>
              <a:t>aspects with significant nature and gravity (typically manufacturing or processing type organizations with significant impacts in several of the environmental aspects)</a:t>
            </a:r>
            <a:endParaRPr lang="en-US"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Internal audit should review management’s process for stress testing its capital levels, taking into account the frequency of such exercises, their purpose (e.g., internal monitoring vs. regulator imposed), the reasonableness of scenarios and the underlying assumptions employed, and the reliability of the processes used.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audit committee may invite the head of internal audit, the head of compliance, senior management, in particular the chief executive officer and other officials deemed relevant for the purpose of fulfilling its responsibilities to attend meetings of the committee.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is a sound practice that the head of internal audit and members of the audit committee have a private session, i.e. in the absence of management, to discuss issues of interest.</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reliance on numerous principles is characteristic for auditing. These principles should be harmonized with the management system policy, and should help the management to conduct an effective and reliable audit, which provides information needed for the improvement of organizations performance. </a:t>
            </a:r>
            <a:endParaRPr lang="en-IN" sz="2000" dirty="0" smtClean="0">
              <a:latin typeface="Times New Roman" pitchFamily="18" charset="0"/>
              <a:cs typeface="Times New Roman" pitchFamily="18" charset="0"/>
            </a:endParaRPr>
          </a:p>
          <a:p>
            <a:pPr algn="just">
              <a:lnSpc>
                <a:spcPct val="150000"/>
              </a:lnSpc>
            </a:pPr>
            <a:r>
              <a:rPr lang="en-IN" sz="2000" dirty="0" err="1" smtClean="0">
                <a:latin typeface="Times New Roman" pitchFamily="18" charset="0"/>
                <a:cs typeface="Times New Roman" pitchFamily="18" charset="0"/>
              </a:rPr>
              <a:t>Auditee’s</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level of performance, as reflected in the occurrence of failures or incidents or customer </a:t>
            </a:r>
            <a:r>
              <a:rPr lang="en-IN" sz="2000" dirty="0" smtClean="0">
                <a:latin typeface="Times New Roman" pitchFamily="18" charset="0"/>
                <a:cs typeface="Times New Roman" pitchFamily="18" charset="0"/>
              </a:rPr>
              <a:t>complaints.</a:t>
            </a:r>
          </a:p>
          <a:p>
            <a:pPr algn="just">
              <a:lnSpc>
                <a:spcPct val="150000"/>
              </a:lnSpc>
            </a:pPr>
            <a:r>
              <a:rPr lang="en-IN" sz="2000" dirty="0" smtClean="0">
                <a:latin typeface="Times New Roman" pitchFamily="18" charset="0"/>
                <a:cs typeface="Times New Roman" pitchFamily="18" charset="0"/>
              </a:rPr>
              <a:t>The proposed model was successfully tested and validated in praxis so it can be concluded that it offers the possibility for effective and efficient audit risk management in organizations of various types and sizes.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greatest advantage of this model is based on a fact that every risk can be considered separately and also can be combined with other risks.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81200" y="1524000"/>
            <a:ext cx="6019800" cy="4648200"/>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3810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304800"/>
            <a:ext cx="7498080" cy="4800600"/>
          </a:xfrm>
        </p:spPr>
        <p:txBody>
          <a:bodyPr>
            <a:noAutofit/>
          </a:bodyPr>
          <a:lstStyle/>
          <a:p>
            <a:pPr algn="just">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audit of management systems is a process that cannot be excluded from other processes in organization and its risks should also be treated in accordance to ISO 19011:2011 requirements. This paper shows a model for identification, assessment, evaluation and categorization of audit risks, which is flexible enough to be applied in organizations of all types and sizes. The proposed model is simple for application and is based on assessment of two crucial components of risk: 1. The likelihood of occurrence and 2. The significance of consequence The greatest advantage of this model is based on a fact that every risk can be considered separately and also can be combined with other risks. According to the holistic approach, the overall audit risk should be calculated differently if single risks have mutual impact to each other (where the resulting risk level is much higher if there is some kind of interrelationship between the assessed risks). The model suggests that each identified audit risk should be treated in accordance to assessed risk level values, and the audit itself should be treated in accordance to calculated overall risk level. The proposed model was successfully tested and validated in praxis so it can be concluded that it offers the possibility for effective and efficient audit risk management in organizations of various types and sizes. </a:t>
            </a:r>
            <a:endParaRPr lang="en-US" sz="20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vi-VN" sz="1700" dirty="0" smtClean="0">
                <a:latin typeface="Times New Roman" pitchFamily="18" charset="0"/>
                <a:cs typeface="Times New Roman" pitchFamily="18" charset="0"/>
              </a:rPr>
              <a:t>[1] Vulanović Srđan, Beker Ivan, Kesić Igor, Brkljač Nebojša, Vuković Milica: Possible Applications of ONR 49000 Standard Series in Risk Management in Organizations, International Convention on Quality – JUSK ICQ 2014, Belgrade, Serbia, 2014. </a:t>
            </a:r>
            <a:endParaRPr lang="en-IN" sz="1700" dirty="0" smtClean="0">
              <a:latin typeface="Times New Roman" pitchFamily="18" charset="0"/>
              <a:cs typeface="Times New Roman" pitchFamily="18" charset="0"/>
            </a:endParaRPr>
          </a:p>
          <a:p>
            <a:pPr algn="just">
              <a:lnSpc>
                <a:spcPct val="160000"/>
              </a:lnSpc>
            </a:pPr>
            <a:r>
              <a:rPr lang="vi-VN" sz="1700" dirty="0" smtClean="0">
                <a:latin typeface="Times New Roman" pitchFamily="18" charset="0"/>
                <a:cs typeface="Times New Roman" pitchFamily="18" charset="0"/>
              </a:rPr>
              <a:t>[</a:t>
            </a:r>
            <a:r>
              <a:rPr lang="vi-VN" sz="1700" dirty="0" smtClean="0">
                <a:latin typeface="Times New Roman" pitchFamily="18" charset="0"/>
                <a:cs typeface="Times New Roman" pitchFamily="18" charset="0"/>
              </a:rPr>
              <a:t>2] ISO 19011:2011 - Guidelines for auditing management systems, International Organization for Standardization, Geneva, Switzerland, 2011. </a:t>
            </a:r>
            <a:endParaRPr lang="en-IN" sz="1700" dirty="0" smtClean="0">
              <a:latin typeface="Times New Roman" pitchFamily="18" charset="0"/>
              <a:cs typeface="Times New Roman" pitchFamily="18" charset="0"/>
            </a:endParaRPr>
          </a:p>
          <a:p>
            <a:pPr algn="just">
              <a:lnSpc>
                <a:spcPct val="160000"/>
              </a:lnSpc>
            </a:pPr>
            <a:r>
              <a:rPr lang="vi-VN" sz="1700" dirty="0" smtClean="0">
                <a:latin typeface="Times New Roman" pitchFamily="18" charset="0"/>
                <a:cs typeface="Times New Roman" pitchFamily="18" charset="0"/>
              </a:rPr>
              <a:t>[</a:t>
            </a:r>
            <a:r>
              <a:rPr lang="vi-VN" sz="1700" dirty="0" smtClean="0">
                <a:latin typeface="Times New Roman" pitchFamily="18" charset="0"/>
                <a:cs typeface="Times New Roman" pitchFamily="18" charset="0"/>
              </a:rPr>
              <a:t>3] ISO 31000:2009 - Risk management – Principles and guidelines, International Organization for Standardization, Geneva, Switzerland, 2009. </a:t>
            </a:r>
            <a:endParaRPr lang="en-IN" sz="1700" dirty="0" smtClean="0">
              <a:latin typeface="Times New Roman" pitchFamily="18" charset="0"/>
              <a:cs typeface="Times New Roman" pitchFamily="18" charset="0"/>
            </a:endParaRPr>
          </a:p>
          <a:p>
            <a:pPr algn="just">
              <a:lnSpc>
                <a:spcPct val="160000"/>
              </a:lnSpc>
            </a:pPr>
            <a:r>
              <a:rPr lang="vi-VN" sz="1700" dirty="0" smtClean="0">
                <a:latin typeface="Times New Roman" pitchFamily="18" charset="0"/>
                <a:cs typeface="Times New Roman" pitchFamily="18" charset="0"/>
              </a:rPr>
              <a:t>[</a:t>
            </a:r>
            <a:r>
              <a:rPr lang="vi-VN" sz="1700" dirty="0" smtClean="0">
                <a:latin typeface="Times New Roman" pitchFamily="18" charset="0"/>
                <a:cs typeface="Times New Roman" pitchFamily="18" charset="0"/>
              </a:rPr>
              <a:t>4] ISO/IEC 17021:2011 - Conformity assessment -- Requirements for bodies providing audit and certification of management systems, International Organization for Standardization, Geneva, Switzerland, 2011. </a:t>
            </a:r>
            <a:endParaRPr lang="en-IN" sz="1700" dirty="0" smtClean="0">
              <a:latin typeface="Times New Roman" pitchFamily="18" charset="0"/>
              <a:cs typeface="Times New Roman" pitchFamily="18" charset="0"/>
            </a:endParaRPr>
          </a:p>
          <a:p>
            <a:pPr algn="just">
              <a:lnSpc>
                <a:spcPct val="160000"/>
              </a:lnSpc>
            </a:pPr>
            <a:r>
              <a:rPr lang="vi-VN" sz="1700" dirty="0" smtClean="0">
                <a:latin typeface="Times New Roman" pitchFamily="18" charset="0"/>
                <a:cs typeface="Times New Roman" pitchFamily="18" charset="0"/>
              </a:rPr>
              <a:t>[</a:t>
            </a:r>
            <a:r>
              <a:rPr lang="vi-VN" sz="1700" dirty="0" smtClean="0">
                <a:latin typeface="Times New Roman" pitchFamily="18" charset="0"/>
                <a:cs typeface="Times New Roman" pitchFamily="18" charset="0"/>
              </a:rPr>
              <a:t>5] IEC 31010:2009 - Risk management -- Risk assessment techniques, International Organization for Standardization, Geneva, Switzerland, 2009.</a:t>
            </a:r>
            <a:endParaRPr lang="en-US" sz="1700" dirty="0" smtClean="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1294</TotalTime>
  <Words>1024</Words>
  <Application>Microsoft Office PowerPoint</Application>
  <PresentationFormat>On-screen Show (4:3)</PresentationFormat>
  <Paragraphs>43</Paragraphs>
  <Slides>11</Slides>
  <Notes>2</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Solstice</vt:lpstr>
      <vt:lpstr>Auditing management calculation system</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2021-09-17T12:31:20Z</dcterms:modified>
</cp:coreProperties>
</file>