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err="1" smtClean="0"/>
              <a:t>Melocator</a:t>
            </a:r>
            <a:r>
              <a:rPr lang="en-US" dirty="0" smtClean="0"/>
              <a:t> search appointment Scheduling system</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Appointment </a:t>
            </a:r>
            <a:r>
              <a:rPr lang="en-IN" sz="2000" dirty="0" smtClean="0">
                <a:latin typeface="Times New Roman" pitchFamily="18" charset="0"/>
                <a:cs typeface="Times New Roman" pitchFamily="18" charset="0"/>
              </a:rPr>
              <a:t>scheduling systems are used by primary and specialty care clinics to manage access to service providers, as well as by hospitals to schedule elective surgeries. Many factors affect the performance of appointment systems including arrival and service time variability, patient and provider preferences, available information technology and the experience level of the scheduling staff. In addition, a critical bottleneck lies in the application of Industrial Engineering and Operations Research (IE/OR) techniques. The most common types of health care delivery systems are described in this article with particular attention on the factors that make appointment scheduling challenging. For each environment relevant decisions ranging from a set of rules that guide schedulers to real-time responses to deviations from plans are described. A road map of the state of the art in the design of appointment management systems is provided and future opportunities for novel applications of IE/OR models are identified.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scenario, MASS will enhance appointment scheduling by informing patients whenever there is free slot due to cancellation and patients whose appointment is deactivated by cancellation will be required either to select the available free slot due to cancellation or to remain in the existing timeslot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system, the SSC gathers information from the users and schedule patients based on the availability of doctor time slots.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employing the proposed system, patients will be more relaxed whenever they make appointments without standing in the long queue as the system would replicate tasks which would otherwise be carried out hospital personnel and patients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article is to provide a critical survey of the state of the art in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optimization of appointment scheduling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Moreover, our approach views the scheduling problems arising in the three environments as different application domains within a common underlying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faced with a medical problem, patients often contact their Primary Care Physicians (PCPs) first, with the result that PCPs are sometimes called the gatekeepers of the health care delivery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highly variable arrival pattern makes it more difficult to provide timely access, particularly after the effect of patient choices is factored into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solving patient waiting time, a discrete simulation model was proposed to illustrate how to improve clinic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To facilitate effective service delivery in hospitals in Tanzania, a mobile system for patient appointment is proposed where patients need to download and install the application in their mobile phones, and then they can register on the application and receive username and password which can be used for login in the </a:t>
            </a:r>
            <a:r>
              <a:rPr lang="en-IN" sz="2000" dirty="0" smtClean="0">
                <a:latin typeface="Times New Roman" pitchFamily="18" charset="0"/>
                <a:cs typeface="Times New Roman" pitchFamily="18" charset="0"/>
              </a:rPr>
              <a:t>application.</a:t>
            </a:r>
          </a:p>
          <a:p>
            <a:pPr algn="just">
              <a:lnSpc>
                <a:spcPct val="150000"/>
              </a:lnSpc>
            </a:pPr>
            <a:r>
              <a:rPr lang="en-IN" sz="2000" dirty="0" smtClean="0">
                <a:latin typeface="Times New Roman" pitchFamily="18" charset="0"/>
                <a:cs typeface="Times New Roman" pitchFamily="18" charset="0"/>
              </a:rPr>
              <a:t>The proposed Mobile Appointment Scheduling System (MASS) aims at enhancing appointment scheduling in hospitals by allowing patients to register for appointments through mobile phones at their own time wherever they are, and make an appointment on their desired slot of time.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devoted a separate subsection to four key factors, which we believe to be the key variables that influence the performance of appointment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These studies use analytical methods, rather than simulation, to estimate performance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nature of performance measures is typically quite different between appointment scheduling and machine scheduling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we add factors such as an aging population, increasing demand for chronic care and strained public and private health care budgets to this mix, it is no surprise that there is a growing pressure on health service providers to improve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Appointment scheduling systems lie at the intersection of efficiency and timely access to health services.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 of a probabilistic decision model to airline seat inventory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Belobaba, P.P. (1989)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02225"/>
                          </a:solidFill>
                          <a:latin typeface="Times New Roman"/>
                          <a:ea typeface="Calibri"/>
                          <a:cs typeface="Latha"/>
                        </a:rPr>
                        <a:t>The application of booking limits on the number of seats available at different prices on the same flight allows airlines to increase revenues.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Surgical process scheduling: a structured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Blake, J.T. and Carter, M.W. (1997)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describe a conceptual framework for surgical process scheduling and use it to classify the existing literature.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Ambulatory care &amp; </a:t>
                      </a:r>
                      <a:r>
                        <a:rPr lang="en-US" sz="2000" dirty="0" err="1">
                          <a:latin typeface="Times New Roman"/>
                          <a:ea typeface="Calibri"/>
                          <a:cs typeface="Latha"/>
                        </a:rPr>
                        <a:t>orthopaedic</a:t>
                      </a:r>
                      <a:r>
                        <a:rPr lang="en-US" sz="2000" dirty="0">
                          <a:latin typeface="Times New Roman"/>
                          <a:ea typeface="Calibri"/>
                          <a:cs typeface="Latha"/>
                        </a:rPr>
                        <a:t> capacity planning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Bowers, J. and Mould, G.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Ambulatory Care facilities (often referred to as diagnosis and treatment centres) separate the routine elective activity from the uncertainty of complex inpatient and emergency treatment.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Factors influencing waiting times and consultation times in general practice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Heaney, D.J., Howe, J.G. and Porter, A.M. (1991)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Waiting time was defined as the time difference between each patient's reserved time and time to meet with his/her physician for ambulatory care.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600200"/>
            <a:ext cx="66294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summarized key issues in designing and managing patient appointment systems for health services. This was intended to clarify the level of complexity encountered in the health care environment. We provided a taxonomy of complicating factors, which made it easier to summarize the contributions of previous research in this area. We exposed open research areas and opportunities for future work. It is our position that existing models in the manufacturing, transportation and logistics areas cannot be easily “tweaked” to fit the health care environment, and that this, in part, accounts for the lack of adoption of these models in the health care setting. In fact, new models are needed to address health-care-specific issues, such as the soft nature of capacity,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patient and provider preferences, the stochastic and dynamic nature of multi-priority demand and the need to recover from deviations. Moreover, different modes of organizing health services delivery, as well as technology-led changes in practice norms, provide new opportunities in the area of health services network design.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Belobaba</a:t>
            </a:r>
            <a:r>
              <a:rPr lang="en-IN" sz="2000" dirty="0" smtClean="0">
                <a:latin typeface="Times New Roman" pitchFamily="18" charset="0"/>
                <a:cs typeface="Times New Roman" pitchFamily="18" charset="0"/>
              </a:rPr>
              <a:t>, P.P. (1989) Application of a probabilistic decision model to airline seat inventory control. Operations Research, 37, 183– 197.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Blake</a:t>
            </a:r>
            <a:r>
              <a:rPr lang="en-IN" sz="2000" dirty="0" smtClean="0">
                <a:latin typeface="Times New Roman" pitchFamily="18" charset="0"/>
                <a:cs typeface="Times New Roman" pitchFamily="18" charset="0"/>
              </a:rPr>
              <a:t>, J.T. and Carter, M.W. (1997) Surgical process scheduling: a structured review. Journal of the Society for Health Systems, 5(3), 17–30.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Bolton</a:t>
            </a:r>
            <a:r>
              <a:rPr lang="en-IN" sz="2000" dirty="0" smtClean="0">
                <a:latin typeface="Times New Roman" pitchFamily="18" charset="0"/>
                <a:cs typeface="Times New Roman" pitchFamily="18" charset="0"/>
              </a:rPr>
              <a:t>, P. and </a:t>
            </a:r>
            <a:r>
              <a:rPr lang="en-IN" sz="2000" dirty="0" err="1" smtClean="0">
                <a:latin typeface="Times New Roman" pitchFamily="18" charset="0"/>
                <a:cs typeface="Times New Roman" pitchFamily="18" charset="0"/>
              </a:rPr>
              <a:t>Dewatripont</a:t>
            </a:r>
            <a:r>
              <a:rPr lang="en-IN" sz="2000" dirty="0" smtClean="0">
                <a:latin typeface="Times New Roman" pitchFamily="18" charset="0"/>
                <a:cs typeface="Times New Roman" pitchFamily="18" charset="0"/>
              </a:rPr>
              <a:t>, M. (2005) Contract Theory, The MIT Press, Cambridge, MA.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Bowers</a:t>
            </a:r>
            <a:r>
              <a:rPr lang="en-IN" sz="2000" dirty="0" smtClean="0">
                <a:latin typeface="Times New Roman" pitchFamily="18" charset="0"/>
                <a:cs typeface="Times New Roman" pitchFamily="18" charset="0"/>
              </a:rPr>
              <a:t>, J. and Mould, G. (2005) Ambulatory care &amp; orthopaedic capacity planning. Health Care Management Science, 8(1), 41–48.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Brahimi</a:t>
            </a:r>
            <a:r>
              <a:rPr lang="en-IN" sz="2000" dirty="0" smtClean="0">
                <a:latin typeface="Times New Roman" pitchFamily="18" charset="0"/>
                <a:cs typeface="Times New Roman" pitchFamily="18" charset="0"/>
              </a:rPr>
              <a:t>, M. and Worthington, D.J. (1991) Queuing models for outpatient appointment systems: a case study. Journal of the Operational Research Society, 42, 733–746.</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Heaney, D.J., Howe, J.G. and Porter, A.M. (1991) Factors influencing waiting times and consultation times in general practice. British Journal of General Practice, 41, 315–319.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Ho</a:t>
            </a:r>
            <a:r>
              <a:rPr lang="en-IN" sz="1800" dirty="0" smtClean="0">
                <a:latin typeface="Times New Roman" pitchFamily="18" charset="0"/>
                <a:cs typeface="Times New Roman" pitchFamily="18" charset="0"/>
              </a:rPr>
              <a:t>, C.-J. and Lau, H.-S. (1992) Minimizing total cost in scheduling outpatient appointments. Management Science, 38(12), 1750– 1762.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Jansson</a:t>
            </a:r>
            <a:r>
              <a:rPr lang="en-IN" sz="1800" dirty="0" smtClean="0">
                <a:latin typeface="Times New Roman" pitchFamily="18" charset="0"/>
                <a:cs typeface="Times New Roman" pitchFamily="18" charset="0"/>
              </a:rPr>
              <a:t>, B. (1966) Choosing a good appointment system: a study of queues of the type (D, M, 1). Operations Research, 14, 292–312.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Kim</a:t>
            </a:r>
            <a:r>
              <a:rPr lang="en-IN" sz="1800" dirty="0" smtClean="0">
                <a:latin typeface="Times New Roman" pitchFamily="18" charset="0"/>
                <a:cs typeface="Times New Roman" pitchFamily="18" charset="0"/>
              </a:rPr>
              <a:t>, S. and </a:t>
            </a:r>
            <a:r>
              <a:rPr lang="en-IN" sz="1800" dirty="0" err="1" smtClean="0">
                <a:latin typeface="Times New Roman" pitchFamily="18" charset="0"/>
                <a:cs typeface="Times New Roman" pitchFamily="18" charset="0"/>
              </a:rPr>
              <a:t>Giachetti</a:t>
            </a:r>
            <a:r>
              <a:rPr lang="en-IN" sz="1800" dirty="0" smtClean="0">
                <a:latin typeface="Times New Roman" pitchFamily="18" charset="0"/>
                <a:cs typeface="Times New Roman" pitchFamily="18" charset="0"/>
              </a:rPr>
              <a:t>, R.E. (2006) A stochastic mathematical appointment overbooking model for healthcare providers to improve profits. IEEE Transactions on Systems, Man, and Cybernetics—Part A, 36(6), 1211–1219.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Klassen</a:t>
            </a:r>
            <a:r>
              <a:rPr lang="en-IN" sz="1800" dirty="0" smtClean="0">
                <a:latin typeface="Times New Roman" pitchFamily="18" charset="0"/>
                <a:cs typeface="Times New Roman" pitchFamily="18" charset="0"/>
              </a:rPr>
              <a:t>, K.J. and </a:t>
            </a:r>
            <a:r>
              <a:rPr lang="en-IN" sz="1800" dirty="0" err="1" smtClean="0">
                <a:latin typeface="Times New Roman" pitchFamily="18" charset="0"/>
                <a:cs typeface="Times New Roman" pitchFamily="18" charset="0"/>
              </a:rPr>
              <a:t>Rohleder</a:t>
            </a:r>
            <a:r>
              <a:rPr lang="en-IN" sz="1800" dirty="0" smtClean="0">
                <a:latin typeface="Times New Roman" pitchFamily="18" charset="0"/>
                <a:cs typeface="Times New Roman" pitchFamily="18" charset="0"/>
              </a:rPr>
              <a:t>, T.R. (1996) Scheduling outpatient appointments in a dynamic environment. Journal of Operations Management, 14, 83–101.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1336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Melocator search appointment Scheduling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2021-09-16T07:12:55Z</dcterms:modified>
</cp:coreProperties>
</file>