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5" d="100"/>
          <a:sy n="75" d="100"/>
        </p:scale>
        <p:origin x="-1224" y="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Small holder business development sales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Supermarkets</a:t>
            </a:r>
            <a:r>
              <a:rPr lang="en-IN" sz="2000" dirty="0" smtClean="0">
                <a:latin typeface="Times New Roman" pitchFamily="18" charset="0"/>
                <a:cs typeface="Times New Roman" pitchFamily="18" charset="0"/>
              </a:rPr>
              <a:t>, specialized wholesalers, processors, and agro-exporters are transforming the marketing channels into which smallholder farmers sell produce in low-income economies. We develop a conceptual framework with which to study contracting between smallholders and a commodity-processing firm. We then synthesize results from empirical studies of contract farming arrangements in five countries (Ghana, India, Madagascar, Mozambique, and Nicaragua). The resulting meta-narrative documents patterns of participation, the welfare gains associated with participation, reasons for nonparticipation, the significant extent of contract noncompliance, and the considerable dynamism of these value chains as farmers and firms enter and exit frequently.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decade of experimentation has produced valuable lessons in how to integrate people at the base of the global economic pyramid into existing value chains, with a correspondingly better understanding of how to create successful inclusive business models.</a:t>
            </a:r>
          </a:p>
          <a:p>
            <a:pPr algn="just">
              <a:lnSpc>
                <a:spcPct val="150000"/>
              </a:lnSpc>
            </a:pPr>
            <a:r>
              <a:rPr lang="en-IN" sz="2000" dirty="0" smtClean="0">
                <a:latin typeface="Times New Roman" pitchFamily="18" charset="0"/>
                <a:cs typeface="Times New Roman" pitchFamily="18" charset="0"/>
              </a:rPr>
              <a:t>Based on these structures, companies can leverage the personal relationships and existing structures and processes used by smallholders to implement solutions.</a:t>
            </a:r>
          </a:p>
          <a:p>
            <a:pPr algn="just">
              <a:lnSpc>
                <a:spcPct val="150000"/>
              </a:lnSpc>
            </a:pPr>
            <a:r>
              <a:rPr lang="en-IN" sz="2000" dirty="0" smtClean="0">
                <a:latin typeface="Times New Roman" pitchFamily="18" charset="0"/>
                <a:cs typeface="Times New Roman" pitchFamily="18" charset="0"/>
              </a:rPr>
              <a:t>Alongside smallholders and their organisations, existing intermediaries can be part of this process, and can potentially serve as an element of the solution as well.</a:t>
            </a:r>
          </a:p>
          <a:p>
            <a:pPr algn="just">
              <a:lnSpc>
                <a:spcPct val="150000"/>
              </a:lnSpc>
            </a:pPr>
            <a:r>
              <a:rPr lang="en-IN" sz="2000" dirty="0" smtClean="0">
                <a:latin typeface="Times New Roman" pitchFamily="18" charset="0"/>
                <a:cs typeface="Times New Roman" pitchFamily="18" charset="0"/>
              </a:rPr>
              <a:t>Companies often adapt existing products rather than starting from scratch, perhaps by changing the product’s size, packaging, or available functions.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Capitalization and access to finance is always an issue with few commercial banking options to choose from and unreasonable high interest rates and loan criteria.</a:t>
            </a:r>
          </a:p>
          <a:p>
            <a:pPr algn="just">
              <a:lnSpc>
                <a:spcPct val="150000"/>
              </a:lnSpc>
            </a:pPr>
            <a:r>
              <a:rPr lang="en-IN" sz="2000" dirty="0" smtClean="0">
                <a:latin typeface="Times New Roman" pitchFamily="18" charset="0"/>
                <a:cs typeface="Times New Roman" pitchFamily="18" charset="0"/>
              </a:rPr>
              <a:t>The issues of access to finance need to be tackled from a value-chain position, with a view to long-term sustainability, rather than being resolved through punctual and isolated subsidies in the form of agriculture inputs, equipment, revolving funds, grants, etc. </a:t>
            </a:r>
          </a:p>
          <a:p>
            <a:pPr algn="just">
              <a:lnSpc>
                <a:spcPct val="150000"/>
              </a:lnSpc>
            </a:pPr>
            <a:r>
              <a:rPr lang="en-IN" sz="2000" dirty="0" smtClean="0">
                <a:latin typeface="Times New Roman" pitchFamily="18" charset="0"/>
                <a:cs typeface="Times New Roman" pitchFamily="18" charset="0"/>
              </a:rPr>
              <a:t>The success and failures of many of these initiatives have been well documented, but the fact still remains that for most cases, the producer-first buyer point of sale continues to be the most inefficient linkage, impacting on the overall chances of a successful smallholder-based chain.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same analysis can be conducted for any inclusive agribusiness relationship, including links with partner organisations and even with entities within the broader business environment. In this latter case, the company might ask itself how partners in collective action initiatives or government bodies </a:t>
            </a:r>
            <a:r>
              <a:rPr lang="en-IN" sz="2000" dirty="0" err="1" smtClean="0">
                <a:latin typeface="Times New Roman" pitchFamily="18" charset="0"/>
                <a:cs typeface="Times New Roman" pitchFamily="18" charset="0"/>
              </a:rPr>
              <a:t>bene"t</a:t>
            </a:r>
            <a:r>
              <a:rPr lang="en-IN" sz="2000" dirty="0" smtClean="0">
                <a:latin typeface="Times New Roman" pitchFamily="18" charset="0"/>
                <a:cs typeface="Times New Roman" pitchFamily="18" charset="0"/>
              </a:rPr>
              <a:t> from the current business activities or proposed actions.</a:t>
            </a:r>
          </a:p>
          <a:p>
            <a:pPr algn="just">
              <a:lnSpc>
                <a:spcPct val="150000"/>
              </a:lnSpc>
            </a:pPr>
            <a:r>
              <a:rPr lang="en-IN" sz="2000" dirty="0" smtClean="0">
                <a:latin typeface="Times New Roman" pitchFamily="18" charset="0"/>
                <a:cs typeface="Times New Roman" pitchFamily="18" charset="0"/>
              </a:rPr>
              <a:t>Even though </a:t>
            </a:r>
            <a:r>
              <a:rPr lang="en-IN" sz="2000" dirty="0" err="1" smtClean="0">
                <a:latin typeface="Times New Roman" pitchFamily="18" charset="0"/>
                <a:cs typeface="Times New Roman" pitchFamily="18" charset="0"/>
              </a:rPr>
              <a:t>micro"nance</a:t>
            </a:r>
            <a:r>
              <a:rPr lang="en-IN" sz="2000" dirty="0" smtClean="0">
                <a:latin typeface="Times New Roman" pitchFamily="18" charset="0"/>
                <a:cs typeface="Times New Roman" pitchFamily="18" charset="0"/>
              </a:rPr>
              <a:t> services have expanded quickly in recent years, these institutions are primarily focused on providing short-term loans for non-agricultural purposes, and often offer no savings, money transfer or insurance products</a:t>
            </a:r>
          </a:p>
          <a:p>
            <a:pPr algn="just">
              <a:lnSpc>
                <a:spcPct val="150000"/>
              </a:lnSpc>
            </a:pPr>
            <a:r>
              <a:rPr lang="en-IN" sz="2000" dirty="0" smtClean="0">
                <a:latin typeface="Times New Roman" pitchFamily="18" charset="0"/>
                <a:cs typeface="Times New Roman" pitchFamily="18" charset="0"/>
              </a:rPr>
              <a:t>When building a partnership, companies should think of an exit plan, or at least provide for a future partnership evaluation in order to ensure the partnership is serving its purpose.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approach provides a framework for analysing the inter-organizational linkages between producers and buyers to understand the potential for coordination and partnership, and to identify where value can be added, costs reduced and efficiency improved. </a:t>
            </a:r>
          </a:p>
          <a:p>
            <a:pPr algn="just">
              <a:lnSpc>
                <a:spcPct val="150000"/>
              </a:lnSpc>
            </a:pPr>
            <a:r>
              <a:rPr lang="en-IN" sz="2000" dirty="0" smtClean="0">
                <a:latin typeface="Times New Roman" pitchFamily="18" charset="0"/>
                <a:cs typeface="Times New Roman" pitchFamily="18" charset="0"/>
              </a:rPr>
              <a:t>That small-scale institutional innovations focused on reducing inefficiencies in supplier to buyer commercial transactions, are more effective than </a:t>
            </a:r>
            <a:r>
              <a:rPr lang="en-IN" sz="2000" dirty="0" err="1" smtClean="0">
                <a:latin typeface="Times New Roman" pitchFamily="18" charset="0"/>
                <a:cs typeface="Times New Roman" pitchFamily="18" charset="0"/>
              </a:rPr>
              <a:t>macrotrade</a:t>
            </a:r>
            <a:r>
              <a:rPr lang="en-IN" sz="2000" dirty="0" smtClean="0">
                <a:latin typeface="Times New Roman" pitchFamily="18" charset="0"/>
                <a:cs typeface="Times New Roman" pitchFamily="18" charset="0"/>
              </a:rPr>
              <a:t> and price policy initiatives, which are often far removed from the realities and needs of district level businesses.</a:t>
            </a:r>
          </a:p>
          <a:p>
            <a:pPr algn="just">
              <a:lnSpc>
                <a:spcPct val="150000"/>
              </a:lnSpc>
            </a:pPr>
            <a:r>
              <a:rPr lang="en-IN" sz="2000" dirty="0" smtClean="0">
                <a:latin typeface="Times New Roman" pitchFamily="18" charset="0"/>
                <a:cs typeface="Times New Roman" pitchFamily="18" charset="0"/>
              </a:rPr>
              <a:t>This argument is reinforced by international corporate strategic management thinking that growth and wealth creation do not necessarily transpire at the level of a sector or industry but in the ability of firms to create valuable goods and services using efficient methods.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Harnessing core business for development impact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Ashley, C. 2009.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One approach was that companies could deliver their social responsibilities through corporate philanthropy or isolated Corporate Social Responsibility (CSR) programmes alone.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Agribusiness for Development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Baker D. 2011.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large proportion of resources are used to meet the demand for agricultural products through technology improvements mainly in seeds, fertilizers and irrigation.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752600"/>
                <a:gridCol w="22860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Reforming the Business Enabling Environment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Bannock Consulting Ltd. 2005.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also improves the quality of the advice government receives from the private sector by diversifying sources and by promoting more evidence-based advocacy</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Smallholder Participation in Contract Farming: Comparative Evidence from Five Countries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Barret, C.B., Bachke, M. E, Bellemare, M.F., Michelson, H.C., Narayanan, S., Walker, T.F. 2012.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Supermarkets, specialized wholesalers, processors, and agro-exporters are transforming the marketing channels into which smallholder farmers sell produce in low-income economies.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447800" y="1524000"/>
            <a:ext cx="7086600" cy="5029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20000"/>
              </a:lnSpc>
              <a:buNone/>
            </a:pPr>
            <a:r>
              <a:rPr lang="en-IN" sz="1900" dirty="0" smtClean="0">
                <a:latin typeface="Times New Roman" pitchFamily="18" charset="0"/>
                <a:cs typeface="Times New Roman" pitchFamily="18" charset="0"/>
              </a:rPr>
              <a:t>    This paper advocates agribusiness-led develop - </a:t>
            </a:r>
            <a:r>
              <a:rPr lang="en-IN" sz="1900" dirty="0" err="1" smtClean="0">
                <a:latin typeface="Times New Roman" pitchFamily="18" charset="0"/>
                <a:cs typeface="Times New Roman" pitchFamily="18" charset="0"/>
              </a:rPr>
              <a:t>ment</a:t>
            </a:r>
            <a:r>
              <a:rPr lang="en-IN" sz="1900" dirty="0" smtClean="0">
                <a:latin typeface="Times New Roman" pitchFamily="18" charset="0"/>
                <a:cs typeface="Times New Roman" pitchFamily="18" charset="0"/>
              </a:rPr>
              <a:t> based on increased public support for </a:t>
            </a:r>
            <a:r>
              <a:rPr lang="en-IN" sz="1900" dirty="0" err="1" smtClean="0">
                <a:latin typeface="Times New Roman" pitchFamily="18" charset="0"/>
                <a:cs typeface="Times New Roman" pitchFamily="18" charset="0"/>
              </a:rPr>
              <a:t>smallscale</a:t>
            </a:r>
            <a:r>
              <a:rPr lang="en-IN" sz="1900" dirty="0" smtClean="0">
                <a:latin typeface="Times New Roman" pitchFamily="18" charset="0"/>
                <a:cs typeface="Times New Roman" pitchFamily="18" charset="0"/>
              </a:rPr>
              <a:t>, locally-led institutional innovations and private sector investment that foster business between local farmers and buyers. As these types of innovations are generally carried out under context specific settings, involving an array of local institutions, markets structures and com - </a:t>
            </a:r>
            <a:r>
              <a:rPr lang="en-IN" sz="1900" dirty="0" err="1" smtClean="0">
                <a:latin typeface="Times New Roman" pitchFamily="18" charset="0"/>
                <a:cs typeface="Times New Roman" pitchFamily="18" charset="0"/>
              </a:rPr>
              <a:t>modities</a:t>
            </a:r>
            <a:r>
              <a:rPr lang="en-IN" sz="1900" dirty="0" smtClean="0">
                <a:latin typeface="Times New Roman" pitchFamily="18" charset="0"/>
                <a:cs typeface="Times New Roman" pitchFamily="18" charset="0"/>
              </a:rPr>
              <a:t>, they are however, often difficult to upscale, constituting a common argument against this type of public support. Rather than gauging the success of support based on the possibility for replication, success stories emerging from these cases should be more widely publicized and disseminated for adaptation, customization, and primarily for stimulating ideas on organizational and institutional innovations at the district level based on good business practice. The role of policy in promoting these innovations is critical, but needs to be anchored on the exist - </a:t>
            </a:r>
            <a:r>
              <a:rPr lang="en-IN" sz="1900" dirty="0" err="1" smtClean="0">
                <a:latin typeface="Times New Roman" pitchFamily="18" charset="0"/>
                <a:cs typeface="Times New Roman" pitchFamily="18" charset="0"/>
              </a:rPr>
              <a:t>ence</a:t>
            </a:r>
            <a:r>
              <a:rPr lang="en-IN" sz="1900" dirty="0" smtClean="0">
                <a:latin typeface="Times New Roman" pitchFamily="18" charset="0"/>
                <a:cs typeface="Times New Roman" pitchFamily="18" charset="0"/>
              </a:rPr>
              <a:t> of a smallholder competitive advantage and a private sector willing to do business with small farmers. This paper, based on practical field-based initiatives, provides some practical guidance on how public policy can support this trend.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Ashley, C. 2009. Harnessing core business for development impact, Background Note, ODI publications. </a:t>
            </a:r>
          </a:p>
          <a:p>
            <a:pPr algn="just">
              <a:lnSpc>
                <a:spcPct val="160000"/>
              </a:lnSpc>
            </a:pPr>
            <a:r>
              <a:rPr lang="en-IN" sz="1800" dirty="0" err="1" smtClean="0">
                <a:latin typeface="Times New Roman" pitchFamily="18" charset="0"/>
                <a:cs typeface="Times New Roman" pitchFamily="18" charset="0"/>
              </a:rPr>
              <a:t>Barret</a:t>
            </a:r>
            <a:r>
              <a:rPr lang="en-IN" sz="1800" dirty="0" smtClean="0">
                <a:latin typeface="Times New Roman" pitchFamily="18" charset="0"/>
                <a:cs typeface="Times New Roman" pitchFamily="18" charset="0"/>
              </a:rPr>
              <a:t>, C.B., </a:t>
            </a:r>
            <a:r>
              <a:rPr lang="en-IN" sz="1800" dirty="0" err="1" smtClean="0">
                <a:latin typeface="Times New Roman" pitchFamily="18" charset="0"/>
                <a:cs typeface="Times New Roman" pitchFamily="18" charset="0"/>
              </a:rPr>
              <a:t>Bachke</a:t>
            </a:r>
            <a:r>
              <a:rPr lang="en-IN" sz="1800" dirty="0" smtClean="0">
                <a:latin typeface="Times New Roman" pitchFamily="18" charset="0"/>
                <a:cs typeface="Times New Roman" pitchFamily="18" charset="0"/>
              </a:rPr>
              <a:t>, M. E, </a:t>
            </a:r>
            <a:r>
              <a:rPr lang="en-IN" sz="1800" dirty="0" err="1" smtClean="0">
                <a:latin typeface="Times New Roman" pitchFamily="18" charset="0"/>
                <a:cs typeface="Times New Roman" pitchFamily="18" charset="0"/>
              </a:rPr>
              <a:t>Bellemare</a:t>
            </a:r>
            <a:r>
              <a:rPr lang="en-IN" sz="1800" dirty="0" smtClean="0">
                <a:latin typeface="Times New Roman" pitchFamily="18" charset="0"/>
                <a:cs typeface="Times New Roman" pitchFamily="18" charset="0"/>
              </a:rPr>
              <a:t>, M.F., Michelson, H.C., Narayanan, S., Walker, T.F. 2012. Smallholder Participation in Contract Farming: Comparative Evidence from Five Countries. World Bank, Washington. </a:t>
            </a:r>
          </a:p>
          <a:p>
            <a:pPr algn="just">
              <a:lnSpc>
                <a:spcPct val="160000"/>
              </a:lnSpc>
            </a:pPr>
            <a:r>
              <a:rPr lang="en-IN" sz="1800" dirty="0" smtClean="0">
                <a:latin typeface="Times New Roman" pitchFamily="18" charset="0"/>
                <a:cs typeface="Times New Roman" pitchFamily="18" charset="0"/>
              </a:rPr>
              <a:t>Baker D. 2011. Agribusiness for Development, FAO’s contribution to Value Chain Development, FAO, Rome. </a:t>
            </a:r>
          </a:p>
          <a:p>
            <a:pPr algn="just">
              <a:lnSpc>
                <a:spcPct val="160000"/>
              </a:lnSpc>
            </a:pPr>
            <a:r>
              <a:rPr lang="en-IN" sz="1800" dirty="0" smtClean="0">
                <a:latin typeface="Times New Roman" pitchFamily="18" charset="0"/>
                <a:cs typeface="Times New Roman" pitchFamily="18" charset="0"/>
              </a:rPr>
              <a:t>Bannock Consulting Ltd. 2005. Reforming the Business Enabling Environment, Mechanisms and Processes for Private-Public Sector Dialogue. DAI. </a:t>
            </a:r>
          </a:p>
          <a:p>
            <a:pPr algn="just">
              <a:lnSpc>
                <a:spcPct val="160000"/>
              </a:lnSpc>
            </a:pPr>
            <a:r>
              <a:rPr lang="en-IN" sz="1800" dirty="0" smtClean="0">
                <a:latin typeface="Times New Roman" pitchFamily="18" charset="0"/>
                <a:cs typeface="Times New Roman" pitchFamily="18" charset="0"/>
              </a:rPr>
              <a:t>Cook, M., </a:t>
            </a:r>
            <a:r>
              <a:rPr lang="en-IN" sz="1800" dirty="0" err="1" smtClean="0">
                <a:latin typeface="Times New Roman" pitchFamily="18" charset="0"/>
                <a:cs typeface="Times New Roman" pitchFamily="18" charset="0"/>
              </a:rPr>
              <a:t>Burress</a:t>
            </a:r>
            <a:r>
              <a:rPr lang="en-IN" sz="1800" dirty="0" smtClean="0">
                <a:latin typeface="Times New Roman" pitchFamily="18" charset="0"/>
                <a:cs typeface="Times New Roman" pitchFamily="18" charset="0"/>
              </a:rPr>
              <a:t>, M. 2011. Collective </a:t>
            </a:r>
            <a:r>
              <a:rPr lang="en-IN" sz="1800" dirty="0" err="1" smtClean="0">
                <a:latin typeface="Times New Roman" pitchFamily="18" charset="0"/>
                <a:cs typeface="Times New Roman" pitchFamily="18" charset="0"/>
              </a:rPr>
              <a:t>Entreprenuership</a:t>
            </a:r>
            <a:r>
              <a:rPr lang="en-IN" sz="1800" dirty="0" smtClean="0">
                <a:latin typeface="Times New Roman" pitchFamily="18" charset="0"/>
                <a:cs typeface="Times New Roman" pitchFamily="18" charset="0"/>
              </a:rPr>
              <a:t>: The emergence of alternative coordination mechanisms to enhance collective action. University Of Missouri.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FAO, IFAD. 2004. Global Cassava Market Study. Rome. </a:t>
            </a:r>
          </a:p>
          <a:p>
            <a:pPr algn="just">
              <a:lnSpc>
                <a:spcPct val="170000"/>
              </a:lnSpc>
            </a:pPr>
            <a:r>
              <a:rPr lang="en-IN" sz="2000" dirty="0" smtClean="0">
                <a:latin typeface="Times New Roman" pitchFamily="18" charset="0"/>
                <a:cs typeface="Times New Roman" pitchFamily="18" charset="0"/>
              </a:rPr>
              <a:t>FAO. 2007a. Agro-industrial supply chain management: Concepts and applications. Agricultural Management, Marketing and Finance Occasional Paper 17. Rome. </a:t>
            </a:r>
          </a:p>
          <a:p>
            <a:pPr algn="just">
              <a:lnSpc>
                <a:spcPct val="170000"/>
              </a:lnSpc>
            </a:pPr>
            <a:r>
              <a:rPr lang="en-IN" sz="2000" dirty="0" smtClean="0">
                <a:latin typeface="Times New Roman" pitchFamily="18" charset="0"/>
                <a:cs typeface="Times New Roman" pitchFamily="18" charset="0"/>
              </a:rPr>
              <a:t>FAO. 2007b. Approaches to linking producers to markets. Rome. </a:t>
            </a:r>
          </a:p>
          <a:p>
            <a:pPr algn="just">
              <a:lnSpc>
                <a:spcPct val="170000"/>
              </a:lnSpc>
            </a:pPr>
            <a:r>
              <a:rPr lang="en-IN" sz="2000" dirty="0" smtClean="0">
                <a:latin typeface="Times New Roman" pitchFamily="18" charset="0"/>
                <a:cs typeface="Times New Roman" pitchFamily="18" charset="0"/>
              </a:rPr>
              <a:t>FAO. 2008. Business Models for Small Farmers and SMEs. Rome. </a:t>
            </a:r>
          </a:p>
          <a:p>
            <a:pPr algn="just">
              <a:lnSpc>
                <a:spcPct val="170000"/>
              </a:lnSpc>
            </a:pPr>
            <a:r>
              <a:rPr lang="en-IN" sz="2000" dirty="0" smtClean="0">
                <a:latin typeface="Times New Roman" pitchFamily="18" charset="0"/>
                <a:cs typeface="Times New Roman" pitchFamily="18" charset="0"/>
              </a:rPr>
              <a:t>FAO, IFAD, UNIDO. 2009. Report of the Global Agro-Industries Forum. Rome.</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1346</TotalTime>
  <Words>1212</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Small holder business development sales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2021-09-15T13:07:29Z</dcterms:modified>
</cp:coreProperties>
</file>