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Rumors dataset filtering suspended account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Large </a:t>
            </a:r>
            <a:r>
              <a:rPr lang="en-IN" sz="2000" dirty="0" smtClean="0">
                <a:latin typeface="Times New Roman" pitchFamily="18" charset="0"/>
                <a:cs typeface="Times New Roman" pitchFamily="18" charset="0"/>
              </a:rPr>
              <a:t>amount of Twitter accounts are suspended. Over five year period, about 14% accounts are terminated for reasons not specified explicitly by the service provider. We collected about 120,000 suspended users, along with their tweets and social relations. This thesis studies these suspended users, and compares them with normal users in terms of their tweets. We train classifiers to automatically predict whether a user will be suspended. Three different kinds of features are used. We experimented using Nave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method, including Bernoulli (BNB) and multinomial (MNB) plus various feature selection mechanisms (mutual information, chi square and point-wise mutual information) and achieved F1=78%. To reduce the high dimensions, in our second approach we use word2vec and doc2vec to represent each user with a vector of a shot and fixed length and achieved F1 (73%) using SVM with RBF function kernel. Random forest works best with F1=74% on this approach.</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At the heart of the Twitter spam craft are thousands of fraudulent accounts created for the explicit purposes of soliciting products. 77% of these accounts are banned within a day of their first post, and 89% acquire less than 10 followers at the height of their </a:t>
            </a:r>
            <a:r>
              <a:rPr lang="en-IN" sz="2000" dirty="0" smtClean="0">
                <a:latin typeface="Times New Roman" pitchFamily="18" charset="0"/>
                <a:cs typeface="Times New Roman" pitchFamily="18" charset="0"/>
              </a:rPr>
              <a:t>existence.</a:t>
            </a:r>
          </a:p>
          <a:p>
            <a:pPr algn="just">
              <a:lnSpc>
                <a:spcPct val="150000"/>
              </a:lnSpc>
            </a:pPr>
            <a:r>
              <a:rPr lang="en-IN" sz="2000" dirty="0" smtClean="0">
                <a:latin typeface="Times New Roman" pitchFamily="18" charset="0"/>
                <a:cs typeface="Times New Roman" pitchFamily="18" charset="0"/>
              </a:rPr>
              <a:t>A second form of monetization we identify is the use of syndicated ads from existing ad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creation times of the campaigns’ accounts, with activation and suspension times overlapped for the single day of the campaign’s </a:t>
            </a:r>
            <a:r>
              <a:rPr lang="en-IN" sz="2000" dirty="0" smtClean="0">
                <a:latin typeface="Times New Roman" pitchFamily="18" charset="0"/>
                <a:cs typeface="Times New Roman" pitchFamily="18" charset="0"/>
              </a:rPr>
              <a:t>existence.</a:t>
            </a: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blacklists are too slow at identifying threats appearing on social networks, as well as often inaccurate with respect to both false positives and negatives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work tried to used full text of tweets and large dataset of suspended users to avoid these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converting words vector into tweet vector, we may face the problem that the word cannot be found in the vocabulary of pre-trained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using n-gram language model, the main problems we face is the huge size of feature set, leading to a lot of time spending on training and testing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solve the problem that the feature selection method will have more probability to select the features from suspended users than select from non-suspended users, we used token frequency instead of number of users.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infrastructure includes automatically generated accounts created for the explicit purpose of soliciting spam; the emergence of spam-as-a-service programs that connect Twitter account controllers to marketers selling products; and finally the techniques required to maintain large-scale spam campaigns despite Twitter’s counter-efforts.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11% of spam accounts attempt to befriend users, either for the purpose of acquiring followers or for obtaining the privilege to direct messages, it is clear that legitimate Twitter users rarely respond in kind.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contrast, we find a majority of suspended accounts in our dataset were fraudulent and created for the explicit purpose of </a:t>
            </a:r>
            <a:r>
              <a:rPr lang="en-IN" sz="2000" dirty="0" smtClean="0">
                <a:latin typeface="Times New Roman" pitchFamily="18" charset="0"/>
                <a:cs typeface="Times New Roman" pitchFamily="18" charset="0"/>
              </a:rPr>
              <a:t>spamming.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authors claimed that using RIPPER in two steps achieved the best performance among the combinations of classifiers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approach, all the terms are potential features, although we will also need to select from them for efficiency and performance consideration.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these processes have been done by C++ so that we can manually control the memory and achieve a better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evaluate the performances of each feature selection methods, we tried to adjust the size of features to filter the dataset and then run 10-fold cross validation on classification by using Multinomial Naive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classifier.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Machine learning approaches have already been widely used to detect spam email.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Detecting social spam campaigns on twitter</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Zi Chu, Indra Widjaja, and Haining Wang.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Our work takes the collective perspective, and focuses on detecting spam campaigns that manipulate multiple accounts to spread spam on Twitter.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Spam detection on twitter using traditional classifiers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Michael Mccord and M Chuah.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discuss some user-based and content-based features that are different between spammers and legitimate users.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Detecting spammers on twitter</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Fabricio Benevenuto, Gabriel Magno, Tiago Rodrigues, and Virgilio Almeida.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then identify a number of charac-teristics related to tweet content and user social behavior, which could potentially be used to detect spammers.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Linguistic regularities in continuous space word representations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Tomas Mikolov, Wen-tau Yih, and Geoffrey Zweig.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examine the vector-space word representations that are implicitly learned by the input-layer weights.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828800" y="1524000"/>
            <a:ext cx="6080125"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our research, we collected a large dataset of suspended users and analysed this dataset to reveal the different between suspended users and normal users. We tried to classify them by Naive </a:t>
            </a:r>
            <a:r>
              <a:rPr lang="en-IN" dirty="0" err="1" smtClean="0">
                <a:latin typeface="Times New Roman" pitchFamily="18" charset="0"/>
                <a:cs typeface="Times New Roman" pitchFamily="18" charset="0"/>
              </a:rPr>
              <a:t>Bayes</a:t>
            </a:r>
            <a:r>
              <a:rPr lang="en-IN" dirty="0" smtClean="0">
                <a:latin typeface="Times New Roman" pitchFamily="18" charset="0"/>
                <a:cs typeface="Times New Roman" pitchFamily="18" charset="0"/>
              </a:rPr>
              <a:t> classifier, together with several feature selection methods on n-gram models derived from the tweets, resulting in 76.75% accuracy and 78.54% F1. We also tried different word embedding methods to convert users into vectors. We tried some classifiers on converted user vectors. When using SVM with RBF kernel function, we achieved 73.28% accuracy and 73.39% F1 on 1000 dimension user vector trained by Paragraph Vector method. After analyzing the characteristic of bad words using in suspended users, we found the number of bad words using users is as twice larger as that number of normal users. And we also introduced </a:t>
            </a:r>
            <a:r>
              <a:rPr lang="en-IN" dirty="0" err="1" smtClean="0">
                <a:latin typeface="Times New Roman" pitchFamily="18" charset="0"/>
                <a:cs typeface="Times New Roman" pitchFamily="18" charset="0"/>
              </a:rPr>
              <a:t>Badscore</a:t>
            </a:r>
            <a:r>
              <a:rPr lang="en-IN" dirty="0" smtClean="0">
                <a:latin typeface="Times New Roman" pitchFamily="18" charset="0"/>
                <a:cs typeface="Times New Roman" pitchFamily="18" charset="0"/>
              </a:rPr>
              <a:t> to evaluate probability of whether a word can be a bad word.</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The twitter usage report. https://about.twitter.com/company.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Zi</a:t>
            </a:r>
            <a:r>
              <a:rPr lang="en-IN" sz="1800" dirty="0" smtClean="0">
                <a:latin typeface="Times New Roman" pitchFamily="18" charset="0"/>
                <a:cs typeface="Times New Roman" pitchFamily="18" charset="0"/>
              </a:rPr>
              <a:t> Chu, </a:t>
            </a:r>
            <a:r>
              <a:rPr lang="en-IN" sz="1800" dirty="0" err="1" smtClean="0">
                <a:latin typeface="Times New Roman" pitchFamily="18" charset="0"/>
                <a:cs typeface="Times New Roman" pitchFamily="18" charset="0"/>
              </a:rPr>
              <a:t>Indra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Widjaja</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Haining</a:t>
            </a:r>
            <a:r>
              <a:rPr lang="en-IN" sz="1800" dirty="0" smtClean="0">
                <a:latin typeface="Times New Roman" pitchFamily="18" charset="0"/>
                <a:cs typeface="Times New Roman" pitchFamily="18" charset="0"/>
              </a:rPr>
              <a:t> Wang. Detecting social spam campaigns on twitter. In Applied Cryptography and Network Security, pages 455–472. Springer,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Michael </a:t>
            </a:r>
            <a:r>
              <a:rPr lang="en-IN" sz="1800" dirty="0" err="1" smtClean="0">
                <a:latin typeface="Times New Roman" pitchFamily="18" charset="0"/>
                <a:cs typeface="Times New Roman" pitchFamily="18" charset="0"/>
              </a:rPr>
              <a:t>Mccord</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Chuah</a:t>
            </a:r>
            <a:r>
              <a:rPr lang="en-IN" sz="1800" dirty="0" smtClean="0">
                <a:latin typeface="Times New Roman" pitchFamily="18" charset="0"/>
                <a:cs typeface="Times New Roman" pitchFamily="18" charset="0"/>
              </a:rPr>
              <a:t>. Spam detection on twitter using traditional classifiers. In Autonomic and trusted computing, pages 175–186. Springer,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Fabricio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Benevenuto</a:t>
            </a:r>
            <a:r>
              <a:rPr lang="en-IN" sz="1800" dirty="0" smtClean="0">
                <a:latin typeface="Times New Roman" pitchFamily="18" charset="0"/>
                <a:cs typeface="Times New Roman" pitchFamily="18" charset="0"/>
              </a:rPr>
              <a:t>, Gabriel </a:t>
            </a:r>
            <a:r>
              <a:rPr lang="en-IN" sz="1800" dirty="0" err="1" smtClean="0">
                <a:latin typeface="Times New Roman" pitchFamily="18" charset="0"/>
                <a:cs typeface="Times New Roman" pitchFamily="18" charset="0"/>
              </a:rPr>
              <a:t>Magno</a:t>
            </a:r>
            <a:r>
              <a:rPr lang="en-IN" sz="1800" dirty="0" smtClean="0">
                <a:latin typeface="Times New Roman" pitchFamily="18" charset="0"/>
                <a:cs typeface="Times New Roman" pitchFamily="18" charset="0"/>
              </a:rPr>
              <a:t>, Tiago </a:t>
            </a:r>
            <a:r>
              <a:rPr lang="en-IN" sz="1800" dirty="0" err="1" smtClean="0">
                <a:latin typeface="Times New Roman" pitchFamily="18" charset="0"/>
                <a:cs typeface="Times New Roman" pitchFamily="18" charset="0"/>
              </a:rPr>
              <a:t>Rodrigues</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Virgilio</a:t>
            </a:r>
            <a:r>
              <a:rPr lang="en-IN" sz="1800" dirty="0" smtClean="0">
                <a:latin typeface="Times New Roman" pitchFamily="18" charset="0"/>
                <a:cs typeface="Times New Roman" pitchFamily="18" charset="0"/>
              </a:rPr>
              <a:t> Almeida. Detecting spammers on twitter. In Collaboration, electronic messaging, </a:t>
            </a:r>
            <a:r>
              <a:rPr lang="en-IN" sz="1800" dirty="0" err="1" smtClean="0">
                <a:latin typeface="Times New Roman" pitchFamily="18" charset="0"/>
                <a:cs typeface="Times New Roman" pitchFamily="18" charset="0"/>
              </a:rPr>
              <a:t>antiabuse</a:t>
            </a:r>
            <a:r>
              <a:rPr lang="en-IN" sz="1800" dirty="0" smtClean="0">
                <a:latin typeface="Times New Roman" pitchFamily="18" charset="0"/>
                <a:cs typeface="Times New Roman" pitchFamily="18" charset="0"/>
              </a:rPr>
              <a:t> and spam conference (CEAS), volume 6, page 12, 2010.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Teng-Sheng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Moh</a:t>
            </a:r>
            <a:r>
              <a:rPr lang="en-IN" sz="1800" dirty="0" smtClean="0">
                <a:latin typeface="Times New Roman" pitchFamily="18" charset="0"/>
                <a:cs typeface="Times New Roman" pitchFamily="18" charset="0"/>
              </a:rPr>
              <a:t> and Alexander J </a:t>
            </a:r>
            <a:r>
              <a:rPr lang="en-IN" sz="1800" dirty="0" err="1" smtClean="0">
                <a:latin typeface="Times New Roman" pitchFamily="18" charset="0"/>
                <a:cs typeface="Times New Roman" pitchFamily="18" charset="0"/>
              </a:rPr>
              <a:t>Murmann</a:t>
            </a:r>
            <a:r>
              <a:rPr lang="en-IN" sz="1800" dirty="0" smtClean="0">
                <a:latin typeface="Times New Roman" pitchFamily="18" charset="0"/>
                <a:cs typeface="Times New Roman" pitchFamily="18" charset="0"/>
              </a:rPr>
              <a:t>. Can you judge a man by his friends?-enhancing spammer detection on the twitter </a:t>
            </a:r>
            <a:r>
              <a:rPr lang="en-IN" sz="1800" dirty="0" err="1" smtClean="0">
                <a:latin typeface="Times New Roman" pitchFamily="18" charset="0"/>
                <a:cs typeface="Times New Roman" pitchFamily="18" charset="0"/>
              </a:rPr>
              <a:t>microblogging</a:t>
            </a:r>
            <a:r>
              <a:rPr lang="en-IN" sz="1800" dirty="0" smtClean="0">
                <a:latin typeface="Times New Roman" pitchFamily="18" charset="0"/>
                <a:cs typeface="Times New Roman" pitchFamily="18" charset="0"/>
              </a:rPr>
              <a:t> platform using friends and followers. In Information Systems, Technology and Management, pages 210–220. Springer, 2010.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a:t>
            </a:r>
            <a:r>
              <a:rPr lang="en-IN" sz="1700" dirty="0" smtClean="0">
                <a:latin typeface="Times New Roman" pitchFamily="18" charset="0"/>
                <a:cs typeface="Times New Roman" pitchFamily="18" charset="0"/>
              </a:rPr>
              <a:t>] Ayah </a:t>
            </a:r>
            <a:r>
              <a:rPr lang="en-IN" sz="1700" dirty="0" err="1" smtClean="0">
                <a:latin typeface="Times New Roman" pitchFamily="18" charset="0"/>
                <a:cs typeface="Times New Roman" pitchFamily="18" charset="0"/>
              </a:rPr>
              <a:t>Zirikly</a:t>
            </a:r>
            <a:r>
              <a:rPr lang="en-IN" sz="1700" dirty="0" smtClean="0">
                <a:latin typeface="Times New Roman" pitchFamily="18" charset="0"/>
                <a:cs typeface="Times New Roman" pitchFamily="18" charset="0"/>
              </a:rPr>
              <a:t> and Mona </a:t>
            </a:r>
            <a:r>
              <a:rPr lang="en-IN" sz="1700" dirty="0" err="1" smtClean="0">
                <a:latin typeface="Times New Roman" pitchFamily="18" charset="0"/>
                <a:cs typeface="Times New Roman" pitchFamily="18" charset="0"/>
              </a:rPr>
              <a:t>Diab</a:t>
            </a:r>
            <a:r>
              <a:rPr lang="en-IN" sz="1700" dirty="0" smtClean="0">
                <a:latin typeface="Times New Roman" pitchFamily="18" charset="0"/>
                <a:cs typeface="Times New Roman" pitchFamily="18" charset="0"/>
              </a:rPr>
              <a:t>. Named entity recognition for </a:t>
            </a:r>
            <a:r>
              <a:rPr lang="en-IN" sz="1700" dirty="0" err="1" smtClean="0">
                <a:latin typeface="Times New Roman" pitchFamily="18" charset="0"/>
                <a:cs typeface="Times New Roman" pitchFamily="18" charset="0"/>
              </a:rPr>
              <a:t>arabic</a:t>
            </a:r>
            <a:r>
              <a:rPr lang="en-IN" sz="1700" dirty="0" smtClean="0">
                <a:latin typeface="Times New Roman" pitchFamily="18" charset="0"/>
                <a:cs typeface="Times New Roman" pitchFamily="18" charset="0"/>
              </a:rPr>
              <a:t> social media. In Proceedings of </a:t>
            </a:r>
            <a:r>
              <a:rPr lang="en-IN" sz="1700" dirty="0" err="1" smtClean="0">
                <a:latin typeface="Times New Roman" pitchFamily="18" charset="0"/>
                <a:cs typeface="Times New Roman" pitchFamily="18" charset="0"/>
              </a:rPr>
              <a:t>naacl-hlt</a:t>
            </a:r>
            <a:r>
              <a:rPr lang="en-IN" sz="1700" dirty="0" smtClean="0">
                <a:latin typeface="Times New Roman" pitchFamily="18" charset="0"/>
                <a:cs typeface="Times New Roman" pitchFamily="18" charset="0"/>
              </a:rPr>
              <a:t>, pages 176–185, 2015</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Scharolta</a:t>
            </a:r>
            <a:r>
              <a:rPr lang="en-IN" sz="1700" dirty="0" smtClean="0">
                <a:latin typeface="Times New Roman" pitchFamily="18" charset="0"/>
                <a:cs typeface="Times New Roman" pitchFamily="18" charset="0"/>
              </a:rPr>
              <a:t> Katharina </a:t>
            </a:r>
            <a:r>
              <a:rPr lang="en-IN" sz="1700" dirty="0" err="1" smtClean="0">
                <a:latin typeface="Times New Roman" pitchFamily="18" charset="0"/>
                <a:cs typeface="Times New Roman" pitchFamily="18" charset="0"/>
              </a:rPr>
              <a:t>Siencnik</a:t>
            </a:r>
            <a:r>
              <a:rPr lang="en-IN" sz="1700" dirty="0" smtClean="0">
                <a:latin typeface="Times New Roman" pitchFamily="18" charset="0"/>
                <a:cs typeface="Times New Roman" pitchFamily="18" charset="0"/>
              </a:rPr>
              <a:t>. Adapting word2vec to named entity recognition. In Proceedings of the 20th Nordic Conference of Computational Linguistics (NODALIDA 2015), pages 239–243,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Tomas </a:t>
            </a:r>
            <a:r>
              <a:rPr lang="en-IN" sz="1700" dirty="0" err="1" smtClean="0">
                <a:latin typeface="Times New Roman" pitchFamily="18" charset="0"/>
                <a:cs typeface="Times New Roman" pitchFamily="18" charset="0"/>
              </a:rPr>
              <a:t>Mikolov</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Wen</a:t>
            </a:r>
            <a:r>
              <a:rPr lang="en-IN" sz="1700" dirty="0" smtClean="0">
                <a:latin typeface="Times New Roman" pitchFamily="18" charset="0"/>
                <a:cs typeface="Times New Roman" pitchFamily="18" charset="0"/>
              </a:rPr>
              <a:t>-tau </a:t>
            </a:r>
            <a:r>
              <a:rPr lang="en-IN" sz="1700" dirty="0" err="1" smtClean="0">
                <a:latin typeface="Times New Roman" pitchFamily="18" charset="0"/>
                <a:cs typeface="Times New Roman" pitchFamily="18" charset="0"/>
              </a:rPr>
              <a:t>Yih</a:t>
            </a:r>
            <a:r>
              <a:rPr lang="en-IN" sz="1700" dirty="0" smtClean="0">
                <a:latin typeface="Times New Roman" pitchFamily="18" charset="0"/>
                <a:cs typeface="Times New Roman" pitchFamily="18" charset="0"/>
              </a:rPr>
              <a:t>, and Geoffrey Zweig. Linguistic regularities in continuous space word representations. In HLT-NAACL, pages 746–751, 2013.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Zhihua</a:t>
            </a:r>
            <a:r>
              <a:rPr lang="en-IN" sz="1700" dirty="0" smtClean="0">
                <a:latin typeface="Times New Roman" pitchFamily="18" charset="0"/>
                <a:cs typeface="Times New Roman" pitchFamily="18" charset="0"/>
              </a:rPr>
              <a:t> Zhang, </a:t>
            </a:r>
            <a:r>
              <a:rPr lang="en-IN" sz="1700" dirty="0" err="1" smtClean="0">
                <a:latin typeface="Times New Roman" pitchFamily="18" charset="0"/>
                <a:cs typeface="Times New Roman" pitchFamily="18" charset="0"/>
              </a:rPr>
              <a:t>Guoshun</a:t>
            </a:r>
            <a:r>
              <a:rPr lang="en-IN" sz="1700" dirty="0" smtClean="0">
                <a:latin typeface="Times New Roman" pitchFamily="18" charset="0"/>
                <a:cs typeface="Times New Roman" pitchFamily="18" charset="0"/>
              </a:rPr>
              <a:t> Wu, and Man </a:t>
            </a:r>
            <a:r>
              <a:rPr lang="en-IN" sz="1700" dirty="0" err="1" smtClean="0">
                <a:latin typeface="Times New Roman" pitchFamily="18" charset="0"/>
                <a:cs typeface="Times New Roman" pitchFamily="18" charset="0"/>
              </a:rPr>
              <a:t>Lan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Ecnu</a:t>
            </a:r>
            <a:r>
              <a:rPr lang="en-IN" sz="1700" dirty="0" smtClean="0">
                <a:latin typeface="Times New Roman" pitchFamily="18" charset="0"/>
                <a:cs typeface="Times New Roman" pitchFamily="18" charset="0"/>
              </a:rPr>
              <a:t>: Multi-level sentiment analysis on twitter using traditional linguistic features and word embedding features. SemEval-2015, page 561,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Tomas </a:t>
            </a:r>
            <a:r>
              <a:rPr lang="en-IN" sz="1700" dirty="0" err="1" smtClean="0">
                <a:latin typeface="Times New Roman" pitchFamily="18" charset="0"/>
                <a:cs typeface="Times New Roman" pitchFamily="18" charset="0"/>
              </a:rPr>
              <a:t>Mikolov</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Ilya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Sutskever</a:t>
            </a:r>
            <a:r>
              <a:rPr lang="en-IN" sz="1700" dirty="0" smtClean="0">
                <a:latin typeface="Times New Roman" pitchFamily="18" charset="0"/>
                <a:cs typeface="Times New Roman" pitchFamily="18" charset="0"/>
              </a:rPr>
              <a:t>, Kai Chen, Greg S </a:t>
            </a:r>
            <a:r>
              <a:rPr lang="en-IN" sz="1700" dirty="0" err="1" smtClean="0">
                <a:latin typeface="Times New Roman" pitchFamily="18" charset="0"/>
                <a:cs typeface="Times New Roman" pitchFamily="18" charset="0"/>
              </a:rPr>
              <a:t>Corrado</a:t>
            </a:r>
            <a:r>
              <a:rPr lang="en-IN" sz="1700" dirty="0" smtClean="0">
                <a:latin typeface="Times New Roman" pitchFamily="18" charset="0"/>
                <a:cs typeface="Times New Roman" pitchFamily="18" charset="0"/>
              </a:rPr>
              <a:t>, and Jeff Dean. Distributed representations of words and phrases and their compositionality. In Advances in neural information processing systems, pages 3111–3119, 2013.</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1325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Rumors dataset filtering suspended account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2021-09-15T14:25:18Z</dcterms:modified>
</cp:coreProperties>
</file>