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Finger </a:t>
            </a:r>
            <a:r>
              <a:rPr lang="en-US" dirty="0" smtClean="0"/>
              <a:t>print </a:t>
            </a:r>
            <a:r>
              <a:rPr lang="en-US" dirty="0" smtClean="0"/>
              <a:t>based fraud </a:t>
            </a:r>
            <a:r>
              <a:rPr lang="en-US" dirty="0" err="1" smtClean="0"/>
              <a:t>detuction</a:t>
            </a:r>
            <a:r>
              <a:rPr lang="en-US" dirty="0" smtClean="0"/>
              <a:t> cloud encryption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computing is a major blooming technology which has numerous applications in today’s market and is rightly so hyped. Images are a major part of today’s internet data traffic, especially due to widespread social media, and hence, its security is crucial. However, in the present scenario, the images in cloud are a major issue in terms of security. Since the user who has uploaded the image has no control over the security of images, the cloud provider has to ensure maximum security in terms of authentication and prevention from attacks. The main objective of this paper is to provide a method to enhance the safety of images on cloud.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an idea of securing images on cloud platform using biometric authentication. Different steps involved in biometric authentication and secure upload and access of images are explained, and integration of all the steps is done at the end as a case study which puts light on the whole process in which methods are best-regarding results and compatibility. The proposed algorithm in this paper presents the idea of authentication of images in two basic steps of image compression using standard discrete wavelet transform method followed by image encryption using the hybrid method of SHA and blowfish. This image is then stored into the database of cloud and accessed whenever the user requests it. A structured and comprehensive view of encryption methods, types of biometrics and to secure data as well as images is provided in this paper.</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most cases, only bits carrying important information are taken into consideration. Some of the existing methods for image compression in cloud </a:t>
            </a:r>
            <a:r>
              <a:rPr lang="en-IN" sz="2000" dirty="0" smtClean="0">
                <a:latin typeface="Times New Roman" pitchFamily="18" charset="0"/>
                <a:cs typeface="Times New Roman" pitchFamily="18" charset="0"/>
              </a:rPr>
              <a:t>computing.</a:t>
            </a:r>
          </a:p>
          <a:p>
            <a:pPr algn="just">
              <a:lnSpc>
                <a:spcPct val="150000"/>
              </a:lnSpc>
            </a:pPr>
            <a:r>
              <a:rPr lang="en-IN" sz="2000" dirty="0" smtClean="0">
                <a:latin typeface="Times New Roman" pitchFamily="18" charset="0"/>
                <a:cs typeface="Times New Roman" pitchFamily="18" charset="0"/>
              </a:rPr>
              <a:t>In this method of compression, the image is divided by different frequencies of different parts of the image. To compress an image, the parts of the image containing the less important frequencies are discarded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Image compression is the first step towards the image protection, and uploading of the images needs to be accurate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leftover frequencies are used to determine the image during its retrieval.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Despite increased security, efficiency, and convenience, biometric authentication and its uses in modern-day tech and digital applications also has disadvantages:</a:t>
            </a:r>
          </a:p>
          <a:p>
            <a:pPr algn="just">
              <a:lnSpc>
                <a:spcPct val="150000"/>
              </a:lnSpc>
            </a:pPr>
            <a:r>
              <a:rPr lang="en-IN" sz="2000" dirty="0" smtClean="0">
                <a:latin typeface="Times New Roman" pitchFamily="18" charset="0"/>
                <a:cs typeface="Times New Roman" pitchFamily="18" charset="0"/>
              </a:rPr>
              <a:t>Costs – Significant investment needed in biometrics for security</a:t>
            </a:r>
          </a:p>
          <a:p>
            <a:pPr algn="just">
              <a:lnSpc>
                <a:spcPct val="150000"/>
              </a:lnSpc>
            </a:pPr>
            <a:r>
              <a:rPr lang="en-IN" sz="2000" dirty="0" smtClean="0">
                <a:latin typeface="Times New Roman" pitchFamily="18" charset="0"/>
                <a:cs typeface="Times New Roman" pitchFamily="18" charset="0"/>
              </a:rPr>
              <a:t>Data breaches – Biometric databases can still be hacked</a:t>
            </a:r>
          </a:p>
          <a:p>
            <a:pPr algn="just">
              <a:lnSpc>
                <a:spcPct val="150000"/>
              </a:lnSpc>
            </a:pPr>
            <a:r>
              <a:rPr lang="en-IN" sz="2000" dirty="0" smtClean="0">
                <a:latin typeface="Times New Roman" pitchFamily="18" charset="0"/>
                <a:cs typeface="Times New Roman" pitchFamily="18" charset="0"/>
              </a:rPr>
              <a:t>Tracking and data – Biometric devices like facial recognition systems can limit privacy for users</a:t>
            </a:r>
          </a:p>
          <a:p>
            <a:pPr algn="just">
              <a:lnSpc>
                <a:spcPct val="150000"/>
              </a:lnSpc>
            </a:pPr>
            <a:r>
              <a:rPr lang="en-IN" sz="2000" dirty="0" smtClean="0">
                <a:latin typeface="Times New Roman" pitchFamily="18" charset="0"/>
                <a:cs typeface="Times New Roman" pitchFamily="18" charset="0"/>
              </a:rPr>
              <a:t>Bias – Machine learning and algorithms must be very advanced to minimize biometric demographic bias</a:t>
            </a:r>
          </a:p>
          <a:p>
            <a:pPr algn="just">
              <a:lnSpc>
                <a:spcPct val="150000"/>
              </a:lnSpc>
            </a:pPr>
            <a:r>
              <a:rPr lang="en-IN" sz="2000" dirty="0" smtClean="0">
                <a:latin typeface="Times New Roman" pitchFamily="18" charset="0"/>
                <a:cs typeface="Times New Roman" pitchFamily="18" charset="0"/>
              </a:rPr>
              <a:t>False positives and inaccuracy – False rejects and false accepts can still occur preventing select users from accessing systems</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need to select the best method that would be compatible with our proposed biometrics encryption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image privacy and protection is of crucial importance currently. Similarly, in cloud-computing image, privacy is at most needed. We also know that biometric characteristics are the unique characteristics of a person.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in this paper, we have used biometric characteristics of a person for image protection in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 method of biometrics authentication coupled with image encryption to ensure that the security of images on the cloud architecture is proposed.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None/>
            </a:pPr>
            <a:r>
              <a:rPr lang="en-IN" sz="2000" dirty="0" smtClean="0">
                <a:latin typeface="Times New Roman" pitchFamily="18" charset="0"/>
                <a:cs typeface="Times New Roman" pitchFamily="18" charset="0"/>
              </a:rPr>
              <a:t>Biometric authentication and its uses in modern-day tech and digital applications has a number of advantages:</a:t>
            </a:r>
          </a:p>
          <a:p>
            <a:pPr algn="just">
              <a:lnSpc>
                <a:spcPct val="150000"/>
              </a:lnSpc>
            </a:pPr>
            <a:r>
              <a:rPr lang="en-IN" sz="2000" dirty="0" smtClean="0">
                <a:latin typeface="Times New Roman" pitchFamily="18" charset="0"/>
                <a:cs typeface="Times New Roman" pitchFamily="18" charset="0"/>
              </a:rPr>
              <a:t>High security and assurance – Biometric identification provides the answers to “something a person has and is” and helps verify identity</a:t>
            </a:r>
          </a:p>
          <a:p>
            <a:pPr algn="just">
              <a:lnSpc>
                <a:spcPct val="150000"/>
              </a:lnSpc>
            </a:pPr>
            <a:r>
              <a:rPr lang="en-IN" sz="2000" dirty="0" smtClean="0">
                <a:latin typeface="Times New Roman" pitchFamily="18" charset="0"/>
                <a:cs typeface="Times New Roman" pitchFamily="18" charset="0"/>
              </a:rPr>
              <a:t>User Experience – Convenient and fast</a:t>
            </a:r>
          </a:p>
          <a:p>
            <a:pPr algn="just">
              <a:lnSpc>
                <a:spcPct val="150000"/>
              </a:lnSpc>
            </a:pPr>
            <a:r>
              <a:rPr lang="en-IN" sz="2000" dirty="0" smtClean="0">
                <a:latin typeface="Times New Roman" pitchFamily="18" charset="0"/>
                <a:cs typeface="Times New Roman" pitchFamily="18" charset="0"/>
              </a:rPr>
              <a:t>Non-transferrable – Everyone has access to a unique set of biometrics</a:t>
            </a:r>
          </a:p>
          <a:p>
            <a:pPr algn="just">
              <a:lnSpc>
                <a:spcPct val="150000"/>
              </a:lnSpc>
            </a:pPr>
            <a:r>
              <a:rPr lang="en-IN" sz="2000" dirty="0" smtClean="0">
                <a:latin typeface="Times New Roman" pitchFamily="18" charset="0"/>
                <a:cs typeface="Times New Roman" pitchFamily="18" charset="0"/>
              </a:rPr>
              <a:t>Spoof-proof – Biometrics are hard to fake or steal</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Secure mobile cloud computing based-on fingerprint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Al-hamami AH, Al-juneidi JY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password consists from the finger sequence in the hand (left or right) plus a fixed password; this will make the passwords to be easy to remember.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Biometric inspired homomorphic encryption algorithm for secured cloud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Bala Y, Malik A (2018)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a novel biometric inspired </a:t>
                      </a:r>
                      <a:r>
                        <a:rPr lang="en-US" sz="2000" dirty="0" err="1">
                          <a:solidFill>
                            <a:srgbClr val="333333"/>
                          </a:solidFill>
                          <a:latin typeface="Times New Roman"/>
                          <a:ea typeface="Calibri"/>
                          <a:cs typeface="Latha"/>
                        </a:rPr>
                        <a:t>homomorphic</a:t>
                      </a:r>
                      <a:r>
                        <a:rPr lang="en-US" sz="2000" dirty="0">
                          <a:solidFill>
                            <a:srgbClr val="333333"/>
                          </a:solidFill>
                          <a:latin typeface="Times New Roman"/>
                          <a:ea typeface="Calibri"/>
                          <a:cs typeface="Latha"/>
                        </a:rPr>
                        <a:t> encryption algorithm (BIHEA) for secured data/files transmission over hybrid cloud environment.</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48450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Biometric authentication in cloud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Batool R, Naveed G, Khan A (2015)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Cloud computing reduces the cost of any business organization by providing scalable, configuring devices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Image compression and the discrete cosine transform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Cabeen K, Gent P (2019)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These functions illustrate the power of </a:t>
                      </a:r>
                      <a:r>
                        <a:rPr lang="en-US" sz="2000" dirty="0" err="1">
                          <a:solidFill>
                            <a:srgbClr val="333333"/>
                          </a:solidFill>
                          <a:latin typeface="Times New Roman"/>
                          <a:ea typeface="Calibri"/>
                          <a:cs typeface="Latha"/>
                        </a:rPr>
                        <a:t>Mathematica</a:t>
                      </a:r>
                      <a:r>
                        <a:rPr lang="en-US" sz="2000" dirty="0">
                          <a:solidFill>
                            <a:srgbClr val="333333"/>
                          </a:solidFill>
                          <a:latin typeface="Times New Roman"/>
                          <a:ea typeface="Calibri"/>
                          <a:cs typeface="Latha"/>
                        </a:rPr>
                        <a:t> in the prototyping of image processing algorithms.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2133600" y="1524000"/>
            <a:ext cx="65532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762000"/>
          </a:xfrm>
        </p:spPr>
        <p:txBody>
          <a:bodyPr>
            <a:normAutofit/>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343400"/>
          </a:xfrm>
        </p:spPr>
        <p:txBody>
          <a:bodyPr>
            <a:noAutofit/>
          </a:bodyPr>
          <a:lstStyle/>
          <a:p>
            <a:pPr algn="just">
              <a:lnSpc>
                <a:spcPct val="120000"/>
              </a:lnSpc>
              <a:buNone/>
            </a:pPr>
            <a:r>
              <a:rPr lang="en-IN" sz="2000" dirty="0" smtClean="0">
                <a:latin typeface="Times New Roman" pitchFamily="18" charset="0"/>
                <a:cs typeface="Times New Roman" pitchFamily="18" charset="0"/>
              </a:rPr>
              <a:t>    Many </a:t>
            </a:r>
            <a:r>
              <a:rPr lang="en-IN" sz="2000" dirty="0" smtClean="0">
                <a:latin typeface="Times New Roman" pitchFamily="18" charset="0"/>
                <a:cs typeface="Times New Roman" pitchFamily="18" charset="0"/>
              </a:rPr>
              <a:t>studies and research papers have analyzed the concept of security of images on cloud based on confidentiality, integrity, and availability. In this paper, a method of biometrics authentication coupled with image encryption to ensure that the security of images on the cloud architecture is proposed. Numerous amounts of attacks everyday conclude to the fact that private images require special attention than the data on the cloud as compared to the other forms of data. Biometrics have been on rising as an authentication process to authorize the user and set some permission checks to not allow authorization to any other entity. If the procedure of authorization itself is made strong and faultless, then the level of security of the overall system increases. Successive steps such as compression and encryption of images get an extra level of reliability. Most modern systems have a biometrics scanner embedded inside of them especially when taken into consideration the iris recognition.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85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Al-</a:t>
            </a:r>
            <a:r>
              <a:rPr lang="en-IN" sz="1800" dirty="0" err="1" smtClean="0">
                <a:latin typeface="Times New Roman" pitchFamily="18" charset="0"/>
                <a:cs typeface="Times New Roman" pitchFamily="18" charset="0"/>
              </a:rPr>
              <a:t>hamami</a:t>
            </a:r>
            <a:r>
              <a:rPr lang="en-IN" sz="1800" dirty="0" smtClean="0">
                <a:latin typeface="Times New Roman" pitchFamily="18" charset="0"/>
                <a:cs typeface="Times New Roman" pitchFamily="18" charset="0"/>
              </a:rPr>
              <a:t> AH, Al-</a:t>
            </a:r>
            <a:r>
              <a:rPr lang="en-IN" sz="1800" dirty="0" err="1" smtClean="0">
                <a:latin typeface="Times New Roman" pitchFamily="18" charset="0"/>
                <a:cs typeface="Times New Roman" pitchFamily="18" charset="0"/>
              </a:rPr>
              <a:t>juneidi</a:t>
            </a:r>
            <a:r>
              <a:rPr lang="en-IN" sz="1800" dirty="0" smtClean="0">
                <a:latin typeface="Times New Roman" pitchFamily="18" charset="0"/>
                <a:cs typeface="Times New Roman" pitchFamily="18" charset="0"/>
              </a:rPr>
              <a:t> JY (2015) Secure mobile cloud computing based-on fingerprint. World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Sci</a:t>
            </a:r>
            <a:r>
              <a:rPr lang="en-IN" sz="1800" dirty="0" smtClean="0">
                <a:latin typeface="Times New Roman" pitchFamily="18" charset="0"/>
                <a:cs typeface="Times New Roman" pitchFamily="18" charset="0"/>
              </a:rPr>
              <a:t> Inform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J 5(2):23–27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Alsaadi</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IM (2015) Physiological biometric authentication systems, advantages, disadvantages and future development: a review.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Sci</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Technol</a:t>
            </a:r>
            <a:r>
              <a:rPr lang="en-IN" sz="1800" dirty="0" smtClean="0">
                <a:latin typeface="Times New Roman" pitchFamily="18" charset="0"/>
                <a:cs typeface="Times New Roman" pitchFamily="18" charset="0"/>
              </a:rPr>
              <a:t> Res 4(12):285–289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Archer </a:t>
            </a:r>
            <a:r>
              <a:rPr lang="en-IN" sz="1800" dirty="0" smtClean="0">
                <a:latin typeface="Times New Roman" pitchFamily="18" charset="0"/>
                <a:cs typeface="Times New Roman" pitchFamily="18" charset="0"/>
              </a:rPr>
              <a:t>J, </a:t>
            </a:r>
            <a:r>
              <a:rPr lang="en-IN" sz="1800" dirty="0" err="1" smtClean="0">
                <a:latin typeface="Times New Roman" pitchFamily="18" charset="0"/>
                <a:cs typeface="Times New Roman" pitchFamily="18" charset="0"/>
              </a:rPr>
              <a:t>Cullinane</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Puhlmann</a:t>
            </a:r>
            <a:r>
              <a:rPr lang="en-IN" sz="1800" dirty="0" smtClean="0">
                <a:latin typeface="Times New Roman" pitchFamily="18" charset="0"/>
                <a:cs typeface="Times New Roman" pitchFamily="18" charset="0"/>
              </a:rPr>
              <a:t> N, Boehme A, Kurtz P, </a:t>
            </a:r>
            <a:r>
              <a:rPr lang="en-IN" sz="1800" dirty="0" err="1" smtClean="0">
                <a:latin typeface="Times New Roman" pitchFamily="18" charset="0"/>
                <a:cs typeface="Times New Roman" pitchFamily="18" charset="0"/>
              </a:rPr>
              <a:t>Reavis</a:t>
            </a:r>
            <a:r>
              <a:rPr lang="en-IN" sz="1800" dirty="0" smtClean="0">
                <a:latin typeface="Times New Roman" pitchFamily="18" charset="0"/>
                <a:cs typeface="Times New Roman" pitchFamily="18" charset="0"/>
              </a:rPr>
              <a:t> J (2010) Top Threats to cloud computing V1.0. Cloud Security Alliance. pp 1–14 </a:t>
            </a:r>
            <a:endParaRPr lang="en-IN" sz="1800" dirty="0" smtClean="0">
              <a:latin typeface="Times New Roman" pitchFamily="18" charset="0"/>
              <a:cs typeface="Times New Roman" pitchFamily="18" charset="0"/>
            </a:endParaRPr>
          </a:p>
          <a:p>
            <a:pPr algn="just">
              <a:lnSpc>
                <a:spcPct val="160000"/>
              </a:lnSpc>
            </a:pPr>
            <a:r>
              <a:rPr lang="en-IN" sz="1800" dirty="0" err="1" smtClean="0">
                <a:latin typeface="Times New Roman" pitchFamily="18" charset="0"/>
                <a:cs typeface="Times New Roman" pitchFamily="18" charset="0"/>
              </a:rPr>
              <a:t>Bala</a:t>
            </a:r>
            <a:r>
              <a:rPr lang="en-IN" sz="1800" dirty="0" smtClean="0">
                <a:latin typeface="Times New Roman" pitchFamily="18" charset="0"/>
                <a:cs typeface="Times New Roman" pitchFamily="18" charset="0"/>
              </a:rPr>
              <a:t> </a:t>
            </a:r>
            <a:r>
              <a:rPr lang="en-IN" sz="1800" dirty="0" smtClean="0">
                <a:latin typeface="Times New Roman" pitchFamily="18" charset="0"/>
                <a:cs typeface="Times New Roman" pitchFamily="18" charset="0"/>
              </a:rPr>
              <a:t>Y, </a:t>
            </a:r>
            <a:r>
              <a:rPr lang="en-IN" sz="1800" dirty="0" err="1" smtClean="0">
                <a:latin typeface="Times New Roman" pitchFamily="18" charset="0"/>
                <a:cs typeface="Times New Roman" pitchFamily="18" charset="0"/>
              </a:rPr>
              <a:t>Malik</a:t>
            </a:r>
            <a:r>
              <a:rPr lang="en-IN" sz="1800" dirty="0" smtClean="0">
                <a:latin typeface="Times New Roman" pitchFamily="18" charset="0"/>
                <a:cs typeface="Times New Roman" pitchFamily="18" charset="0"/>
              </a:rPr>
              <a:t> A (2018) Biometric inspired </a:t>
            </a:r>
            <a:r>
              <a:rPr lang="en-IN" sz="1800" dirty="0" err="1" smtClean="0">
                <a:latin typeface="Times New Roman" pitchFamily="18" charset="0"/>
                <a:cs typeface="Times New Roman" pitchFamily="18" charset="0"/>
              </a:rPr>
              <a:t>homomorphic</a:t>
            </a:r>
            <a:r>
              <a:rPr lang="en-IN" sz="1800" dirty="0" smtClean="0">
                <a:latin typeface="Times New Roman" pitchFamily="18" charset="0"/>
                <a:cs typeface="Times New Roman" pitchFamily="18" charset="0"/>
              </a:rPr>
              <a:t> encryption algorithm for secured cloud computing. In: </a:t>
            </a:r>
            <a:r>
              <a:rPr lang="en-IN" sz="1800" dirty="0" err="1" smtClean="0">
                <a:latin typeface="Times New Roman" pitchFamily="18" charset="0"/>
                <a:cs typeface="Times New Roman" pitchFamily="18" charset="0"/>
              </a:rPr>
              <a:t>Panigrahi</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Hoda</a:t>
            </a:r>
            <a:r>
              <a:rPr lang="en-IN" sz="1800" dirty="0" smtClean="0">
                <a:latin typeface="Times New Roman" pitchFamily="18" charset="0"/>
                <a:cs typeface="Times New Roman" pitchFamily="18" charset="0"/>
              </a:rPr>
              <a:t> M, Sharma V, </a:t>
            </a:r>
            <a:r>
              <a:rPr lang="en-IN" sz="1800" dirty="0" err="1" smtClean="0">
                <a:latin typeface="Times New Roman" pitchFamily="18" charset="0"/>
                <a:cs typeface="Times New Roman" pitchFamily="18" charset="0"/>
              </a:rPr>
              <a:t>Goel</a:t>
            </a:r>
            <a:r>
              <a:rPr lang="en-IN" sz="1800" dirty="0" smtClean="0">
                <a:latin typeface="Times New Roman" pitchFamily="18" charset="0"/>
                <a:cs typeface="Times New Roman" pitchFamily="18" charset="0"/>
              </a:rPr>
              <a:t> S (</a:t>
            </a:r>
            <a:r>
              <a:rPr lang="en-IN" sz="1800" dirty="0" err="1" smtClean="0">
                <a:latin typeface="Times New Roman" pitchFamily="18" charset="0"/>
                <a:cs typeface="Times New Roman" pitchFamily="18" charset="0"/>
              </a:rPr>
              <a:t>eds</a:t>
            </a:r>
            <a:r>
              <a:rPr lang="en-IN" sz="1800" dirty="0" smtClean="0">
                <a:latin typeface="Times New Roman" pitchFamily="18" charset="0"/>
                <a:cs typeface="Times New Roman" pitchFamily="18" charset="0"/>
              </a:rPr>
              <a:t>) Nature inspired computing. Advances in intelligent systems and computing, </a:t>
            </a:r>
            <a:r>
              <a:rPr lang="en-IN" sz="1800" dirty="0" err="1" smtClean="0">
                <a:latin typeface="Times New Roman" pitchFamily="18" charset="0"/>
                <a:cs typeface="Times New Roman" pitchFamily="18" charset="0"/>
              </a:rPr>
              <a:t>vol</a:t>
            </a:r>
            <a:r>
              <a:rPr lang="en-IN" sz="1800" dirty="0" smtClean="0">
                <a:latin typeface="Times New Roman" pitchFamily="18" charset="0"/>
                <a:cs typeface="Times New Roman" pitchFamily="18" charset="0"/>
              </a:rPr>
              <a:t> 652. Springer, Singapore, pp 13–21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Int</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Comput</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Appl</a:t>
            </a:r>
            <a:r>
              <a:rPr lang="en-IN" sz="1800" dirty="0" smtClean="0">
                <a:latin typeface="Times New Roman" pitchFamily="18" charset="0"/>
                <a:cs typeface="Times New Roman" pitchFamily="18" charset="0"/>
              </a:rPr>
              <a:t> 129(11):6–9</a:t>
            </a:r>
            <a:endParaRPr lang="en-US" sz="18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228600"/>
            <a:ext cx="7650480" cy="6553200"/>
          </a:xfrm>
        </p:spPr>
        <p:txBody>
          <a:bodyPr>
            <a:noAutofit/>
          </a:bodyPr>
          <a:lstStyle/>
          <a:p>
            <a:pPr algn="just">
              <a:lnSpc>
                <a:spcPct val="170000"/>
              </a:lnSpc>
            </a:pPr>
            <a:r>
              <a:rPr lang="en-IN" sz="2000" dirty="0" err="1" smtClean="0">
                <a:latin typeface="Times New Roman" pitchFamily="18" charset="0"/>
                <a:cs typeface="Times New Roman" pitchFamily="18" charset="0"/>
              </a:rPr>
              <a:t>Bhansali</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Barot</a:t>
            </a:r>
            <a:r>
              <a:rPr lang="en-IN" sz="2000" dirty="0" smtClean="0">
                <a:latin typeface="Times New Roman" pitchFamily="18" charset="0"/>
                <a:cs typeface="Times New Roman" pitchFamily="18" charset="0"/>
              </a:rPr>
              <a:t> H, </a:t>
            </a:r>
            <a:r>
              <a:rPr lang="en-IN" sz="2000" dirty="0" err="1" smtClean="0">
                <a:latin typeface="Times New Roman" pitchFamily="18" charset="0"/>
                <a:cs typeface="Times New Roman" pitchFamily="18" charset="0"/>
              </a:rPr>
              <a:t>Masrani</a:t>
            </a:r>
            <a:r>
              <a:rPr lang="en-IN" sz="2000" dirty="0" smtClean="0">
                <a:latin typeface="Times New Roman" pitchFamily="18" charset="0"/>
                <a:cs typeface="Times New Roman" pitchFamily="18" charset="0"/>
              </a:rPr>
              <a:t> K, Shah S, </a:t>
            </a:r>
            <a:r>
              <a:rPr lang="en-IN" sz="2000" dirty="0" err="1" smtClean="0">
                <a:latin typeface="Times New Roman" pitchFamily="18" charset="0"/>
                <a:cs typeface="Times New Roman" pitchFamily="18" charset="0"/>
              </a:rPr>
              <a:t>Chheda</a:t>
            </a:r>
            <a:r>
              <a:rPr lang="en-IN" sz="2000" dirty="0" smtClean="0">
                <a:latin typeface="Times New Roman" pitchFamily="18" charset="0"/>
                <a:cs typeface="Times New Roman" pitchFamily="18" charset="0"/>
              </a:rPr>
              <a:t> V (2013) Encrypting watermarked images: a transparent approach.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Future </a:t>
            </a:r>
            <a:r>
              <a:rPr lang="en-IN" sz="2000" dirty="0" err="1" smtClean="0">
                <a:latin typeface="Times New Roman" pitchFamily="18" charset="0"/>
                <a:cs typeface="Times New Roman" pitchFamily="18" charset="0"/>
              </a:rPr>
              <a:t>Comput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2(6):665–667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Bhattacharyya </a:t>
            </a:r>
            <a:r>
              <a:rPr lang="en-IN" sz="2000" dirty="0" smtClean="0">
                <a:latin typeface="Times New Roman" pitchFamily="18" charset="0"/>
                <a:cs typeface="Times New Roman" pitchFamily="18" charset="0"/>
              </a:rPr>
              <a:t>D, </a:t>
            </a:r>
            <a:r>
              <a:rPr lang="en-IN" sz="2000" dirty="0" err="1" smtClean="0">
                <a:latin typeface="Times New Roman" pitchFamily="18" charset="0"/>
                <a:cs typeface="Times New Roman" pitchFamily="18" charset="0"/>
              </a:rPr>
              <a:t>Ranjan</a:t>
            </a:r>
            <a:r>
              <a:rPr lang="en-IN" sz="2000" dirty="0" smtClean="0">
                <a:latin typeface="Times New Roman" pitchFamily="18" charset="0"/>
                <a:cs typeface="Times New Roman" pitchFamily="18" charset="0"/>
              </a:rPr>
              <a:t> R, </a:t>
            </a:r>
            <a:r>
              <a:rPr lang="en-IN" sz="2000" dirty="0" err="1" smtClean="0">
                <a:latin typeface="Times New Roman" pitchFamily="18" charset="0"/>
                <a:cs typeface="Times New Roman" pitchFamily="18" charset="0"/>
              </a:rPr>
              <a:t>Alisherov</a:t>
            </a:r>
            <a:r>
              <a:rPr lang="en-IN" sz="2000" dirty="0" smtClean="0">
                <a:latin typeface="Times New Roman" pitchFamily="18" charset="0"/>
                <a:cs typeface="Times New Roman" pitchFamily="18" charset="0"/>
              </a:rPr>
              <a:t> F, </a:t>
            </a:r>
            <a:r>
              <a:rPr lang="en-IN" sz="2000" dirty="0" err="1" smtClean="0">
                <a:latin typeface="Times New Roman" pitchFamily="18" charset="0"/>
                <a:cs typeface="Times New Roman" pitchFamily="18" charset="0"/>
              </a:rPr>
              <a:t>Choi</a:t>
            </a:r>
            <a:r>
              <a:rPr lang="en-IN" sz="2000" dirty="0" smtClean="0">
                <a:latin typeface="Times New Roman" pitchFamily="18" charset="0"/>
                <a:cs typeface="Times New Roman" pitchFamily="18" charset="0"/>
              </a:rPr>
              <a:t> M (2009) Biometric authentication: a review. </a:t>
            </a:r>
            <a:r>
              <a:rPr lang="en-IN" sz="2000" dirty="0" err="1" smtClean="0">
                <a:latin typeface="Times New Roman" pitchFamily="18" charset="0"/>
                <a:cs typeface="Times New Roman" pitchFamily="18" charset="0"/>
              </a:rPr>
              <a:t>Int</a:t>
            </a:r>
            <a:r>
              <a:rPr lang="en-IN" sz="2000" dirty="0" smtClean="0">
                <a:latin typeface="Times New Roman" pitchFamily="18" charset="0"/>
                <a:cs typeface="Times New Roman" pitchFamily="18" charset="0"/>
              </a:rPr>
              <a:t> J u- and e- </a:t>
            </a:r>
            <a:r>
              <a:rPr lang="en-IN" sz="2000" dirty="0" err="1" smtClean="0">
                <a:latin typeface="Times New Roman" pitchFamily="18" charset="0"/>
                <a:cs typeface="Times New Roman" pitchFamily="18" charset="0"/>
              </a:rPr>
              <a:t>Serv</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Technol</a:t>
            </a:r>
            <a:r>
              <a:rPr lang="en-IN" sz="2000" dirty="0" smtClean="0">
                <a:latin typeface="Times New Roman" pitchFamily="18" charset="0"/>
                <a:cs typeface="Times New Roman" pitchFamily="18" charset="0"/>
              </a:rPr>
              <a:t> 2(3):13–28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Bothe </a:t>
            </a:r>
            <a:r>
              <a:rPr lang="en-IN" sz="2000" dirty="0" smtClean="0">
                <a:latin typeface="Times New Roman" pitchFamily="18" charset="0"/>
                <a:cs typeface="Times New Roman" pitchFamily="18" charset="0"/>
              </a:rPr>
              <a:t>S, </a:t>
            </a:r>
            <a:r>
              <a:rPr lang="en-IN" sz="2000" dirty="0" err="1" smtClean="0">
                <a:latin typeface="Times New Roman" pitchFamily="18" charset="0"/>
                <a:cs typeface="Times New Roman" pitchFamily="18" charset="0"/>
              </a:rPr>
              <a:t>Jadhao</a:t>
            </a:r>
            <a:r>
              <a:rPr lang="en-IN" sz="2000" dirty="0" smtClean="0">
                <a:latin typeface="Times New Roman" pitchFamily="18" charset="0"/>
                <a:cs typeface="Times New Roman" pitchFamily="18" charset="0"/>
              </a:rPr>
              <a:t> RM, </a:t>
            </a:r>
            <a:r>
              <a:rPr lang="en-IN" sz="2000" dirty="0" err="1" smtClean="0">
                <a:latin typeface="Times New Roman" pitchFamily="18" charset="0"/>
                <a:cs typeface="Times New Roman" pitchFamily="18" charset="0"/>
              </a:rPr>
              <a:t>Shinde</a:t>
            </a:r>
            <a:r>
              <a:rPr lang="en-IN" sz="2000" dirty="0" smtClean="0">
                <a:latin typeface="Times New Roman" pitchFamily="18" charset="0"/>
                <a:cs typeface="Times New Roman" pitchFamily="18" charset="0"/>
              </a:rPr>
              <a:t> S (2012) Cloud computing based image processing applications for agro informatics using ‘self learning system’ approach. In: Proceedings of AIPA, pp 1–4 </a:t>
            </a:r>
            <a:endParaRPr lang="en-IN" sz="2000" dirty="0" smtClean="0">
              <a:latin typeface="Times New Roman" pitchFamily="18" charset="0"/>
              <a:cs typeface="Times New Roman" pitchFamily="18" charset="0"/>
            </a:endParaRPr>
          </a:p>
          <a:p>
            <a:pPr algn="just">
              <a:lnSpc>
                <a:spcPct val="170000"/>
              </a:lnSpc>
            </a:pPr>
            <a:r>
              <a:rPr lang="en-IN" sz="2000" dirty="0" err="1" smtClean="0">
                <a:latin typeface="Times New Roman" pitchFamily="18" charset="0"/>
                <a:cs typeface="Times New Roman" pitchFamily="18" charset="0"/>
              </a:rPr>
              <a:t>Cabeen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K, Gent P (2019) Image compression and the discrete cosine transform. Math 45, pp 1–11 (unpublished report)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Chen </a:t>
            </a:r>
            <a:r>
              <a:rPr lang="en-IN" sz="2000" dirty="0" smtClean="0">
                <a:latin typeface="Times New Roman" pitchFamily="18" charset="0"/>
                <a:cs typeface="Times New Roman" pitchFamily="18" charset="0"/>
              </a:rPr>
              <a:t>D, Zhao H (2012) Data security and privacy protection issues in cloud computing. In: Proceeding of the International Conference on Computer Science and Electronics Engineering, pp 647–651</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1259</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Finger print based fraud detuction cloud encryption system</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2021-09-14T12:43:49Z</dcterms:modified>
</cp:coreProperties>
</file>