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College certification management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a proper solution for a medium enterprise or public institution that enables easier management of the digital documents library and eases the common document workflows. The main problem addressed by the proposed project is the complexity of document workflows in public administration. Documents that need to be filled out and signed are always around us and often can cause problems and delays when poorly managed. With its characteristics, our solution eliminates all the inconvenient of the document workflows helped by the document library and workflows, while keeping the security part, now represented by hand signatures with the implementation of the digital signatures. The main benefit it brings to the client is that it automates the signing and approval process to any kind of document it uses inside or outside the company. The signature system allows signing on multiple levels (counter-signatures) and multiple signatures per level (</a:t>
            </a:r>
            <a:r>
              <a:rPr lang="en-IN" sz="2000" dirty="0" err="1" smtClean="0">
                <a:latin typeface="Times New Roman" pitchFamily="18" charset="0"/>
                <a:cs typeface="Times New Roman" pitchFamily="18" charset="0"/>
              </a:rPr>
              <a:t>cosignatures</a:t>
            </a:r>
            <a:r>
              <a:rPr lang="en-IN" sz="2000" dirty="0" smtClean="0">
                <a:latin typeface="Times New Roman" pitchFamily="18" charset="0"/>
                <a:cs typeface="Times New Roman" pitchFamily="18" charset="0"/>
              </a:rPr>
              <a:t>) for perfectly mimicking a plain document.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a gap existing between the applied and academic literature concerning the usage of cycle time as a factor to measure usefulness of training and development program (Holton 2003).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Organizations </a:t>
            </a:r>
            <a:r>
              <a:rPr lang="en-IN" sz="2000" dirty="0" smtClean="0">
                <a:latin typeface="Times New Roman" pitchFamily="18" charset="0"/>
                <a:cs typeface="Times New Roman" pitchFamily="18" charset="0"/>
              </a:rPr>
              <a:t>are realizing the benefits of employee training and development programs as they are receiving pressure from the competitor market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existing analysis of literature proposes that these benefits vary from individual and organizational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understand the benefits of training and development program, we implemented different level and different disciplinary perspective of employee development program.</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main problem addressed by the proposed project is the complexity of document workflows in public administration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problem with it, and the reason that we could chose Microsoft over it, is that being an open source project, there is no real official support or security patches that can be produced in little short time in case of an emergency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firewall becomes a single point of failure in this scenario but problems resulted by a failure can easily be overcome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Having expired CRL’s will cause all certificate validation to throw an error, stating that they cannot evaluate the certificate’s validity, so the problem of always issuing timely CRL’s is almost of critical importance.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study proposes that constructive work-related performance and attitudes mainly depend on the perception of the employees as the employees think that their organizations are taking care of </a:t>
            </a:r>
            <a:r>
              <a:rPr lang="en-IN" sz="2000" dirty="0" smtClean="0">
                <a:latin typeface="Times New Roman" pitchFamily="18" charset="0"/>
                <a:cs typeface="Times New Roman" pitchFamily="18" charset="0"/>
              </a:rPr>
              <a:t>them.</a:t>
            </a:r>
          </a:p>
          <a:p>
            <a:pPr algn="just">
              <a:lnSpc>
                <a:spcPct val="150000"/>
              </a:lnSpc>
            </a:pPr>
            <a:r>
              <a:rPr lang="en-IN" sz="2000" dirty="0" smtClean="0">
                <a:latin typeface="Times New Roman" pitchFamily="18" charset="0"/>
                <a:cs typeface="Times New Roman" pitchFamily="18" charset="0"/>
              </a:rPr>
              <a:t>The current research proposed that the facility of training and development program is likely taken consent by employee that their organizations need to enter a social exchange with them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propose that the benefits of training might have a positive effect like as individual employee benefits, which later affect organizational results.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research is required to recognize the features that enable a smooth transfer of employee development benefits on different level.</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Hill College Business Administration program provides knowledge and skills in planning, directing and evaluating business functions essential and efficient for business operations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Employees are esteemed resource of the organization and success or failure of the organization relay on the performance of </a:t>
            </a:r>
            <a:r>
              <a:rPr lang="en-IN" sz="2000" dirty="0" smtClean="0">
                <a:latin typeface="Times New Roman" pitchFamily="18" charset="0"/>
                <a:cs typeface="Times New Roman" pitchFamily="18" charset="0"/>
              </a:rPr>
              <a:t>employees</a:t>
            </a:r>
          </a:p>
          <a:p>
            <a:pPr algn="just">
              <a:lnSpc>
                <a:spcPct val="150000"/>
              </a:lnSpc>
            </a:pPr>
            <a:r>
              <a:rPr lang="en-IN" sz="2000" dirty="0" smtClean="0">
                <a:latin typeface="Times New Roman" pitchFamily="18" charset="0"/>
                <a:cs typeface="Times New Roman" pitchFamily="18" charset="0"/>
              </a:rPr>
              <a:t>Therefore it has been described that learning programs support employees to enhance their performance instead of just increasing their work competencies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Training effects on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employees and their working skills which resulted in enhanced employee performance and further constructive changes (Satterfield and Hughes 2007) that serves as increase employee </a:t>
            </a:r>
            <a:r>
              <a:rPr lang="en-IN" sz="2000" dirty="0" smtClean="0">
                <a:latin typeface="Times New Roman" pitchFamily="18" charset="0"/>
                <a:cs typeface="Times New Roman" pitchFamily="18" charset="0"/>
              </a:rPr>
              <a:t>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Performance study of online batch-based digital signature schemes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Chou, C., Cheng, W. C., and Golubchik, L. 2010.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performance of an Internet server computing digital signatures online is limited by the high cost of modular arithmetic.</a:t>
                      </a:r>
                      <a:endParaRPr lang="en-IN" sz="18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business process model for IT service management</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Zhao, C. and Gao, F. 2008.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To develop an architecture for information technology service management and design integrated solutions, it is necessary to establish a common framework for delivering IT services.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Deployment </a:t>
            </a:r>
            <a:r>
              <a:rPr lang="en-IN" sz="2000" dirty="0" smtClean="0">
                <a:latin typeface="Times New Roman" pitchFamily="18" charset="0"/>
                <a:cs typeface="Times New Roman" pitchFamily="18" charset="0"/>
              </a:rPr>
              <a:t>of the PKI infrastructure based on Windows Server technology, based on a deployment plan designed by me following the first of all requirements and best practices presented in specialty books and articles. Architecting, designing and implementation of the cryptographic application used for enabling security to any kind of document, developed with Microsoft .NET Framework following guidance from several reference books in this domain. Finally we chose SharePoint for the online document library and developed and implemented a couple of workflows for testing and exemplification. We consider that implementing the solution in a public institution would greatly improve the quality of services offered by eliminating the high waiting times for signatures and validations that increases dramatically with the number of people involved. Also, the project could improve document travel times, rendering document mailing useless in the same time as winning points for being a green project because it reduces the paper consumption.</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85800"/>
            <a:ext cx="7790688" cy="5715000"/>
          </a:xfrm>
        </p:spPr>
        <p:txBody>
          <a:bodyPr>
            <a:noAutofit/>
          </a:bodyPr>
          <a:lstStyle/>
          <a:p>
            <a:pPr marL="425196" indent="-342900" algn="just">
              <a:lnSpc>
                <a:spcPct val="150000"/>
              </a:lnSpc>
            </a:pPr>
            <a:r>
              <a:rPr lang="en-IN" sz="1800" dirty="0" smtClean="0">
                <a:latin typeface="Times New Roman" pitchFamily="18" charset="0"/>
                <a:cs typeface="Times New Roman" pitchFamily="18" charset="0"/>
              </a:rPr>
              <a:t>Price</a:t>
            </a:r>
            <a:r>
              <a:rPr lang="en-IN" sz="1800" dirty="0" smtClean="0">
                <a:latin typeface="Times New Roman" pitchFamily="18" charset="0"/>
                <a:cs typeface="Times New Roman" pitchFamily="18" charset="0"/>
              </a:rPr>
              <a:t>, G. 2006. Public Key Infrastructures: A research agenda. J.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Secur</a:t>
            </a:r>
            <a:r>
              <a:rPr lang="en-IN" sz="1800" dirty="0" smtClean="0">
                <a:latin typeface="Times New Roman" pitchFamily="18" charset="0"/>
                <a:cs typeface="Times New Roman" pitchFamily="18" charset="0"/>
              </a:rPr>
              <a:t>. 14, 5 (Sep. 2006), 391-417. </a:t>
            </a:r>
            <a:endParaRPr lang="en-IN" sz="1800" dirty="0" smtClean="0">
              <a:latin typeface="Times New Roman" pitchFamily="18" charset="0"/>
              <a:cs typeface="Times New Roman" pitchFamily="18" charset="0"/>
            </a:endParaRPr>
          </a:p>
          <a:p>
            <a:pPr marL="425196" indent="-342900" algn="just">
              <a:lnSpc>
                <a:spcPct val="150000"/>
              </a:lnSpc>
            </a:pP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Bou</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Diab</a:t>
            </a:r>
            <a:r>
              <a:rPr lang="en-IN" sz="1800" dirty="0" smtClean="0">
                <a:latin typeface="Times New Roman" pitchFamily="18" charset="0"/>
                <a:cs typeface="Times New Roman" pitchFamily="18" charset="0"/>
              </a:rPr>
              <a:t>, W., </a:t>
            </a:r>
            <a:r>
              <a:rPr lang="en-IN" sz="1800" dirty="0" err="1" smtClean="0">
                <a:latin typeface="Times New Roman" pitchFamily="18" charset="0"/>
                <a:cs typeface="Times New Roman" pitchFamily="18" charset="0"/>
              </a:rPr>
              <a:t>Tohme</a:t>
            </a:r>
            <a:r>
              <a:rPr lang="en-IN" sz="1800" dirty="0" smtClean="0">
                <a:latin typeface="Times New Roman" pitchFamily="18" charset="0"/>
                <a:cs typeface="Times New Roman" pitchFamily="18" charset="0"/>
              </a:rPr>
              <a:t>, S., and </a:t>
            </a:r>
            <a:r>
              <a:rPr lang="en-IN" sz="1800" dirty="0" err="1" smtClean="0">
                <a:latin typeface="Times New Roman" pitchFamily="18" charset="0"/>
                <a:cs typeface="Times New Roman" pitchFamily="18" charset="0"/>
              </a:rPr>
              <a:t>Bassil</a:t>
            </a:r>
            <a:r>
              <a:rPr lang="en-IN" sz="1800" dirty="0" smtClean="0">
                <a:latin typeface="Times New Roman" pitchFamily="18" charset="0"/>
                <a:cs typeface="Times New Roman" pitchFamily="18" charset="0"/>
              </a:rPr>
              <a:t>, C. 2007. Critical </a:t>
            </a:r>
            <a:r>
              <a:rPr lang="en-IN" sz="1800" dirty="0" err="1" smtClean="0">
                <a:latin typeface="Times New Roman" pitchFamily="18" charset="0"/>
                <a:cs typeface="Times New Roman" pitchFamily="18" charset="0"/>
              </a:rPr>
              <a:t>vpn</a:t>
            </a:r>
            <a:r>
              <a:rPr lang="en-IN" sz="1800" dirty="0" smtClean="0">
                <a:latin typeface="Times New Roman" pitchFamily="18" charset="0"/>
                <a:cs typeface="Times New Roman" pitchFamily="18" charset="0"/>
              </a:rPr>
              <a:t> security analysis and new approach for securing </a:t>
            </a:r>
            <a:r>
              <a:rPr lang="en-IN" sz="1800" dirty="0" err="1" smtClean="0">
                <a:latin typeface="Times New Roman" pitchFamily="18" charset="0"/>
                <a:cs typeface="Times New Roman" pitchFamily="18" charset="0"/>
              </a:rPr>
              <a:t>voip</a:t>
            </a:r>
            <a:r>
              <a:rPr lang="en-IN" sz="1800" dirty="0" smtClean="0">
                <a:latin typeface="Times New Roman" pitchFamily="18" charset="0"/>
                <a:cs typeface="Times New Roman" pitchFamily="18" charset="0"/>
              </a:rPr>
              <a:t> communications over </a:t>
            </a:r>
            <a:r>
              <a:rPr lang="en-IN" sz="1800" dirty="0" err="1" smtClean="0">
                <a:latin typeface="Times New Roman" pitchFamily="18" charset="0"/>
                <a:cs typeface="Times New Roman" pitchFamily="18" charset="0"/>
              </a:rPr>
              <a:t>vpn</a:t>
            </a:r>
            <a:r>
              <a:rPr lang="en-IN" sz="1800" dirty="0" smtClean="0">
                <a:latin typeface="Times New Roman" pitchFamily="18" charset="0"/>
                <a:cs typeface="Times New Roman" pitchFamily="18" charset="0"/>
              </a:rPr>
              <a:t> networks. In Proceedings of the 3rd ACM Workshop on Wireless Multimedia Networking and Performance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Chania</a:t>
            </a:r>
            <a:r>
              <a:rPr lang="en-IN" sz="1800" dirty="0" smtClean="0">
                <a:latin typeface="Times New Roman" pitchFamily="18" charset="0"/>
                <a:cs typeface="Times New Roman" pitchFamily="18" charset="0"/>
              </a:rPr>
              <a:t>, Crete Island, Greece, October 22 - 22, 2007). </a:t>
            </a:r>
            <a:r>
              <a:rPr lang="en-IN" sz="1800" dirty="0" err="1" smtClean="0">
                <a:latin typeface="Times New Roman" pitchFamily="18" charset="0"/>
                <a:cs typeface="Times New Roman" pitchFamily="18" charset="0"/>
              </a:rPr>
              <a:t>WMuNeP</a:t>
            </a:r>
            <a:r>
              <a:rPr lang="en-IN" sz="1800" dirty="0" smtClean="0">
                <a:latin typeface="Times New Roman" pitchFamily="18" charset="0"/>
                <a:cs typeface="Times New Roman" pitchFamily="18" charset="0"/>
              </a:rPr>
              <a:t> '07. ACM, New York, NY, 92-96</a:t>
            </a:r>
            <a:r>
              <a:rPr lang="en-IN" sz="1800" dirty="0" smtClean="0">
                <a:latin typeface="Times New Roman" pitchFamily="18" charset="0"/>
                <a:cs typeface="Times New Roman" pitchFamily="18" charset="0"/>
              </a:rPr>
              <a:t>. </a:t>
            </a:r>
          </a:p>
          <a:p>
            <a:pPr marL="425196" indent="-342900" algn="just">
              <a:lnSpc>
                <a:spcPct val="15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Staff </a:t>
            </a:r>
            <a:r>
              <a:rPr lang="en-IN" sz="1800" dirty="0" smtClean="0">
                <a:latin typeface="Times New Roman" pitchFamily="18" charset="0"/>
                <a:cs typeface="Times New Roman" pitchFamily="18" charset="0"/>
              </a:rPr>
              <a:t>2009</a:t>
            </a:r>
            <a:r>
              <a:rPr lang="en-IN" sz="1800" dirty="0" smtClean="0">
                <a:latin typeface="Times New Roman" pitchFamily="18" charset="0"/>
                <a:cs typeface="Times New Roman" pitchFamily="18" charset="0"/>
              </a:rPr>
              <a:t>. E-Government Developments. IWAYS 32, 3 (Aug. 2009), 136-187</a:t>
            </a:r>
            <a:r>
              <a:rPr lang="en-IN" sz="1800" dirty="0" smtClean="0">
                <a:latin typeface="Times New Roman" pitchFamily="18" charset="0"/>
                <a:cs typeface="Times New Roman" pitchFamily="18" charset="0"/>
              </a:rPr>
              <a:t>.</a:t>
            </a:r>
          </a:p>
          <a:p>
            <a:pPr marL="425196" indent="-342900" algn="just">
              <a:lnSpc>
                <a:spcPct val="150000"/>
              </a:lnSpc>
            </a:pPr>
            <a:r>
              <a:rPr lang="en-IN" sz="1800" dirty="0" smtClean="0">
                <a:latin typeface="Times New Roman" pitchFamily="18" charset="0"/>
                <a:cs typeface="Times New Roman" pitchFamily="18" charset="0"/>
              </a:rPr>
              <a:t>4. Chou, C., Cheng, W. C., and </a:t>
            </a:r>
            <a:r>
              <a:rPr lang="en-IN" sz="1800" dirty="0" err="1" smtClean="0">
                <a:latin typeface="Times New Roman" pitchFamily="18" charset="0"/>
                <a:cs typeface="Times New Roman" pitchFamily="18" charset="0"/>
              </a:rPr>
              <a:t>Golubchik</a:t>
            </a:r>
            <a:r>
              <a:rPr lang="en-IN" sz="1800" dirty="0" smtClean="0">
                <a:latin typeface="Times New Roman" pitchFamily="18" charset="0"/>
                <a:cs typeface="Times New Roman" pitchFamily="18" charset="0"/>
              </a:rPr>
              <a:t>, L. 2010. Performance study of online batch-based digital signature schemes. J. </a:t>
            </a:r>
            <a:r>
              <a:rPr lang="en-IN" sz="1800" dirty="0" err="1" smtClean="0">
                <a:latin typeface="Times New Roman" pitchFamily="18" charset="0"/>
                <a:cs typeface="Times New Roman" pitchFamily="18" charset="0"/>
              </a:rPr>
              <a:t>Netw</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Appl. 33, 2 (Mar. 2010), 98-114. </a:t>
            </a:r>
            <a:endParaRPr lang="en-IN" sz="1800" dirty="0" smtClean="0">
              <a:latin typeface="Times New Roman" pitchFamily="18" charset="0"/>
              <a:cs typeface="Times New Roman" pitchFamily="18" charset="0"/>
            </a:endParaRPr>
          </a:p>
          <a:p>
            <a:pPr marL="425196" indent="-342900" algn="just">
              <a:lnSpc>
                <a:spcPct val="150000"/>
              </a:lnSpc>
            </a:pPr>
            <a:r>
              <a:rPr lang="en-IN" sz="1800" dirty="0" smtClean="0">
                <a:latin typeface="Times New Roman" pitchFamily="18" charset="0"/>
                <a:cs typeface="Times New Roman" pitchFamily="18" charset="0"/>
              </a:rPr>
              <a:t>5</a:t>
            </a:r>
            <a:r>
              <a:rPr lang="en-IN" sz="1800" dirty="0" smtClean="0">
                <a:latin typeface="Times New Roman" pitchFamily="18" charset="0"/>
                <a:cs typeface="Times New Roman" pitchFamily="18" charset="0"/>
              </a:rPr>
              <a:t>. Zhao, C. and </a:t>
            </a:r>
            <a:r>
              <a:rPr lang="en-IN" sz="1800" dirty="0" err="1" smtClean="0">
                <a:latin typeface="Times New Roman" pitchFamily="18" charset="0"/>
                <a:cs typeface="Times New Roman" pitchFamily="18" charset="0"/>
              </a:rPr>
              <a:t>Gao</a:t>
            </a:r>
            <a:r>
              <a:rPr lang="en-IN" sz="1800" dirty="0" smtClean="0">
                <a:latin typeface="Times New Roman" pitchFamily="18" charset="0"/>
                <a:cs typeface="Times New Roman" pitchFamily="18" charset="0"/>
              </a:rPr>
              <a:t>, F. 2008. The business process model for IT service management. WTOS 7, 12 (Dec. 2008), 1494-1503.</a:t>
            </a:r>
            <a:endParaRPr lang="en-US" sz="18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Muñoz</a:t>
            </a:r>
            <a:r>
              <a:rPr lang="en-IN" sz="1600" dirty="0" smtClean="0">
                <a:latin typeface="Times New Roman" pitchFamily="18" charset="0"/>
                <a:cs typeface="Times New Roman" pitchFamily="18" charset="0"/>
              </a:rPr>
              <a:t>, J. L., Esparza, O., </a:t>
            </a:r>
            <a:r>
              <a:rPr lang="en-IN" sz="1600" dirty="0" err="1" smtClean="0">
                <a:latin typeface="Times New Roman" pitchFamily="18" charset="0"/>
                <a:cs typeface="Times New Roman" pitchFamily="18" charset="0"/>
              </a:rPr>
              <a:t>Forné</a:t>
            </a:r>
            <a:r>
              <a:rPr lang="en-IN" sz="1600" dirty="0" smtClean="0">
                <a:latin typeface="Times New Roman" pitchFamily="18" charset="0"/>
                <a:cs typeface="Times New Roman" pitchFamily="18" charset="0"/>
              </a:rPr>
              <a:t>, J., and </a:t>
            </a:r>
            <a:r>
              <a:rPr lang="en-IN" sz="1600" dirty="0" err="1" smtClean="0">
                <a:latin typeface="Times New Roman" pitchFamily="18" charset="0"/>
                <a:cs typeface="Times New Roman" pitchFamily="18" charset="0"/>
              </a:rPr>
              <a:t>Pallares</a:t>
            </a:r>
            <a:r>
              <a:rPr lang="en-IN" sz="1600" dirty="0" smtClean="0">
                <a:latin typeface="Times New Roman" pitchFamily="18" charset="0"/>
                <a:cs typeface="Times New Roman" pitchFamily="18" charset="0"/>
              </a:rPr>
              <a:t>, E. 2008. H-OCSP: A protocol to reduce the processing burden in online certificate status validation. Electronic Commerce Research 8, 4 (Dec. 2008), 255-273.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Policelli</a:t>
            </a:r>
            <a:r>
              <a:rPr lang="en-IN" sz="1600" dirty="0" smtClean="0">
                <a:latin typeface="Times New Roman" pitchFamily="18" charset="0"/>
                <a:cs typeface="Times New Roman" pitchFamily="18" charset="0"/>
              </a:rPr>
              <a:t>, J. 2009 Active Directory Domain Services 2008 How-To. 1st. SAMS.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de Souza, T. C., Martina, J. E., and </a:t>
            </a:r>
            <a:r>
              <a:rPr lang="en-IN" sz="1600" dirty="0" err="1" smtClean="0">
                <a:latin typeface="Times New Roman" pitchFamily="18" charset="0"/>
                <a:cs typeface="Times New Roman" pitchFamily="18" charset="0"/>
              </a:rPr>
              <a:t>Custódio</a:t>
            </a:r>
            <a:r>
              <a:rPr lang="en-IN" sz="1600" dirty="0" smtClean="0">
                <a:latin typeface="Times New Roman" pitchFamily="18" charset="0"/>
                <a:cs typeface="Times New Roman" pitchFamily="18" charset="0"/>
              </a:rPr>
              <a:t>, R. F. 2008. Audit and backup procedures for hardware security modules. </a:t>
            </a:r>
            <a:r>
              <a:rPr lang="en-IN" sz="1600" dirty="0" err="1" smtClean="0">
                <a:latin typeface="Times New Roman" pitchFamily="18" charset="0"/>
                <a:cs typeface="Times New Roman" pitchFamily="18" charset="0"/>
              </a:rPr>
              <a:t>InProceedings</a:t>
            </a:r>
            <a:r>
              <a:rPr lang="en-IN" sz="1600" dirty="0" smtClean="0">
                <a:latin typeface="Times New Roman" pitchFamily="18" charset="0"/>
                <a:cs typeface="Times New Roman" pitchFamily="18" charset="0"/>
              </a:rPr>
              <a:t> of the 7th Symposium on Identity and Trust on the internet (Gaithersburg, Maryland, March 04 - 06, 2008). </a:t>
            </a:r>
            <a:r>
              <a:rPr lang="en-IN" sz="1600" dirty="0" err="1" smtClean="0">
                <a:latin typeface="Times New Roman" pitchFamily="18" charset="0"/>
                <a:cs typeface="Times New Roman" pitchFamily="18" charset="0"/>
              </a:rPr>
              <a:t>IDtrust</a:t>
            </a:r>
            <a:r>
              <a:rPr lang="en-IN" sz="1600" dirty="0" smtClean="0">
                <a:latin typeface="Times New Roman" pitchFamily="18" charset="0"/>
                <a:cs typeface="Times New Roman" pitchFamily="18" charset="0"/>
              </a:rPr>
              <a:t> '08, vol. 283. ACM, New York, NY, 89-97</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Antonovich</a:t>
            </a:r>
            <a:r>
              <a:rPr lang="en-IN" sz="1600" dirty="0" smtClean="0">
                <a:latin typeface="Times New Roman" pitchFamily="18" charset="0"/>
                <a:cs typeface="Times New Roman" pitchFamily="18" charset="0"/>
              </a:rPr>
              <a:t>, M. 2008 Office and </a:t>
            </a:r>
            <a:r>
              <a:rPr lang="en-IN" sz="1600" dirty="0" err="1" smtClean="0">
                <a:latin typeface="Times New Roman" pitchFamily="18" charset="0"/>
                <a:cs typeface="Times New Roman" pitchFamily="18" charset="0"/>
              </a:rPr>
              <a:t>Sharepoint</a:t>
            </a:r>
            <a:r>
              <a:rPr lang="en-IN" sz="1600" dirty="0" smtClean="0">
                <a:latin typeface="Times New Roman" pitchFamily="18" charset="0"/>
                <a:cs typeface="Times New Roman" pitchFamily="18" charset="0"/>
              </a:rPr>
              <a:t> 2007 User's Guide: Integrating </a:t>
            </a:r>
            <a:r>
              <a:rPr lang="en-IN" sz="1600" dirty="0" err="1" smtClean="0">
                <a:latin typeface="Times New Roman" pitchFamily="18" charset="0"/>
                <a:cs typeface="Times New Roman" pitchFamily="18" charset="0"/>
              </a:rPr>
              <a:t>Sharepoint</a:t>
            </a:r>
            <a:r>
              <a:rPr lang="en-IN" sz="1600" dirty="0" smtClean="0">
                <a:latin typeface="Times New Roman" pitchFamily="18" charset="0"/>
                <a:cs typeface="Times New Roman" pitchFamily="18" charset="0"/>
              </a:rPr>
              <a:t> with Excel, Outlook, Access and Word (Pro). </a:t>
            </a:r>
            <a:r>
              <a:rPr lang="en-IN" sz="1600" dirty="0" err="1" smtClean="0">
                <a:latin typeface="Times New Roman" pitchFamily="18" charset="0"/>
                <a:cs typeface="Times New Roman" pitchFamily="18" charset="0"/>
              </a:rPr>
              <a:t>APress</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10. </a:t>
            </a:r>
            <a:r>
              <a:rPr lang="en-IN" sz="1600" dirty="0" err="1" smtClean="0">
                <a:latin typeface="Times New Roman" pitchFamily="18" charset="0"/>
                <a:cs typeface="Times New Roman" pitchFamily="18" charset="0"/>
              </a:rPr>
              <a:t>Nambiar</a:t>
            </a:r>
            <a:r>
              <a:rPr lang="en-IN" sz="1600" dirty="0" smtClean="0">
                <a:latin typeface="Times New Roman" pitchFamily="18" charset="0"/>
                <a:cs typeface="Times New Roman" pitchFamily="18" charset="0"/>
              </a:rPr>
              <a:t>, V. P., </a:t>
            </a:r>
            <a:r>
              <a:rPr lang="en-IN" sz="1600" dirty="0" err="1" smtClean="0">
                <a:latin typeface="Times New Roman" pitchFamily="18" charset="0"/>
                <a:cs typeface="Times New Roman" pitchFamily="18" charset="0"/>
              </a:rPr>
              <a:t>Khalil</a:t>
            </a:r>
            <a:r>
              <a:rPr lang="en-IN" sz="1600" dirty="0" smtClean="0">
                <a:latin typeface="Times New Roman" pitchFamily="18" charset="0"/>
                <a:cs typeface="Times New Roman" pitchFamily="18" charset="0"/>
              </a:rPr>
              <a:t>-Hani, M., and </a:t>
            </a:r>
            <a:r>
              <a:rPr lang="en-IN" sz="1600" dirty="0" err="1" smtClean="0">
                <a:latin typeface="Times New Roman" pitchFamily="18" charset="0"/>
                <a:cs typeface="Times New Roman" pitchFamily="18" charset="0"/>
              </a:rPr>
              <a:t>Zabidi</a:t>
            </a:r>
            <a:r>
              <a:rPr lang="en-IN" sz="1600" dirty="0" smtClean="0">
                <a:latin typeface="Times New Roman" pitchFamily="18" charset="0"/>
                <a:cs typeface="Times New Roman" pitchFamily="18" charset="0"/>
              </a:rPr>
              <a:t>, M. M. 2009. Accelerating the AES encryption function in </a:t>
            </a:r>
            <a:r>
              <a:rPr lang="en-IN" sz="1600" dirty="0" err="1" smtClean="0">
                <a:latin typeface="Times New Roman" pitchFamily="18" charset="0"/>
                <a:cs typeface="Times New Roman" pitchFamily="18" charset="0"/>
              </a:rPr>
              <a:t>OpenSSL</a:t>
            </a:r>
            <a:r>
              <a:rPr lang="en-IN" sz="1600" dirty="0" smtClean="0">
                <a:latin typeface="Times New Roman" pitchFamily="18" charset="0"/>
                <a:cs typeface="Times New Roman" pitchFamily="18" charset="0"/>
              </a:rPr>
              <a:t> for embedded systems. Int. J. Inf.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Techol</a:t>
            </a:r>
            <a:r>
              <a:rPr lang="en-IN" sz="1600" dirty="0" smtClean="0">
                <a:latin typeface="Times New Roman" pitchFamily="18" charset="0"/>
                <a:cs typeface="Times New Roman" pitchFamily="18" charset="0"/>
              </a:rPr>
              <a:t>. 2, 1/2 (Jun. 2009), 83-93.</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1251</TotalTime>
  <Words>1308</Words>
  <Application>Microsoft Office PowerPoint</Application>
  <PresentationFormat>On-screen Show (4:3)</PresentationFormat>
  <Paragraphs>58</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College certification management</vt:lpstr>
      <vt:lpstr>Abstract</vt:lpstr>
      <vt:lpstr>Existing System</vt:lpstr>
      <vt:lpstr>Disadvantage of Existing System</vt:lpstr>
      <vt:lpstr>PROPOSED SYSTEM :</vt:lpstr>
      <vt:lpstr>ADVANTAGE</vt:lpstr>
      <vt:lpstr>Slide 7</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560</cp:revision>
  <dcterms:created xsi:type="dcterms:W3CDTF">2006-08-16T00:00:00Z</dcterms:created>
  <dcterms:modified xsi:type="dcterms:W3CDTF">2021-09-14T17:06:59Z</dcterms:modified>
</cp:coreProperties>
</file>