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Towards a Classification of Design Patterns for Web Programming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evolution of WWW leads to continuous growth of demands that are placed on web applications that results in creating sophisticated web architectures. To minimize the complexity behind their design, software frameworks were introduced. There are hundreds of web frameworks, hence the choice of the right framework can be seen as searching for the holy grail. This thesis investigates the possibility of creating and validates usefulness of a classification scheme which organizes well-known object-oriented design patterns found in popular web frameworks: Apache Struts, Ruby on Rails, </a:t>
            </a:r>
            <a:r>
              <a:rPr lang="en-IN" sz="2000" dirty="0" err="1" smtClean="0">
                <a:latin typeface="Times New Roman" pitchFamily="18" charset="0"/>
                <a:cs typeface="Times New Roman" pitchFamily="18" charset="0"/>
              </a:rPr>
              <a:t>CakePHP</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The proposed classification scheme is based on two criteria: purpose and scope.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classification of such patterns that capture design rationale behind the decisions and best practices, is potentially important for building or restructuring a generic web framework, for capturing expertise knowledge and for orientation purposes in the problem domain - web engineering. The methodology used in this thesis is based on case studies and the identification of design patterns in web frameworks uses manual approaches. The results revealed popular design patterns in web frameworks and that the proposed classification scheme in a form of a 2D matrix must be refined, because relationships among design patterns in web frameworks are important and have a tendency to be formed as complex hierarchies. It is proposed to use a classification scheme in a form of a map or a tree when refining the scheme.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become a part of forthcoming semantic web, many attempts are being made to combine semantic web technologies with existing web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Every </a:t>
            </a:r>
            <a:r>
              <a:rPr lang="en-IN" sz="2000" dirty="0" smtClean="0">
                <a:latin typeface="Times New Roman" pitchFamily="18" charset="0"/>
                <a:cs typeface="Times New Roman" pitchFamily="18" charset="0"/>
              </a:rPr>
              <a:t>code review should take into consideration the different constraints associated with the design patterns; otherwise changes to the system could damage the purpose of the existence of the patterns.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Hyper Control Document[Chang98] is a multimedia document that might be used to activate an existing stand-alone application with the necessary request received from the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this also suffers from the problem of inconsistency as more than one instance of a model or controller exists at any point of time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field of software engineering and web development, the information overload problems concern the quantity and the quality of information created with overproduced technologies and software frameworks that are used to built web applications and solve common web programming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the problem is associated with the existing classifications of software design patterns.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of the classifications are focused on desktop-based programs and were not adapted to the web application’s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way of solving such problems is to use design patterns that contain descriptions of problems with all documented way of solving them.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is proposed as a re-engineering solution for web applications that have not been developed in a systematic way.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Every code review should take into consideration the different constraints associated with the design patterns; otherwise changes to the system could damage the purpose of the existence of the patterns.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design patterns specifically address the needs of experts, while others are targeted at novice; few are suitable for both. Hence, pattern advantages could be reaped only by experienced users.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difficult to apply patterns for a frequently changing web application.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All frameworks’ interfaces contribute to the re-usability of the software since their generic components can be defined and used to create other applications. Thus frameworks’ re-usability improves developers’ productivity and software’s interoperability, quality and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use of Singleton pattern is mainly in Action and </a:t>
            </a:r>
            <a:r>
              <a:rPr lang="en-IN" sz="2000" dirty="0" err="1" smtClean="0">
                <a:latin typeface="Times New Roman" pitchFamily="18" charset="0"/>
                <a:cs typeface="Times New Roman" pitchFamily="18" charset="0"/>
              </a:rPr>
              <a:t>ActionServlet</a:t>
            </a:r>
            <a:r>
              <a:rPr lang="en-IN" sz="2000" dirty="0" smtClean="0">
                <a:latin typeface="Times New Roman" pitchFamily="18" charset="0"/>
                <a:cs typeface="Times New Roman" pitchFamily="18" charset="0"/>
              </a:rPr>
              <a:t> since Struts creates only one Action per application which benefits to performance </a:t>
            </a:r>
            <a:r>
              <a:rPr lang="en-IN" sz="2000" dirty="0" smtClean="0">
                <a:latin typeface="Times New Roman" pitchFamily="18" charset="0"/>
                <a:cs typeface="Times New Roman" pitchFamily="18" charset="0"/>
              </a:rPr>
              <a:t>optimization.</a:t>
            </a:r>
          </a:p>
          <a:p>
            <a:pPr algn="just">
              <a:lnSpc>
                <a:spcPct val="150000"/>
              </a:lnSpc>
            </a:pPr>
            <a:r>
              <a:rPr lang="en-IN" sz="2000" dirty="0" smtClean="0">
                <a:latin typeface="Times New Roman" pitchFamily="18" charset="0"/>
                <a:cs typeface="Times New Roman" pitchFamily="18" charset="0"/>
              </a:rPr>
              <a:t>Using reverse engineering techniques in identification of design patterns is more time- and cost-efficient than using manual approaches.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a:t>
            </a:r>
            <a:r>
              <a:rPr lang="en-IN" sz="2000" dirty="0" smtClean="0">
                <a:latin typeface="Times New Roman" pitchFamily="18" charset="0"/>
                <a:cs typeface="Times New Roman" pitchFamily="18" charset="0"/>
              </a:rPr>
              <a:t>automated approaches cannot guarantee accuracy and exact pattern identification, because some patterns are very similar in structure or in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16002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pattern language: towns, buildings, construction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Alexander, C., Ishikawa, S., Silverstein, M., and Jacobson, M. (1977).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idea may be radical (it implies a radical transformation of the architectural profession) but it comes simply from the observation that most of the wonderful places of the world were not made by architects but by the people.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Using metrics to identify design patterns in object-oriented software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Antoniol, G., Fiutem, R., and Cristoforetti, L. (1998).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conservative approach, based on a multi-stage reduction strategy using OO software metrics and structural properties to extract structural design patterns from OO design or code.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Pattern-oriented software architecture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Buschmann, F. (1996).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They address the same or a similar problem, but each pattern considers a slightly different set of forces.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Drupal overview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Buytaert, D. (2010, August).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Drupal</a:t>
                      </a:r>
                      <a:r>
                        <a:rPr lang="en-US" sz="2000" dirty="0">
                          <a:solidFill>
                            <a:srgbClr val="333333"/>
                          </a:solidFill>
                          <a:latin typeface="Times New Roman"/>
                          <a:ea typeface="Calibri"/>
                          <a:cs typeface="Latha"/>
                        </a:rPr>
                        <a:t> is a free open source content management system (CMS) and web application framework that is gaining in popularity.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981200" y="1600200"/>
            <a:ext cx="64008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This chapter ends the thesis and contains a discussion on future research. The first question was: ”Which web application frameworks are popular?”. The answer for this question is that popular web application frameworks are based on MVC pattern. More exhaustive answer would be if used popularity metrics were extended to other factors, like number or contributors, commits in the code repository, frequency of releasing new versions etc, so that the results could bring new insights. The second question concerned design patterns that can be found in the popular web frameworks. It was revealed that there are some popular design patterns, for example: MVC, </a:t>
            </a:r>
            <a:r>
              <a:rPr lang="en-IN" sz="2000" dirty="0" err="1" smtClean="0">
                <a:latin typeface="Times New Roman" pitchFamily="18" charset="0"/>
                <a:cs typeface="Times New Roman" pitchFamily="18" charset="0"/>
              </a:rPr>
              <a:t>ViewHelper</a:t>
            </a:r>
            <a:r>
              <a:rPr lang="en-IN" sz="2000" dirty="0" smtClean="0">
                <a:latin typeface="Times New Roman" pitchFamily="18" charset="0"/>
                <a:cs typeface="Times New Roman" pitchFamily="18" charset="0"/>
              </a:rPr>
              <a:t>, Application Controller or Decorator. Design patterns, like: Mediator, Memento, Bridge, Flyweight or Visitor are not popular. Most of the patterns concern graphical user interface issues and can be very similar or strongly related to one another. Finally, the answer to the third question is that proposed current classification scheme must be reformed and needs further validation. It would be more useful if it would look like a Zimmer classification map with strongly highlighted hierarchy relationships. Furthermore, </a:t>
            </a:r>
            <a:r>
              <a:rPr lang="en-IN" sz="2000" dirty="0" err="1" smtClean="0">
                <a:latin typeface="Times New Roman" pitchFamily="18" charset="0"/>
                <a:cs typeface="Times New Roman" pitchFamily="18" charset="0"/>
              </a:rPr>
              <a:t>cataloging</a:t>
            </a:r>
            <a:r>
              <a:rPr lang="en-IN" sz="2000" dirty="0" smtClean="0">
                <a:latin typeface="Times New Roman" pitchFamily="18" charset="0"/>
                <a:cs typeface="Times New Roman" pitchFamily="18" charset="0"/>
              </a:rPr>
              <a:t> effort should be conducted with the community or at least some developers must interviewed to ensure correctness in categorization of particular patterns.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Alexander, C. (1979). The timeless way of building: which makes possible for men and buildings to become a part of </a:t>
            </a:r>
            <a:r>
              <a:rPr lang="en-IN" sz="1700" dirty="0" err="1" smtClean="0">
                <a:latin typeface="Times New Roman" pitchFamily="18" charset="0"/>
                <a:cs typeface="Times New Roman" pitchFamily="18" charset="0"/>
              </a:rPr>
              <a:t>natire</a:t>
            </a:r>
            <a:r>
              <a:rPr lang="en-IN" sz="1700" dirty="0" smtClean="0">
                <a:latin typeface="Times New Roman" pitchFamily="18" charset="0"/>
                <a:cs typeface="Times New Roman" pitchFamily="18" charset="0"/>
              </a:rPr>
              <a:t> and alive. Oxford U.P., New York.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Alexander</a:t>
            </a:r>
            <a:r>
              <a:rPr lang="en-IN" sz="1700" dirty="0" smtClean="0">
                <a:latin typeface="Times New Roman" pitchFamily="18" charset="0"/>
                <a:cs typeface="Times New Roman" pitchFamily="18" charset="0"/>
              </a:rPr>
              <a:t>, C., Ishikawa, S., Silverstein, M., and Jacobson, M. (1977). A pattern language: towns, buildings, construction. </a:t>
            </a:r>
            <a:r>
              <a:rPr lang="en-IN" sz="1700" dirty="0" err="1" smtClean="0">
                <a:latin typeface="Times New Roman" pitchFamily="18" charset="0"/>
                <a:cs typeface="Times New Roman" pitchFamily="18" charset="0"/>
              </a:rPr>
              <a:t>Center</a:t>
            </a:r>
            <a:r>
              <a:rPr lang="en-IN" sz="1700" dirty="0" smtClean="0">
                <a:latin typeface="Times New Roman" pitchFamily="18" charset="0"/>
                <a:cs typeface="Times New Roman" pitchFamily="18" charset="0"/>
              </a:rPr>
              <a:t> for environmental structure series, 99-0150903-3 ; 2. Oxford U.P., New York.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Allen</a:t>
            </a:r>
            <a:r>
              <a:rPr lang="en-IN" sz="1700" dirty="0" smtClean="0">
                <a:latin typeface="Times New Roman" pitchFamily="18" charset="0"/>
                <a:cs typeface="Times New Roman" pitchFamily="18" charset="0"/>
              </a:rPr>
              <a:t>, R., Lo, N., and Brown, S. (2008). </a:t>
            </a:r>
            <a:r>
              <a:rPr lang="en-IN" sz="1700" dirty="0" err="1" smtClean="0">
                <a:latin typeface="Times New Roman" pitchFamily="18" charset="0"/>
                <a:cs typeface="Times New Roman" pitchFamily="18" charset="0"/>
              </a:rPr>
              <a:t>Zend</a:t>
            </a:r>
            <a:r>
              <a:rPr lang="en-IN" sz="1700" dirty="0" smtClean="0">
                <a:latin typeface="Times New Roman" pitchFamily="18" charset="0"/>
                <a:cs typeface="Times New Roman" pitchFamily="18" charset="0"/>
              </a:rPr>
              <a:t> Framework in Action. Manning Publications Co., Greenwich, CT, USA.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Alur</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Crupi</a:t>
            </a:r>
            <a:r>
              <a:rPr lang="en-IN" sz="1700" dirty="0" smtClean="0">
                <a:latin typeface="Times New Roman" pitchFamily="18" charset="0"/>
                <a:cs typeface="Times New Roman" pitchFamily="18" charset="0"/>
              </a:rPr>
              <a:t>, J., and </a:t>
            </a:r>
            <a:r>
              <a:rPr lang="en-IN" sz="1700" dirty="0" err="1" smtClean="0">
                <a:latin typeface="Times New Roman" pitchFamily="18" charset="0"/>
                <a:cs typeface="Times New Roman" pitchFamily="18" charset="0"/>
              </a:rPr>
              <a:t>Malks</a:t>
            </a:r>
            <a:r>
              <a:rPr lang="en-IN" sz="1700" dirty="0" smtClean="0">
                <a:latin typeface="Times New Roman" pitchFamily="18" charset="0"/>
                <a:cs typeface="Times New Roman" pitchFamily="18" charset="0"/>
              </a:rPr>
              <a:t>, D. (2003). Core J2EE patterns : best practices and design strategies. Prentice Hall PTR, Upper Saddle River, N.J., 2. ed. edition.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Antoniol</a:t>
            </a:r>
            <a:r>
              <a:rPr lang="en-IN" sz="1700" dirty="0" smtClean="0">
                <a:latin typeface="Times New Roman" pitchFamily="18" charset="0"/>
                <a:cs typeface="Times New Roman" pitchFamily="18" charset="0"/>
              </a:rPr>
              <a:t>, G., </a:t>
            </a:r>
            <a:r>
              <a:rPr lang="en-IN" sz="1700" dirty="0" err="1" smtClean="0">
                <a:latin typeface="Times New Roman" pitchFamily="18" charset="0"/>
                <a:cs typeface="Times New Roman" pitchFamily="18" charset="0"/>
              </a:rPr>
              <a:t>Fiutem</a:t>
            </a:r>
            <a:r>
              <a:rPr lang="en-IN" sz="1700" dirty="0" smtClean="0">
                <a:latin typeface="Times New Roman" pitchFamily="18" charset="0"/>
                <a:cs typeface="Times New Roman" pitchFamily="18" charset="0"/>
              </a:rPr>
              <a:t>, R., and </a:t>
            </a:r>
            <a:r>
              <a:rPr lang="en-IN" sz="1700" dirty="0" err="1" smtClean="0">
                <a:latin typeface="Times New Roman" pitchFamily="18" charset="0"/>
                <a:cs typeface="Times New Roman" pitchFamily="18" charset="0"/>
              </a:rPr>
              <a:t>Cristoforetti</a:t>
            </a:r>
            <a:r>
              <a:rPr lang="en-IN" sz="1700" dirty="0" smtClean="0">
                <a:latin typeface="Times New Roman" pitchFamily="18" charset="0"/>
                <a:cs typeface="Times New Roman" pitchFamily="18" charset="0"/>
              </a:rPr>
              <a:t>, L. (1998). Using metrics to identify design patterns in object-oriented software. In Proceedings of the 5th International Symposium on Software Metrics, METRICS ’98, pages 23–, Washington, DC, USA. IEEE Computer Society.</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781800"/>
          </a:xfrm>
        </p:spPr>
        <p:txBody>
          <a:bodyPr>
            <a:noAutofit/>
          </a:bodyPr>
          <a:lstStyle/>
          <a:p>
            <a:pPr algn="just">
              <a:lnSpc>
                <a:spcPct val="170000"/>
              </a:lnSpc>
            </a:pPr>
            <a:r>
              <a:rPr lang="en-IN" sz="2000" dirty="0" err="1" smtClean="0">
                <a:latin typeface="Times New Roman" pitchFamily="18" charset="0"/>
                <a:cs typeface="Times New Roman" pitchFamily="18" charset="0"/>
              </a:rPr>
              <a:t>Bawden</a:t>
            </a:r>
            <a:r>
              <a:rPr lang="en-IN" sz="2000" dirty="0" smtClean="0">
                <a:latin typeface="Times New Roman" pitchFamily="18" charset="0"/>
                <a:cs typeface="Times New Roman" pitchFamily="18" charset="0"/>
              </a:rPr>
              <a:t>, D. and Robinson, L. (2009). The dark side of information: overload, anxiety and other paradoxes and pathologies. J. Inf. Sci., 35:180–191.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Bergamaschi</a:t>
            </a:r>
            <a:r>
              <a:rPr lang="en-IN" sz="2000" dirty="0" smtClean="0">
                <a:latin typeface="Times New Roman" pitchFamily="18" charset="0"/>
                <a:cs typeface="Times New Roman" pitchFamily="18" charset="0"/>
              </a:rPr>
              <a:t>, S., Guerra, F., and </a:t>
            </a:r>
            <a:r>
              <a:rPr lang="en-IN" sz="2000" dirty="0" err="1" smtClean="0">
                <a:latin typeface="Times New Roman" pitchFamily="18" charset="0"/>
                <a:cs typeface="Times New Roman" pitchFamily="18" charset="0"/>
              </a:rPr>
              <a:t>Leiba</a:t>
            </a:r>
            <a:r>
              <a:rPr lang="en-IN" sz="2000" dirty="0" smtClean="0">
                <a:latin typeface="Times New Roman" pitchFamily="18" charset="0"/>
                <a:cs typeface="Times New Roman" pitchFamily="18" charset="0"/>
              </a:rPr>
              <a:t>, B. (2010). Guest editors’ introduction: Information overload. Internet Computing, IEEE, 14(6):10 –13.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Brooks</a:t>
            </a:r>
            <a:r>
              <a:rPr lang="en-IN" sz="2000" dirty="0" smtClean="0">
                <a:latin typeface="Times New Roman" pitchFamily="18" charset="0"/>
                <a:cs typeface="Times New Roman" pitchFamily="18" charset="0"/>
              </a:rPr>
              <a:t>, F. (1995). The mythical man-month: essays on software engineering, chapter No Silver Bullet - Essence and Accident. Addison-Wesley, Reading, Mass., anniversary ed. edition.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Buschmann</a:t>
            </a:r>
            <a:r>
              <a:rPr lang="en-IN" sz="2000" dirty="0" smtClean="0">
                <a:latin typeface="Times New Roman" pitchFamily="18" charset="0"/>
                <a:cs typeface="Times New Roman" pitchFamily="18" charset="0"/>
              </a:rPr>
              <a:t>, F. (1996). Pattern-oriented software architecture. [Vol. 1], A system of patterns. Wiley, Chichester.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Buytaert</a:t>
            </a:r>
            <a:r>
              <a:rPr lang="en-IN" sz="2000" dirty="0" smtClean="0">
                <a:latin typeface="Times New Roman" pitchFamily="18" charset="0"/>
                <a:cs typeface="Times New Roman" pitchFamily="18" charset="0"/>
              </a:rPr>
              <a:t>, D. (2010, August). The </a:t>
            </a:r>
            <a:r>
              <a:rPr lang="en-IN" sz="2000" dirty="0" err="1" smtClean="0">
                <a:latin typeface="Times New Roman" pitchFamily="18" charset="0"/>
                <a:cs typeface="Times New Roman" pitchFamily="18" charset="0"/>
              </a:rPr>
              <a:t>Drupal</a:t>
            </a:r>
            <a:r>
              <a:rPr lang="en-IN" sz="2000" dirty="0" smtClean="0">
                <a:latin typeface="Times New Roman" pitchFamily="18" charset="0"/>
                <a:cs typeface="Times New Roman" pitchFamily="18" charset="0"/>
              </a:rPr>
              <a:t> overview, [Online] Available from: http: //drupal.org/getting-started/before/overview.</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1506</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Towards a Classification of Design Patterns for Web Programming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2021-09-11T08:47:56Z</dcterms:modified>
</cp:coreProperties>
</file>