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The PHP Programmer’s Guide to Secure Code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Security threats against computer systems are a big problem today which also includes PHP made applications. The report is focused on protection with the help of code and not how you protect a web server. Its purpose is not to educate the readers of the thesis how to make a PHP application, the purpose is how to program a safer PHP application. The thesis contains information about common security threats against PHP scripts. It contains in most cases examples of what an attack can look like and how a protection for that example can be achieved. We have tested all code examples if they work by installing our own server with the configurations according to the delimitations of the thesis and putting up small PHP applications, which we have attacked and then protected. The contents and result of this thesis can benefit developers that use PHP as a programming language for creating web applications, by giving them information about common threats and protection.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more difficult aspects of applied crypto, such as key management, overall cryptographic architecture design, </a:t>
            </a:r>
            <a:r>
              <a:rPr lang="en-IN" sz="2000" dirty="0" err="1" smtClean="0">
                <a:latin typeface="Times New Roman" pitchFamily="18" charset="0"/>
                <a:cs typeface="Times New Roman" pitchFamily="18" charset="0"/>
              </a:rPr>
              <a:t>tiering</a:t>
            </a:r>
            <a:r>
              <a:rPr lang="en-IN" sz="2000" dirty="0" smtClean="0">
                <a:latin typeface="Times New Roman" pitchFamily="18" charset="0"/>
                <a:cs typeface="Times New Roman" pitchFamily="18" charset="0"/>
              </a:rPr>
              <a:t>, and trust issues in complex software. Existing crypto hardware, such as a Hardware Security Module (HSM) solutions, can make your job easier. </a:t>
            </a:r>
          </a:p>
          <a:p>
            <a:pPr algn="just">
              <a:lnSpc>
                <a:spcPct val="150000"/>
              </a:lnSpc>
            </a:pPr>
            <a:r>
              <a:rPr lang="en-IN" sz="2000" dirty="0" smtClean="0">
                <a:latin typeface="Times New Roman" pitchFamily="18" charset="0"/>
                <a:cs typeface="Times New Roman" pitchFamily="18" charset="0"/>
              </a:rPr>
              <a:t>Use existing secure framework features rather than using new tools, such as third-party libraries.</a:t>
            </a:r>
          </a:p>
          <a:p>
            <a:pPr algn="just">
              <a:lnSpc>
                <a:spcPct val="150000"/>
              </a:lnSpc>
            </a:pPr>
            <a:r>
              <a:rPr lang="en-IN" sz="2000" dirty="0" smtClean="0">
                <a:latin typeface="Times New Roman" pitchFamily="18" charset="0"/>
                <a:cs typeface="Times New Roman" pitchFamily="18" charset="0"/>
              </a:rPr>
              <a:t>For accessing the information about the uploaded files, two methods exist. The current method is relatively safe. On the other hand there is also a legacy method that is dangerous and should not be used anymore. </a:t>
            </a:r>
          </a:p>
          <a:p>
            <a:pPr algn="just">
              <a:lnSpc>
                <a:spcPct val="150000"/>
              </a:lnSpc>
            </a:pPr>
            <a:r>
              <a:rPr lang="en-IN" sz="2000" dirty="0" smtClean="0">
                <a:latin typeface="Times New Roman" pitchFamily="18" charset="0"/>
                <a:cs typeface="Times New Roman" pitchFamily="18" charset="0"/>
              </a:rPr>
              <a:t>Other databases that do not allow to set default access credentials via php.ini directives a similar solution exists.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are not only describing and discussing the problems of different PHP vulnerabilities, we are also testing and verifying the different vulnerabilities found.</a:t>
            </a:r>
          </a:p>
          <a:p>
            <a:pPr algn="just">
              <a:lnSpc>
                <a:spcPct val="150000"/>
              </a:lnSpc>
            </a:pPr>
            <a:r>
              <a:rPr lang="en-IN" sz="2000" dirty="0" smtClean="0">
                <a:latin typeface="Times New Roman" pitchFamily="18" charset="0"/>
                <a:cs typeface="Times New Roman" pitchFamily="18" charset="0"/>
              </a:rPr>
              <a:t>To present the entire script in all cases would be too extensive, but we will present enough to give a general understanding of the problem areas and their solution. </a:t>
            </a:r>
          </a:p>
          <a:p>
            <a:pPr algn="just">
              <a:lnSpc>
                <a:spcPct val="150000"/>
              </a:lnSpc>
            </a:pPr>
            <a:r>
              <a:rPr lang="en-IN" sz="2000" dirty="0" smtClean="0">
                <a:latin typeface="Times New Roman" pitchFamily="18" charset="0"/>
                <a:cs typeface="Times New Roman" pitchFamily="18" charset="0"/>
              </a:rPr>
              <a:t>The purpose of breaking into a system is to steal or destroy data of the system or in other ways cause problems. </a:t>
            </a:r>
          </a:p>
          <a:p>
            <a:pPr algn="just">
              <a:lnSpc>
                <a:spcPct val="150000"/>
              </a:lnSpc>
            </a:pPr>
            <a:r>
              <a:rPr lang="en-IN" sz="2000" dirty="0" smtClean="0">
                <a:latin typeface="Times New Roman" pitchFamily="18" charset="0"/>
                <a:cs typeface="Times New Roman" pitchFamily="18" charset="0"/>
              </a:rPr>
              <a:t>The core problem is that if the script trusts external data as it is, attackers could take advantage of this and send bad 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Keep various audit and transaction logs separate for both security and auditing purposes.</a:t>
            </a:r>
          </a:p>
          <a:p>
            <a:pPr algn="just">
              <a:lnSpc>
                <a:spcPct val="150000"/>
              </a:lnSpc>
            </a:pPr>
            <a:r>
              <a:rPr lang="en-IN" sz="2000" dirty="0" smtClean="0">
                <a:latin typeface="Times New Roman" pitchFamily="18" charset="0"/>
                <a:cs typeface="Times New Roman" pitchFamily="18" charset="0"/>
              </a:rPr>
              <a:t>The features used for this purpose do not need to be unique. The idea is simply to introduce new information items in order to raise the bar for an attacker. </a:t>
            </a:r>
          </a:p>
          <a:p>
            <a:pPr algn="just">
              <a:lnSpc>
                <a:spcPct val="150000"/>
              </a:lnSpc>
            </a:pPr>
            <a:r>
              <a:rPr lang="en-IN" sz="2000" dirty="0" smtClean="0">
                <a:latin typeface="Times New Roman" pitchFamily="18" charset="0"/>
                <a:cs typeface="Times New Roman" pitchFamily="18" charset="0"/>
              </a:rPr>
              <a:t>Chances are that the library functions are reviewed by many people and that they contain less errors than a custom function that serves the same purpose.</a:t>
            </a:r>
          </a:p>
          <a:p>
            <a:pPr algn="just">
              <a:lnSpc>
                <a:spcPct val="150000"/>
              </a:lnSpc>
            </a:pPr>
            <a:r>
              <a:rPr lang="en-IN" sz="2000" dirty="0" smtClean="0">
                <a:latin typeface="Times New Roman" pitchFamily="18" charset="0"/>
                <a:cs typeface="Times New Roman" pitchFamily="18" charset="0"/>
              </a:rPr>
              <a:t>So using the .</a:t>
            </a:r>
            <a:r>
              <a:rPr lang="en-IN" sz="2000" dirty="0" err="1" smtClean="0">
                <a:latin typeface="Times New Roman" pitchFamily="18" charset="0"/>
                <a:cs typeface="Times New Roman" pitchFamily="18" charset="0"/>
              </a:rPr>
              <a:t>php</a:t>
            </a:r>
            <a:r>
              <a:rPr lang="en-IN" sz="2000" dirty="0" smtClean="0">
                <a:latin typeface="Times New Roman" pitchFamily="18" charset="0"/>
                <a:cs typeface="Times New Roman" pitchFamily="18" charset="0"/>
              </a:rPr>
              <a:t> ending for include files is only an option if include files are used for classic library purposes.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web programming language PHP is used by a lot of developers today, which means that a lot of web applications are made in PHP.</a:t>
            </a:r>
          </a:p>
          <a:p>
            <a:pPr algn="just">
              <a:lnSpc>
                <a:spcPct val="150000"/>
              </a:lnSpc>
            </a:pPr>
            <a:r>
              <a:rPr lang="en-IN" sz="2000" dirty="0" smtClean="0">
                <a:latin typeface="Times New Roman" pitchFamily="18" charset="0"/>
                <a:cs typeface="Times New Roman" pitchFamily="18" charset="0"/>
              </a:rPr>
              <a:t>Cross site scripting, or short XSS, is a threat against web applications. An XSS attack takes advantage of a PHP script’s trust towards external data. </a:t>
            </a:r>
          </a:p>
          <a:p>
            <a:pPr algn="just">
              <a:lnSpc>
                <a:spcPct val="150000"/>
              </a:lnSpc>
            </a:pPr>
            <a:r>
              <a:rPr lang="en-IN" sz="2000" dirty="0" smtClean="0">
                <a:latin typeface="Times New Roman" pitchFamily="18" charset="0"/>
                <a:cs typeface="Times New Roman" pitchFamily="18" charset="0"/>
              </a:rPr>
              <a:t>It takes advantage of applications that trust their users. The attacker uses this trust for his/her purposes. </a:t>
            </a:r>
          </a:p>
          <a:p>
            <a:pPr algn="just">
              <a:lnSpc>
                <a:spcPct val="150000"/>
              </a:lnSpc>
            </a:pPr>
            <a:r>
              <a:rPr lang="en-IN" sz="2000" dirty="0" smtClean="0">
                <a:latin typeface="Times New Roman" pitchFamily="18" charset="0"/>
                <a:cs typeface="Times New Roman" pitchFamily="18" charset="0"/>
              </a:rPr>
              <a:t>If a web shop is not protected and its commands for ordering are handled by the get method, as the forum example, the attacker could take advantage of a membership of a customer and order merchandise to the customer by the customer</a:t>
            </a:r>
            <a:r>
              <a:rPr lang="en-US"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underground guide to computer security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Alexander, Michel (1996),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12121"/>
                          </a:solidFill>
                          <a:latin typeface="Times New Roman"/>
                          <a:ea typeface="Calibri"/>
                          <a:cs typeface="Latha"/>
                        </a:rPr>
                        <a:t>This important text/reference presents a comprehensive guide to the field of computing and information security and assurance.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Database systems A practical approach to design, implementation, and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Connolly, Thomas &amp; Begg, Carolyn (2002),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best-selling text introduces the theory behind databases in a concise yet comprehensive manner, providing database design methodology that can be used by both technical and non-technical readers.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295400" y="1524000"/>
            <a:ext cx="69342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PHP security is a matter of effort in many cases. It is very easy to create a guestbook on a personal homepage that works, but it takes more effort to create one that is not vulnerable to XSS or SQL-injection for example. Security is not only a part of the programming phase of a system, it is important that security is a part of the system design and planning as well. The chosen kinds of attacks and vulnerabilities written in this report, are what we think are the most common and interesting kinds of attacks and vulnerabilities. The programming language PHP will keep on developing, the attackers will probably keep on trying to attack PHP applications. There will most likely arrive new kinds of attacks and vulnerabilities that will be used widely, but also new methods of protecting PHP scripts. It would be impossible to cover all different combination of how the vulnerabilities explained could be exploited, but with principle of how it works, it is also possible to understand how to protect a script from being a possible target of attacks. Based on the result in this thesis, we have found some general actions to take in order to create more secure PHP system. Thinking of these things will make the system less vulnerable to possible attacks.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Alexander, Michel (1996), The underground guide to computer security, Addison-Wesley Anonymous (2002), Maximum Security, fourth edition, SAMS, Indianapolis: USA </a:t>
            </a:r>
          </a:p>
          <a:p>
            <a:pPr algn="just">
              <a:lnSpc>
                <a:spcPct val="160000"/>
              </a:lnSpc>
            </a:pPr>
            <a:r>
              <a:rPr lang="en-IN" sz="2000" dirty="0" smtClean="0">
                <a:latin typeface="Times New Roman" pitchFamily="18" charset="0"/>
                <a:cs typeface="Times New Roman" pitchFamily="18" charset="0"/>
              </a:rPr>
              <a:t>Connolly, Thomas &amp; </a:t>
            </a:r>
            <a:r>
              <a:rPr lang="en-IN" sz="2000" dirty="0" err="1" smtClean="0">
                <a:latin typeface="Times New Roman" pitchFamily="18" charset="0"/>
                <a:cs typeface="Times New Roman" pitchFamily="18" charset="0"/>
              </a:rPr>
              <a:t>Begg</a:t>
            </a:r>
            <a:r>
              <a:rPr lang="en-IN" sz="2000" dirty="0" smtClean="0">
                <a:latin typeface="Times New Roman" pitchFamily="18" charset="0"/>
                <a:cs typeface="Times New Roman" pitchFamily="18" charset="0"/>
              </a:rPr>
              <a:t>, Carolyn (2002), Database systems A practical approach to design, implementation, and management, Addison-Wesley, USA </a:t>
            </a:r>
          </a:p>
          <a:p>
            <a:pPr algn="just">
              <a:lnSpc>
                <a:spcPct val="160000"/>
              </a:lnSpc>
            </a:pPr>
            <a:r>
              <a:rPr lang="en-IN" sz="2000" dirty="0" err="1" smtClean="0">
                <a:latin typeface="Times New Roman" pitchFamily="18" charset="0"/>
                <a:cs typeface="Times New Roman" pitchFamily="18" charset="0"/>
              </a:rPr>
              <a:t>Converse,Tim</a:t>
            </a:r>
            <a:r>
              <a:rPr lang="en-IN" sz="2000" dirty="0" smtClean="0">
                <a:latin typeface="Times New Roman" pitchFamily="18" charset="0"/>
                <a:cs typeface="Times New Roman" pitchFamily="18" charset="0"/>
              </a:rPr>
              <a:t> &amp; Park, Joyce (2004), PHP 5 and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bible, Addison-Wesley, Indianapolis: USA </a:t>
            </a:r>
          </a:p>
          <a:p>
            <a:pPr algn="just">
              <a:lnSpc>
                <a:spcPct val="160000"/>
              </a:lnSpc>
            </a:pPr>
            <a:r>
              <a:rPr lang="en-IN" sz="2000" dirty="0" err="1" smtClean="0">
                <a:latin typeface="Times New Roman" pitchFamily="18" charset="0"/>
                <a:cs typeface="Times New Roman" pitchFamily="18" charset="0"/>
              </a:rPr>
              <a:t>Ek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Jesper</a:t>
            </a:r>
            <a:r>
              <a:rPr lang="en-IN" sz="2000" dirty="0" smtClean="0">
                <a:latin typeface="Times New Roman" pitchFamily="18" charset="0"/>
                <a:cs typeface="Times New Roman" pitchFamily="18" charset="0"/>
              </a:rPr>
              <a:t> &amp; Eriksson Ulrika (2001), Linux </a:t>
            </a:r>
            <a:r>
              <a:rPr lang="en-IN" sz="2000" dirty="0" err="1" smtClean="0">
                <a:latin typeface="Times New Roman" pitchFamily="18" charset="0"/>
                <a:cs typeface="Times New Roman" pitchFamily="18" charset="0"/>
              </a:rPr>
              <a:t>som</a:t>
            </a:r>
            <a:r>
              <a:rPr lang="en-IN" sz="2000" dirty="0" smtClean="0">
                <a:latin typeface="Times New Roman" pitchFamily="18" charset="0"/>
                <a:cs typeface="Times New Roman" pitchFamily="18" charset="0"/>
              </a:rPr>
              <a:t> internet-server, </a:t>
            </a:r>
            <a:r>
              <a:rPr lang="en-IN" sz="2000" dirty="0" err="1" smtClean="0">
                <a:latin typeface="Times New Roman" pitchFamily="18" charset="0"/>
                <a:cs typeface="Times New Roman" pitchFamily="18" charset="0"/>
              </a:rPr>
              <a:t>Pagina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Göteborg</a:t>
            </a:r>
            <a:r>
              <a:rPr lang="en-IN" sz="2000" dirty="0" smtClean="0">
                <a:latin typeface="Times New Roman" pitchFamily="18" charset="0"/>
                <a:cs typeface="Times New Roman" pitchFamily="18" charset="0"/>
              </a:rPr>
              <a:t>: Sweden </a:t>
            </a:r>
          </a:p>
          <a:p>
            <a:pPr algn="just">
              <a:lnSpc>
                <a:spcPct val="160000"/>
              </a:lnSpc>
            </a:pPr>
            <a:r>
              <a:rPr lang="en-IN" sz="2000" dirty="0" err="1" smtClean="0">
                <a:latin typeface="Times New Roman" pitchFamily="18" charset="0"/>
                <a:cs typeface="Times New Roman" pitchFamily="18" charset="0"/>
              </a:rPr>
              <a:t>Jonsson</a:t>
            </a:r>
            <a:r>
              <a:rPr lang="en-IN" sz="2000" dirty="0" smtClean="0">
                <a:latin typeface="Times New Roman" pitchFamily="18" charset="0"/>
                <a:cs typeface="Times New Roman" pitchFamily="18" charset="0"/>
              </a:rPr>
              <a:t>, Viktor (2001), </a:t>
            </a:r>
            <a:r>
              <a:rPr lang="en-IN" sz="2000" dirty="0" err="1" smtClean="0">
                <a:latin typeface="Times New Roman" pitchFamily="18" charset="0"/>
                <a:cs typeface="Times New Roman" pitchFamily="18" charset="0"/>
              </a:rPr>
              <a:t>Webbprogrammering</a:t>
            </a:r>
            <a:r>
              <a:rPr lang="en-IN" sz="2000" dirty="0" smtClean="0">
                <a:latin typeface="Times New Roman" pitchFamily="18" charset="0"/>
                <a:cs typeface="Times New Roman" pitchFamily="18" charset="0"/>
              </a:rPr>
              <a:t> med PHP, </a:t>
            </a:r>
            <a:r>
              <a:rPr lang="en-IN" sz="2000" dirty="0" err="1" smtClean="0">
                <a:latin typeface="Times New Roman" pitchFamily="18" charset="0"/>
                <a:cs typeface="Times New Roman" pitchFamily="18" charset="0"/>
              </a:rPr>
              <a:t>Studentlitteratur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Lund:Sweden</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1084</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The PHP Programmer’s Guide to Secure Code</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2021-09-13T08:11:57Z</dcterms:modified>
</cp:coreProperties>
</file>