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RUBIKS CUBE ROBOT SOLVER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US" sz="2000" dirty="0" smtClean="0">
                <a:latin typeface="Times New Roman" pitchFamily="18" charset="0"/>
                <a:cs typeface="Times New Roman" pitchFamily="18" charset="0"/>
              </a:rPr>
              <a:t>    Since its invention in 1974, the Rubik’s Cube has challenged users to solve a colorful puzzle in record time. While humans have managed to solve the puzzle in as little as 4.69 seconds, robots are able to do so in under a second. This seemingly impossible puzzle can be solved amazingly quickly through the use of algorithms - sequences of moves that move specific pieces of the puzzle from one location to another. We developed a Rubik’s Cube solving robot that implements such algorithms on an FPGA. The FPGA interfaces with two RGB color sensors to sequentially observe each sticker of the Rubik’s Cube in a scrambled state.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US" sz="2000" dirty="0" smtClean="0">
                <a:latin typeface="Times New Roman" pitchFamily="18" charset="0"/>
                <a:cs typeface="Times New Roman" pitchFamily="18" charset="0"/>
              </a:rPr>
              <a:t>    We implemented a method for taking this raw data and translating it into a representation of the scrambled state of the puzzle. We then implemented an algorithm that takes as input the scrambled state of the Rubik’s Cube and outputs a sequence of moves that solve the Rubik’s Cube. This output is translated into a series of instructions for six stepper motors that interact with the Rubik’s Cube. Each stepper motor, controlled by stepper motor drivers connected to the FPGA, turns a face of the puzzle. The stepper motors execute the moves produced by the algorithm for solving the Rubik’s Cube, fully solving the puzzle.</a:t>
            </a:r>
            <a:endParaRPr lang="en-IN"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Many of these existing machines, the importance of our work lies in the uniqueness of our implementation. </a:t>
            </a:r>
          </a:p>
          <a:p>
            <a:pPr algn="just">
              <a:lnSpc>
                <a:spcPct val="150000"/>
              </a:lnSpc>
            </a:pPr>
            <a:r>
              <a:rPr lang="en-US" sz="2000" dirty="0" smtClean="0">
                <a:latin typeface="Times New Roman" pitchFamily="18" charset="0"/>
                <a:cs typeface="Times New Roman" pitchFamily="18" charset="0"/>
              </a:rPr>
              <a:t>Aside from physical design, existing robots all vary in their software infrastructure, peripherals, and hardware-software interface. </a:t>
            </a:r>
          </a:p>
          <a:p>
            <a:pPr algn="just">
              <a:lnSpc>
                <a:spcPct val="150000"/>
              </a:lnSpc>
            </a:pPr>
            <a:r>
              <a:rPr lang="en-US" sz="2000" dirty="0" smtClean="0">
                <a:latin typeface="Times New Roman" pitchFamily="18" charset="0"/>
                <a:cs typeface="Times New Roman" pitchFamily="18" charset="0"/>
              </a:rPr>
              <a:t>Some projects place emphasis on advanced programming to make up for simplistic hardware, while others focus on system portability or overall speed. </a:t>
            </a:r>
          </a:p>
          <a:p>
            <a:pPr algn="just">
              <a:lnSpc>
                <a:spcPct val="150000"/>
              </a:lnSpc>
            </a:pPr>
            <a:r>
              <a:rPr lang="en-US" sz="2000" dirty="0" smtClean="0">
                <a:latin typeface="Times New Roman" pitchFamily="18" charset="0"/>
                <a:cs typeface="Times New Roman" pitchFamily="18" charset="0"/>
              </a:rPr>
              <a:t>The Mind Storm robot creator had to design color recognition software from scratch because there was no pre-existing computer software that worked for the purpose.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There are several types of motors that can be used in a robot system, each with their advantages and disadvantages</a:t>
            </a:r>
          </a:p>
          <a:p>
            <a:pPr algn="just">
              <a:lnSpc>
                <a:spcPct val="150000"/>
              </a:lnSpc>
            </a:pPr>
            <a:r>
              <a:rPr lang="en-US" sz="2000" dirty="0" smtClean="0">
                <a:latin typeface="Times New Roman" pitchFamily="18" charset="0"/>
                <a:cs typeface="Times New Roman" pitchFamily="18" charset="0"/>
              </a:rPr>
              <a:t>A problem with wave drive is that it does not recruit the maximum torque output from the motor because only one phase is active at any given time. </a:t>
            </a:r>
          </a:p>
          <a:p>
            <a:pPr algn="just">
              <a:lnSpc>
                <a:spcPct val="150000"/>
              </a:lnSpc>
            </a:pPr>
            <a:r>
              <a:rPr lang="en-US" sz="2000" dirty="0" smtClean="0">
                <a:latin typeface="Times New Roman" pitchFamily="18" charset="0"/>
                <a:cs typeface="Times New Roman" pitchFamily="18" charset="0"/>
              </a:rPr>
              <a:t>Our issues with this design is that each side of the cube would have to have a camera in order to visualize each side because there would be no flipping involved. </a:t>
            </a:r>
          </a:p>
          <a:p>
            <a:pPr algn="just">
              <a:lnSpc>
                <a:spcPct val="150000"/>
              </a:lnSpc>
            </a:pPr>
            <a:r>
              <a:rPr lang="en-US" sz="2000" dirty="0" smtClean="0">
                <a:latin typeface="Times New Roman" pitchFamily="18" charset="0"/>
                <a:cs typeface="Times New Roman" pitchFamily="18" charset="0"/>
              </a:rPr>
              <a:t>The only issue with the design of our cube is that only 3 faces of the cube can be rotated without flipping the cube into a new direction.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772400" cy="5105400"/>
          </a:xfrm>
        </p:spPr>
        <p:txBody>
          <a:bodyPr>
            <a:noAutofit/>
          </a:bodyPr>
          <a:lstStyle/>
          <a:p>
            <a:pPr algn="just">
              <a:lnSpc>
                <a:spcPct val="150000"/>
              </a:lnSpc>
            </a:pPr>
            <a:r>
              <a:rPr lang="en-US" sz="2000" dirty="0" smtClean="0">
                <a:latin typeface="Times New Roman" pitchFamily="18" charset="0"/>
                <a:cs typeface="Times New Roman" pitchFamily="18" charset="0"/>
              </a:rPr>
              <a:t>When solving a Rubik’s cube there are many algorithms that can be used to get a possible solution. </a:t>
            </a:r>
          </a:p>
          <a:p>
            <a:pPr algn="just">
              <a:lnSpc>
                <a:spcPct val="150000"/>
              </a:lnSpc>
            </a:pPr>
            <a:r>
              <a:rPr lang="en-US" sz="2000" dirty="0" smtClean="0">
                <a:latin typeface="Times New Roman" pitchFamily="18" charset="0"/>
                <a:cs typeface="Times New Roman" pitchFamily="18" charset="0"/>
              </a:rPr>
              <a:t>This project will compare two algorithms with different purposes and investigate the effect it has on the energy consumption of the robot. </a:t>
            </a:r>
          </a:p>
          <a:p>
            <a:pPr algn="just">
              <a:lnSpc>
                <a:spcPct val="150000"/>
              </a:lnSpc>
            </a:pPr>
            <a:r>
              <a:rPr lang="en-US" sz="2000" dirty="0" smtClean="0">
                <a:latin typeface="Times New Roman" pitchFamily="18" charset="0"/>
                <a:cs typeface="Times New Roman" pitchFamily="18" charset="0"/>
              </a:rPr>
              <a:t>The Purpose of this project is to investigate the effect the algorithm choice may have on energy usage of a physical robot. </a:t>
            </a:r>
          </a:p>
          <a:p>
            <a:pPr algn="just">
              <a:lnSpc>
                <a:spcPct val="150000"/>
              </a:lnSpc>
            </a:pPr>
            <a:r>
              <a:rPr lang="en-US" sz="2000" dirty="0" smtClean="0">
                <a:latin typeface="Times New Roman" pitchFamily="18" charset="0"/>
                <a:cs typeface="Times New Roman" pitchFamily="18" charset="0"/>
              </a:rPr>
              <a:t>The purpose of this method is to place a cube in the correct orientation of a corner when it is in the specified column. </a:t>
            </a:r>
          </a:p>
          <a:p>
            <a:pPr algn="just">
              <a:lnSpc>
                <a:spcPct val="150000"/>
              </a:lnSpc>
            </a:pPr>
            <a:r>
              <a:rPr lang="en-US" sz="2000" dirty="0" smtClean="0">
                <a:latin typeface="Times New Roman" pitchFamily="18" charset="0"/>
                <a:cs typeface="Times New Roman" pitchFamily="18" charset="0"/>
              </a:rPr>
              <a:t>It is used to completely solve the first face(Top) of the cube.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Physical design options such as additional motors or grippers will improve the solving speed by reducing the number of times the cube must be reoriented prior to manipulation. </a:t>
            </a:r>
          </a:p>
          <a:p>
            <a:pPr algn="just">
              <a:lnSpc>
                <a:spcPct val="150000"/>
              </a:lnSpc>
            </a:pPr>
            <a:r>
              <a:rPr lang="en-US" sz="2000" dirty="0" smtClean="0">
                <a:latin typeface="Times New Roman" pitchFamily="18" charset="0"/>
                <a:cs typeface="Times New Roman" pitchFamily="18" charset="0"/>
              </a:rPr>
              <a:t>While physical and structural design undoubtedly play a role in robot performance, the solving speed and accuracy are perhaps most greatly affected by the software and programming. </a:t>
            </a:r>
          </a:p>
          <a:p>
            <a:pPr algn="just">
              <a:lnSpc>
                <a:spcPct val="150000"/>
              </a:lnSpc>
            </a:pPr>
            <a:r>
              <a:rPr lang="en-US" sz="2000" dirty="0" smtClean="0">
                <a:latin typeface="Times New Roman" pitchFamily="18" charset="0"/>
                <a:cs typeface="Times New Roman" pitchFamily="18" charset="0"/>
              </a:rPr>
              <a:t>Although our goal for system performance isn’t to set a world record, these designs appeal to us because they would allow us to easily manipulate each side of the cube without a claw or gripping device. </a:t>
            </a:r>
          </a:p>
          <a:p>
            <a:pPr algn="just">
              <a:lnSpc>
                <a:spcPct val="150000"/>
              </a:lnSpc>
            </a:pPr>
            <a:r>
              <a:rPr lang="en-US" sz="2000" dirty="0" smtClean="0">
                <a:latin typeface="Times New Roman" pitchFamily="18" charset="0"/>
                <a:cs typeface="Times New Roman" pitchFamily="18" charset="0"/>
              </a:rPr>
              <a:t>Many factors such as cost, complexity, and performance will influence what kind of processing platform is necessary for a robot.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0"/>
                        </a:spcAft>
                      </a:pPr>
                      <a:r>
                        <a:rPr lang="en-US" sz="2000" dirty="0">
                          <a:latin typeface="Times New Roman"/>
                          <a:ea typeface="Times New Roman"/>
                          <a:cs typeface="Times New Roman"/>
                        </a:rPr>
                        <a:t>Stably supported rotations of a planar polygon with two frictionless contacts</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latin typeface="Times New Roman"/>
                          <a:ea typeface="Times New Roman"/>
                          <a:cs typeface="Times New Roman"/>
                        </a:rPr>
                        <a:t>T. </a:t>
                      </a:r>
                      <a:r>
                        <a:rPr lang="en-US" sz="2000" dirty="0" err="1">
                          <a:latin typeface="Times New Roman"/>
                          <a:ea typeface="Times New Roman"/>
                          <a:cs typeface="Times New Roman"/>
                        </a:rPr>
                        <a:t>Abell</a:t>
                      </a:r>
                      <a:r>
                        <a:rPr lang="en-US" sz="2000" dirty="0">
                          <a:latin typeface="Times New Roman"/>
                          <a:ea typeface="Times New Roman"/>
                          <a:cs typeface="Times New Roman"/>
                        </a:rPr>
                        <a:t> and M. A. Erdmann. </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solidFill>
                            <a:srgbClr val="333333"/>
                          </a:solidFill>
                          <a:latin typeface="Times New Roman"/>
                          <a:ea typeface="Times New Roman"/>
                          <a:cs typeface="Times New Roman"/>
                        </a:rPr>
                        <a:t>Stable support describes any contact configuration which balances a known applied force and is stable with respect to small perturbations in the handled object's pose.</a:t>
                      </a:r>
                      <a:endParaRPr lang="en-IN" sz="1800" dirty="0">
                        <a:latin typeface="Calibri"/>
                        <a:ea typeface="Times New Roman"/>
                        <a:cs typeface="Times New Roman"/>
                      </a:endParaRPr>
                    </a:p>
                  </a:txBody>
                  <a:tcPr marL="68580" marR="68580" marT="0" marB="0"/>
                </a:tc>
              </a:tr>
              <a:tr h="370840">
                <a:tc>
                  <a:txBody>
                    <a:bodyPr/>
                    <a:lstStyle/>
                    <a:p>
                      <a:pPr algn="just">
                        <a:lnSpc>
                          <a:spcPct val="150000"/>
                        </a:lnSpc>
                        <a:spcAft>
                          <a:spcPts val="0"/>
                        </a:spcAft>
                      </a:pPr>
                      <a:r>
                        <a:rPr lang="en-US" sz="2000" dirty="0">
                          <a:latin typeface="Times New Roman"/>
                          <a:ea typeface="Times New Roman"/>
                          <a:cs typeface="Times New Roman"/>
                        </a:rPr>
                        <a:t>Reinforcement learning for pivoting task</a:t>
                      </a:r>
                      <a:endParaRPr lang="en-IN" sz="1800" dirty="0">
                        <a:latin typeface="Calibri"/>
                        <a:ea typeface="Times New Roman"/>
                        <a:cs typeface="Times New Roman"/>
                      </a:endParaRPr>
                    </a:p>
                  </a:txBody>
                  <a:tcPr marL="68580" marR="68580" marT="0" marB="0"/>
                </a:tc>
                <a:tc>
                  <a:txBody>
                    <a:bodyPr/>
                    <a:lstStyle/>
                    <a:p>
                      <a:pPr algn="just">
                        <a:lnSpc>
                          <a:spcPct val="150000"/>
                        </a:lnSpc>
                        <a:spcBef>
                          <a:spcPts val="65"/>
                        </a:spcBef>
                        <a:spcAft>
                          <a:spcPts val="0"/>
                        </a:spcAft>
                      </a:pPr>
                      <a:r>
                        <a:rPr lang="en-US" sz="2000" dirty="0">
                          <a:latin typeface="Times New Roman"/>
                          <a:ea typeface="Times New Roman"/>
                          <a:cs typeface="Times New Roman"/>
                        </a:rPr>
                        <a:t>R. </a:t>
                      </a:r>
                      <a:r>
                        <a:rPr lang="en-US" sz="2000" dirty="0" err="1">
                          <a:latin typeface="Times New Roman"/>
                          <a:ea typeface="Times New Roman"/>
                          <a:cs typeface="Times New Roman"/>
                        </a:rPr>
                        <a:t>Antonova</a:t>
                      </a:r>
                      <a:r>
                        <a:rPr lang="en-US" sz="2000" dirty="0">
                          <a:latin typeface="Times New Roman"/>
                          <a:ea typeface="Times New Roman"/>
                          <a:cs typeface="Times New Roman"/>
                        </a:rPr>
                        <a:t>, S. </a:t>
                      </a:r>
                      <a:r>
                        <a:rPr lang="en-US" sz="2000" dirty="0" err="1">
                          <a:latin typeface="Times New Roman"/>
                          <a:ea typeface="Times New Roman"/>
                          <a:cs typeface="Times New Roman"/>
                        </a:rPr>
                        <a:t>Cruciani</a:t>
                      </a:r>
                      <a:r>
                        <a:rPr lang="en-US" sz="2000" dirty="0">
                          <a:latin typeface="Times New Roman"/>
                          <a:ea typeface="Times New Roman"/>
                          <a:cs typeface="Times New Roman"/>
                        </a:rPr>
                        <a:t>, C. Smith, and D. </a:t>
                      </a:r>
                      <a:r>
                        <a:rPr lang="en-US" sz="2000" dirty="0" err="1">
                          <a:latin typeface="Times New Roman"/>
                          <a:ea typeface="Times New Roman"/>
                          <a:cs typeface="Times New Roman"/>
                        </a:rPr>
                        <a:t>Kragic</a:t>
                      </a:r>
                      <a:r>
                        <a:rPr lang="en-US" sz="2000" dirty="0">
                          <a:latin typeface="Times New Roman"/>
                          <a:ea typeface="Times New Roman"/>
                          <a:cs typeface="Times New Roman"/>
                        </a:rPr>
                        <a:t>. </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solidFill>
                            <a:srgbClr val="333333"/>
                          </a:solidFill>
                          <a:latin typeface="Times New Roman"/>
                          <a:ea typeface="Times New Roman"/>
                          <a:cs typeface="Times New Roman"/>
                        </a:rPr>
                        <a:t>We developed a training procedure that allows us to use a simple custom simulator to learn policies robust to the mismatch of simulation </a:t>
                      </a:r>
                      <a:r>
                        <a:rPr lang="en-US" sz="2000" dirty="0" err="1">
                          <a:solidFill>
                            <a:srgbClr val="333333"/>
                          </a:solidFill>
                          <a:latin typeface="Times New Roman"/>
                          <a:ea typeface="Times New Roman"/>
                          <a:cs typeface="Times New Roman"/>
                        </a:rPr>
                        <a:t>vs</a:t>
                      </a:r>
                      <a:r>
                        <a:rPr lang="en-US" sz="2000" dirty="0">
                          <a:solidFill>
                            <a:srgbClr val="333333"/>
                          </a:solidFill>
                          <a:latin typeface="Times New Roman"/>
                          <a:ea typeface="Times New Roman"/>
                          <a:cs typeface="Times New Roman"/>
                        </a:rPr>
                        <a:t> robot.</a:t>
                      </a:r>
                      <a:endParaRPr lang="en-IN" sz="18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0"/>
                        </a:spcAft>
                      </a:pPr>
                      <a:r>
                        <a:rPr lang="en-US" sz="2000" dirty="0">
                          <a:latin typeface="Times New Roman"/>
                          <a:ea typeface="Times New Roman"/>
                          <a:cs typeface="Times New Roman"/>
                        </a:rPr>
                        <a:t>Task-oriented hand motion retargeting for dexterous manipulation imitation</a:t>
                      </a:r>
                      <a:endParaRPr lang="en-IN" sz="1800" dirty="0">
                        <a:latin typeface="Calibri"/>
                        <a:ea typeface="Times New Roman"/>
                        <a:cs typeface="Times New Roman"/>
                      </a:endParaRPr>
                    </a:p>
                  </a:txBody>
                  <a:tcPr marL="68580" marR="68580" marT="0" marB="0"/>
                </a:tc>
                <a:tc>
                  <a:txBody>
                    <a:bodyPr/>
                    <a:lstStyle/>
                    <a:p>
                      <a:pPr algn="just">
                        <a:lnSpc>
                          <a:spcPct val="150000"/>
                        </a:lnSpc>
                        <a:spcBef>
                          <a:spcPts val="65"/>
                        </a:spcBef>
                        <a:spcAft>
                          <a:spcPts val="0"/>
                        </a:spcAft>
                      </a:pPr>
                      <a:r>
                        <a:rPr lang="en-US" sz="2000" dirty="0">
                          <a:latin typeface="Times New Roman"/>
                          <a:ea typeface="Times New Roman"/>
                          <a:cs typeface="Times New Roman"/>
                        </a:rPr>
                        <a:t>D. </a:t>
                      </a:r>
                      <a:r>
                        <a:rPr lang="en-US" sz="2000" dirty="0" err="1">
                          <a:latin typeface="Times New Roman"/>
                          <a:ea typeface="Times New Roman"/>
                          <a:cs typeface="Times New Roman"/>
                        </a:rPr>
                        <a:t>Antotsiou</a:t>
                      </a:r>
                      <a:r>
                        <a:rPr lang="en-US" sz="2000" dirty="0">
                          <a:latin typeface="Times New Roman"/>
                          <a:ea typeface="Times New Roman"/>
                          <a:cs typeface="Times New Roman"/>
                        </a:rPr>
                        <a:t>, G. Garcia-Hernando, and T. Kim. </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solidFill>
                            <a:srgbClr val="333333"/>
                          </a:solidFill>
                          <a:latin typeface="Times New Roman"/>
                          <a:ea typeface="Times New Roman"/>
                          <a:cs typeface="Times New Roman"/>
                        </a:rPr>
                        <a:t>Human hand actions are quite complex, especially when they involve object manipulation, mainly due to the high dimensionality of the hand and the vast action space that entails.</a:t>
                      </a:r>
                      <a:endParaRPr lang="en-IN" sz="1800" dirty="0">
                        <a:latin typeface="Calibri"/>
                        <a:ea typeface="Times New Roman"/>
                        <a:cs typeface="Times New Roman"/>
                      </a:endParaRPr>
                    </a:p>
                  </a:txBody>
                  <a:tcPr marL="68580" marR="68580" marT="0" marB="0"/>
                </a:tc>
              </a:tr>
              <a:tr h="370840">
                <a:tc>
                  <a:txBody>
                    <a:bodyPr/>
                    <a:lstStyle/>
                    <a:p>
                      <a:pPr algn="just">
                        <a:lnSpc>
                          <a:spcPct val="150000"/>
                        </a:lnSpc>
                        <a:spcAft>
                          <a:spcPts val="0"/>
                        </a:spcAft>
                      </a:pPr>
                      <a:r>
                        <a:rPr lang="en-US" sz="2000" dirty="0">
                          <a:latin typeface="Times New Roman"/>
                          <a:ea typeface="Times New Roman"/>
                          <a:cs typeface="Times New Roman"/>
                        </a:rPr>
                        <a:t>Dexterous manipulation using both palm and fingers</a:t>
                      </a:r>
                      <a:endParaRPr lang="en-IN" sz="1800" dirty="0">
                        <a:latin typeface="Calibri"/>
                        <a:ea typeface="Times New Roman"/>
                        <a:cs typeface="Times New Roman"/>
                      </a:endParaRPr>
                    </a:p>
                  </a:txBody>
                  <a:tcPr marL="68580" marR="68580" marT="0" marB="0"/>
                </a:tc>
                <a:tc>
                  <a:txBody>
                    <a:bodyPr/>
                    <a:lstStyle/>
                    <a:p>
                      <a:pPr algn="just">
                        <a:lnSpc>
                          <a:spcPct val="150000"/>
                        </a:lnSpc>
                        <a:spcBef>
                          <a:spcPts val="65"/>
                        </a:spcBef>
                        <a:spcAft>
                          <a:spcPts val="0"/>
                        </a:spcAft>
                      </a:pPr>
                      <a:r>
                        <a:rPr lang="en-US" sz="2000" dirty="0">
                          <a:latin typeface="Times New Roman"/>
                          <a:ea typeface="Times New Roman"/>
                          <a:cs typeface="Times New Roman"/>
                        </a:rPr>
                        <a:t>Y. </a:t>
                      </a:r>
                      <a:r>
                        <a:rPr lang="en-US" sz="2000" dirty="0" err="1">
                          <a:latin typeface="Times New Roman"/>
                          <a:ea typeface="Times New Roman"/>
                          <a:cs typeface="Times New Roman"/>
                        </a:rPr>
                        <a:t>Bai</a:t>
                      </a:r>
                      <a:r>
                        <a:rPr lang="en-US" sz="2000" dirty="0">
                          <a:latin typeface="Times New Roman"/>
                          <a:ea typeface="Times New Roman"/>
                          <a:cs typeface="Times New Roman"/>
                        </a:rPr>
                        <a:t> and C. K. Liu. </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solidFill>
                            <a:srgbClr val="000000"/>
                          </a:solidFill>
                          <a:latin typeface="Times New Roman"/>
                          <a:ea typeface="Times New Roman"/>
                          <a:cs typeface="Times New Roman"/>
                        </a:rPr>
                        <a:t>The proposed technique is demonstrated on a simulated robotic hand manipulating a wide range of objects with different geometry and physical properties.</a:t>
                      </a:r>
                      <a:endParaRPr lang="en-IN" sz="18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2.png"/>
          <p:cNvPicPr>
            <a:picLocks noGrp="1" noChangeAspect="1" noChangeArrowheads="1"/>
          </p:cNvPicPr>
          <p:nvPr>
            <p:ph idx="1"/>
          </p:nvPr>
        </p:nvPicPr>
        <p:blipFill>
          <a:blip r:embed="rId2"/>
          <a:srcRect/>
          <a:stretch>
            <a:fillRect/>
          </a:stretch>
        </p:blipFill>
        <p:spPr bwMode="auto">
          <a:xfrm>
            <a:off x="1828800" y="1447800"/>
            <a:ext cx="6324600" cy="46481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533400"/>
            <a:ext cx="7498080" cy="4800600"/>
          </a:xfrm>
        </p:spPr>
        <p:txBody>
          <a:bodyPr>
            <a:noAutofit/>
          </a:bodyPr>
          <a:lstStyle/>
          <a:p>
            <a:pPr algn="just">
              <a:lnSpc>
                <a:spcPct val="170000"/>
              </a:lnSpc>
              <a:buNone/>
            </a:pPr>
            <a:r>
              <a:rPr lang="en-US" sz="2000" dirty="0" smtClean="0">
                <a:latin typeface="Times New Roman" pitchFamily="18" charset="0"/>
                <a:cs typeface="Times New Roman" pitchFamily="18" charset="0"/>
              </a:rPr>
              <a:t>   In this work, we introduce automatic domain randomization (ADR), a powerful algorithm for sim2real transfer. We show that ADR leads to improvements over previously established baselines that use manual domain randomization for both vision and control. We further demonstrate that ADR, when combined with our custom robot platform, allows us to successfully solve a manipulation problem of unprecedented complexity: solve a Rubik’s cube using a real humanoid robot, the Shadow Dexterous Hand. By systematically studying the behavior of our learned policies, we find clear signs of emergent meta-learning. Policies trained with ADR are able to adapt at deployment time to the physical reality, which it has never seen during training, via updates to their recurrent state.</a:t>
            </a:r>
            <a:endParaRPr lang="en-IN" sz="2000" dirty="0" smtClean="0">
              <a:latin typeface="Times New Roman" pitchFamily="18" charset="0"/>
              <a:cs typeface="Times New Roman" pitchFamily="18" charset="0"/>
            </a:endParaRPr>
          </a:p>
          <a:p>
            <a:pPr algn="just">
              <a:lnSpc>
                <a:spcPct val="170000"/>
              </a:lnSpc>
              <a:buNone/>
            </a:pP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[1] Atlas. https://www.bostondynamics.com/atlas.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[2] Fastest robot to solve a Rubik’s Cube. https://www.guinnessworldrecords.com/world-records/ fastest-robot-to-solve-a-</a:t>
            </a:r>
            <a:r>
              <a:rPr lang="en-US" sz="2000" dirty="0" err="1" smtClean="0">
                <a:latin typeface="Times New Roman" pitchFamily="18" charset="0"/>
                <a:cs typeface="Times New Roman" pitchFamily="18" charset="0"/>
              </a:rPr>
              <a:t>rubiks</a:t>
            </a:r>
            <a:r>
              <a:rPr lang="en-US" sz="2000" dirty="0" smtClean="0">
                <a:latin typeface="Times New Roman" pitchFamily="18" charset="0"/>
                <a:cs typeface="Times New Roman" pitchFamily="18" charset="0"/>
              </a:rPr>
              <a:t>-cube.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[3] http://www.rcr3d.com/. https://mindcuber.com/.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[4] </a:t>
            </a:r>
            <a:r>
              <a:rPr lang="en-US" sz="2000" dirty="0" err="1" smtClean="0">
                <a:latin typeface="Times New Roman" pitchFamily="18" charset="0"/>
                <a:cs typeface="Times New Roman" pitchFamily="18" charset="0"/>
              </a:rPr>
              <a:t>MindCuber</a:t>
            </a:r>
            <a:r>
              <a:rPr lang="en-US" sz="2000" dirty="0" smtClean="0">
                <a:latin typeface="Times New Roman" pitchFamily="18" charset="0"/>
                <a:cs typeface="Times New Roman" pitchFamily="18" charset="0"/>
              </a:rPr>
              <a:t>. https://mindcuber.com/.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[5] Partner Robot T-HR3. https://www.toyota-global.com/innovation/partner_robot/robot/file/ T-HR3_EN_0208.pdf. </a:t>
            </a:r>
          </a:p>
          <a:p>
            <a:pPr lvl="0" algn="just">
              <a:lnSpc>
                <a:spcPct val="150000"/>
              </a:lnSpc>
            </a:pPr>
            <a:r>
              <a:rPr lang="en-US" sz="2000" dirty="0" smtClean="0">
                <a:latin typeface="Times New Roman" pitchFamily="18" charset="0"/>
                <a:cs typeface="Times New Roman" pitchFamily="18" charset="0"/>
              </a:rPr>
              <a:t>[6] G. Barth-</a:t>
            </a:r>
            <a:r>
              <a:rPr lang="en-US" sz="2000" dirty="0" err="1" smtClean="0">
                <a:latin typeface="Times New Roman" pitchFamily="18" charset="0"/>
                <a:cs typeface="Times New Roman" pitchFamily="18" charset="0"/>
              </a:rPr>
              <a:t>Maron</a:t>
            </a:r>
            <a:r>
              <a:rPr lang="en-US" sz="2000" dirty="0" smtClean="0">
                <a:latin typeface="Times New Roman" pitchFamily="18" charset="0"/>
                <a:cs typeface="Times New Roman" pitchFamily="18" charset="0"/>
              </a:rPr>
              <a:t>, M. W. Hoffman, D. </a:t>
            </a:r>
            <a:r>
              <a:rPr lang="en-US" sz="2000" dirty="0" err="1" smtClean="0">
                <a:latin typeface="Times New Roman" pitchFamily="18" charset="0"/>
                <a:cs typeface="Times New Roman" pitchFamily="18" charset="0"/>
              </a:rPr>
              <a:t>Budden</a:t>
            </a:r>
            <a:r>
              <a:rPr lang="en-US" sz="2000" dirty="0" smtClean="0">
                <a:latin typeface="Times New Roman" pitchFamily="18" charset="0"/>
                <a:cs typeface="Times New Roman" pitchFamily="18" charset="0"/>
              </a:rPr>
              <a:t>, W. </a:t>
            </a:r>
            <a:r>
              <a:rPr lang="en-US" sz="2000" dirty="0" err="1" smtClean="0">
                <a:latin typeface="Times New Roman" pitchFamily="18" charset="0"/>
                <a:cs typeface="Times New Roman" pitchFamily="18" charset="0"/>
              </a:rPr>
              <a:t>Dabney</a:t>
            </a:r>
            <a:r>
              <a:rPr lang="en-US" sz="2000" dirty="0" smtClean="0">
                <a:latin typeface="Times New Roman" pitchFamily="18" charset="0"/>
                <a:cs typeface="Times New Roman" pitchFamily="18" charset="0"/>
              </a:rPr>
              <a:t>, D. </a:t>
            </a:r>
            <a:r>
              <a:rPr lang="en-US" sz="2000" dirty="0" err="1" smtClean="0">
                <a:latin typeface="Times New Roman" pitchFamily="18" charset="0"/>
                <a:cs typeface="Times New Roman" pitchFamily="18" charset="0"/>
              </a:rPr>
              <a:t>Horgan</a:t>
            </a:r>
            <a:r>
              <a:rPr lang="en-US" sz="2000" dirty="0" smtClean="0">
                <a:latin typeface="Times New Roman" pitchFamily="18" charset="0"/>
                <a:cs typeface="Times New Roman" pitchFamily="18" charset="0"/>
              </a:rPr>
              <a:t>, D. TB, A. </a:t>
            </a:r>
            <a:r>
              <a:rPr lang="en-US" sz="2000" dirty="0" err="1" smtClean="0">
                <a:latin typeface="Times New Roman" pitchFamily="18" charset="0"/>
                <a:cs typeface="Times New Roman" pitchFamily="18" charset="0"/>
              </a:rPr>
              <a:t>Muldal</a:t>
            </a:r>
            <a:r>
              <a:rPr lang="en-US" sz="2000" dirty="0" smtClean="0">
                <a:latin typeface="Times New Roman" pitchFamily="18" charset="0"/>
                <a:cs typeface="Times New Roman" pitchFamily="18" charset="0"/>
              </a:rPr>
              <a:t>, N. </a:t>
            </a:r>
            <a:r>
              <a:rPr lang="en-US" sz="2000" dirty="0" err="1" smtClean="0">
                <a:latin typeface="Times New Roman" pitchFamily="18" charset="0"/>
                <a:cs typeface="Times New Roman" pitchFamily="18" charset="0"/>
              </a:rPr>
              <a:t>Heess</a:t>
            </a:r>
            <a:r>
              <a:rPr lang="en-US" sz="2000" dirty="0" smtClean="0">
                <a:latin typeface="Times New Roman" pitchFamily="18" charset="0"/>
                <a:cs typeface="Times New Roman" pitchFamily="18" charset="0"/>
              </a:rPr>
              <a:t>, and T. P. </a:t>
            </a:r>
            <a:r>
              <a:rPr lang="en-US" sz="2000" dirty="0" err="1" smtClean="0">
                <a:latin typeface="Times New Roman" pitchFamily="18" charset="0"/>
                <a:cs typeface="Times New Roman" pitchFamily="18" charset="0"/>
              </a:rPr>
              <a:t>Lillicrap</a:t>
            </a:r>
            <a:r>
              <a:rPr lang="en-US" sz="2000" dirty="0" smtClean="0">
                <a:latin typeface="Times New Roman" pitchFamily="18" charset="0"/>
                <a:cs typeface="Times New Roman" pitchFamily="18" charset="0"/>
              </a:rPr>
              <a:t>. Distributed distributional deterministic policy gradients. </a:t>
            </a:r>
            <a:r>
              <a:rPr lang="en-US" sz="2000" dirty="0" err="1" smtClean="0">
                <a:latin typeface="Times New Roman" pitchFamily="18" charset="0"/>
                <a:cs typeface="Times New Roman" pitchFamily="18" charset="0"/>
              </a:rPr>
              <a:t>CoRR</a:t>
            </a:r>
            <a:r>
              <a:rPr lang="en-US" sz="2000" dirty="0" smtClean="0">
                <a:latin typeface="Times New Roman" pitchFamily="18" charset="0"/>
                <a:cs typeface="Times New Roman" pitchFamily="18" charset="0"/>
              </a:rPr>
              <a:t>, abs/1804.08617, 2018.</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2000" dirty="0" smtClean="0">
                <a:latin typeface="Times New Roman" pitchFamily="18" charset="0"/>
                <a:cs typeface="Times New Roman" pitchFamily="18" charset="0"/>
              </a:rPr>
              <a:t>[7] A. </a:t>
            </a:r>
            <a:r>
              <a:rPr lang="en-US" sz="2000" dirty="0" err="1" smtClean="0">
                <a:latin typeface="Times New Roman" pitchFamily="18" charset="0"/>
                <a:cs typeface="Times New Roman" pitchFamily="18" charset="0"/>
              </a:rPr>
              <a:t>Bicchi</a:t>
            </a:r>
            <a:r>
              <a:rPr lang="en-US" sz="2000" dirty="0" smtClean="0">
                <a:latin typeface="Times New Roman" pitchFamily="18" charset="0"/>
                <a:cs typeface="Times New Roman" pitchFamily="18" charset="0"/>
              </a:rPr>
              <a:t>. Hands for dexterous manipulation and robust grasping: a difficult road toward simplicity. IEEE Trans. Robotics and Automation, 16(6):652–662, 2000.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[8] A. </a:t>
            </a:r>
            <a:r>
              <a:rPr lang="en-US" sz="2000" dirty="0" err="1" smtClean="0">
                <a:latin typeface="Times New Roman" pitchFamily="18" charset="0"/>
                <a:cs typeface="Times New Roman" pitchFamily="18" charset="0"/>
              </a:rPr>
              <a:t>Bicchi</a:t>
            </a:r>
            <a:r>
              <a:rPr lang="en-US" sz="2000" dirty="0" smtClean="0">
                <a:latin typeface="Times New Roman" pitchFamily="18" charset="0"/>
                <a:cs typeface="Times New Roman" pitchFamily="18" charset="0"/>
              </a:rPr>
              <a:t> and R. </a:t>
            </a:r>
            <a:r>
              <a:rPr lang="en-US" sz="2000" dirty="0" err="1" smtClean="0">
                <a:latin typeface="Times New Roman" pitchFamily="18" charset="0"/>
                <a:cs typeface="Times New Roman" pitchFamily="18" charset="0"/>
              </a:rPr>
              <a:t>Sorrentino</a:t>
            </a:r>
            <a:r>
              <a:rPr lang="en-US" sz="2000" dirty="0" smtClean="0">
                <a:latin typeface="Times New Roman" pitchFamily="18" charset="0"/>
                <a:cs typeface="Times New Roman" pitchFamily="18" charset="0"/>
              </a:rPr>
              <a:t>. Dexterous manipulation through rolling. In Proceedings of the 1995 International Conference on Robotics and Automation, Nagoya, Aichi, Japan, May 21-27, 1995, pages 452–457, 1995.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[9] M. </a:t>
            </a:r>
            <a:r>
              <a:rPr lang="en-US" sz="2000" dirty="0" err="1" smtClean="0">
                <a:latin typeface="Times New Roman" pitchFamily="18" charset="0"/>
                <a:cs typeface="Times New Roman" pitchFamily="18" charset="0"/>
              </a:rPr>
              <a:t>Botvinick</a:t>
            </a:r>
            <a:r>
              <a:rPr lang="en-US" sz="2000" dirty="0" smtClean="0">
                <a:latin typeface="Times New Roman" pitchFamily="18" charset="0"/>
                <a:cs typeface="Times New Roman" pitchFamily="18" charset="0"/>
              </a:rPr>
              <a:t>, S. Ritter, J. X. Wang, Z. </a:t>
            </a:r>
            <a:r>
              <a:rPr lang="en-US" sz="2000" dirty="0" err="1" smtClean="0">
                <a:latin typeface="Times New Roman" pitchFamily="18" charset="0"/>
                <a:cs typeface="Times New Roman" pitchFamily="18" charset="0"/>
              </a:rPr>
              <a:t>Kurth</a:t>
            </a:r>
            <a:r>
              <a:rPr lang="en-US" sz="2000" dirty="0" smtClean="0">
                <a:latin typeface="Times New Roman" pitchFamily="18" charset="0"/>
                <a:cs typeface="Times New Roman" pitchFamily="18" charset="0"/>
              </a:rPr>
              <a:t>-Nelson, C. Blundell, and D. </a:t>
            </a:r>
            <a:r>
              <a:rPr lang="en-US" sz="2000" dirty="0" err="1" smtClean="0">
                <a:latin typeface="Times New Roman" pitchFamily="18" charset="0"/>
                <a:cs typeface="Times New Roman" pitchFamily="18" charset="0"/>
              </a:rPr>
              <a:t>Hassabis</a:t>
            </a:r>
            <a:r>
              <a:rPr lang="en-US" sz="2000" dirty="0" smtClean="0">
                <a:latin typeface="Times New Roman" pitchFamily="18" charset="0"/>
                <a:cs typeface="Times New Roman" pitchFamily="18" charset="0"/>
              </a:rPr>
              <a:t>. Reinforcement learning, fast and slow. Trends in cognitive sciences, 2019.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[10] Y. </a:t>
            </a:r>
            <a:r>
              <a:rPr lang="en-US" sz="2000" dirty="0" err="1" smtClean="0">
                <a:latin typeface="Times New Roman" pitchFamily="18" charset="0"/>
                <a:cs typeface="Times New Roman" pitchFamily="18" charset="0"/>
              </a:rPr>
              <a:t>Burda</a:t>
            </a:r>
            <a:r>
              <a:rPr lang="en-US" sz="2000" dirty="0" smtClean="0">
                <a:latin typeface="Times New Roman" pitchFamily="18" charset="0"/>
                <a:cs typeface="Times New Roman" pitchFamily="18" charset="0"/>
              </a:rPr>
              <a:t>, H. Edwards, A. </a:t>
            </a:r>
            <a:r>
              <a:rPr lang="en-US" sz="2000" dirty="0" err="1" smtClean="0">
                <a:latin typeface="Times New Roman" pitchFamily="18" charset="0"/>
                <a:cs typeface="Times New Roman" pitchFamily="18" charset="0"/>
              </a:rPr>
              <a:t>Storkey</a:t>
            </a:r>
            <a:r>
              <a:rPr lang="en-US" sz="2000" dirty="0" smtClean="0">
                <a:latin typeface="Times New Roman" pitchFamily="18" charset="0"/>
                <a:cs typeface="Times New Roman" pitchFamily="18" charset="0"/>
              </a:rPr>
              <a:t>, and O. </a:t>
            </a:r>
            <a:r>
              <a:rPr lang="en-US" sz="2000" dirty="0" err="1" smtClean="0">
                <a:latin typeface="Times New Roman" pitchFamily="18" charset="0"/>
                <a:cs typeface="Times New Roman" pitchFamily="18" charset="0"/>
              </a:rPr>
              <a:t>Klimov</a:t>
            </a:r>
            <a:r>
              <a:rPr lang="en-US" sz="2000" dirty="0" smtClean="0">
                <a:latin typeface="Times New Roman" pitchFamily="18" charset="0"/>
                <a:cs typeface="Times New Roman" pitchFamily="18" charset="0"/>
              </a:rPr>
              <a:t>. Exploration by random network distillation. </a:t>
            </a:r>
            <a:r>
              <a:rPr lang="en-US" sz="2000" dirty="0" err="1" smtClean="0">
                <a:latin typeface="Times New Roman" pitchFamily="18" charset="0"/>
                <a:cs typeface="Times New Roman" pitchFamily="18" charset="0"/>
              </a:rPr>
              <a:t>arXiv</a:t>
            </a:r>
            <a:r>
              <a:rPr lang="en-US" sz="2000" dirty="0" smtClean="0">
                <a:latin typeface="Times New Roman" pitchFamily="18" charset="0"/>
                <a:cs typeface="Times New Roman" pitchFamily="18" charset="0"/>
              </a:rPr>
              <a:t> preprint arXiv:1810.12894, 2018. </a:t>
            </a:r>
            <a:endParaRPr lang="en-IN"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1284</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RUBIKS CUBE ROBOT SOLVER</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573</cp:revision>
  <dcterms:created xsi:type="dcterms:W3CDTF">2006-08-16T00:00:00Z</dcterms:created>
  <dcterms:modified xsi:type="dcterms:W3CDTF">2021-12-03T09:20:34Z</dcterms:modified>
</cp:coreProperties>
</file>