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DIODE CLAMPLED MULTIPLE LEVEL INVERTER WITH 3 LEVEL OUTPUT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US" sz="2000" dirty="0" smtClean="0">
                <a:latin typeface="Times New Roman" pitchFamily="18" charset="0"/>
                <a:cs typeface="Times New Roman" pitchFamily="18" charset="0"/>
              </a:rPr>
              <a:t>   The elementary concept of a multilevel converter is to achieve high power by using a series of a power semiconductor switches with lower voltage D.C source. The output voltage waveform of a multi-level inverter is composed of the number of levels of voltages, typically obtained from capacitor voltage sources. In this paper, single phase diode clamp multilevel inverter topology is analyzed by employing SPWM technique which controls the switching operation. Circuit configuration and theoretical operation are also discussed. The performance of the topology is investigated through MATLAB based simulation results.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performance of the proposed algorithm in terms of low THD values in comparison with other existing PWM techniques.</a:t>
            </a:r>
            <a:r>
              <a:rPr lang="en-US" sz="2000" b="1" dirty="0" smtClean="0">
                <a:latin typeface="Times New Roman" pitchFamily="18" charset="0"/>
                <a:cs typeface="Times New Roman" pitchFamily="18" charset="0"/>
              </a:rPr>
              <a:t> </a:t>
            </a:r>
          </a:p>
          <a:p>
            <a:pPr algn="just">
              <a:lnSpc>
                <a:spcPct val="150000"/>
              </a:lnSpc>
            </a:pPr>
            <a:r>
              <a:rPr lang="en-US" sz="2000" dirty="0" smtClean="0">
                <a:latin typeface="Times New Roman" pitchFamily="18" charset="0"/>
                <a:cs typeface="Times New Roman" pitchFamily="18" charset="0"/>
              </a:rPr>
              <a:t>In this work, VLSI architecture for phase disposition PWM control was developed and tested in real time by connecting with induction motor. </a:t>
            </a:r>
          </a:p>
          <a:p>
            <a:pPr algn="just">
              <a:lnSpc>
                <a:spcPct val="150000"/>
              </a:lnSpc>
            </a:pPr>
            <a:r>
              <a:rPr lang="en-US" sz="2000" dirty="0" smtClean="0">
                <a:latin typeface="Times New Roman" pitchFamily="18" charset="0"/>
                <a:cs typeface="Times New Roman" pitchFamily="18" charset="0"/>
              </a:rPr>
              <a:t>Speed control characteristics of the induction motor were performed. </a:t>
            </a:r>
          </a:p>
          <a:p>
            <a:pPr algn="just">
              <a:lnSpc>
                <a:spcPct val="150000"/>
              </a:lnSpc>
            </a:pPr>
            <a:r>
              <a:rPr lang="en-US" sz="2000" dirty="0" smtClean="0">
                <a:latin typeface="Times New Roman" pitchFamily="18" charset="0"/>
                <a:cs typeface="Times New Roman" pitchFamily="18" charset="0"/>
              </a:rPr>
              <a:t>The performance of the proposed circuit was evaluated using THD, voltage stress and settling time.</a:t>
            </a:r>
          </a:p>
          <a:p>
            <a:pPr algn="just">
              <a:lnSpc>
                <a:spcPct val="150000"/>
              </a:lnSpc>
            </a:pPr>
            <a:r>
              <a:rPr lang="en-US" sz="2000" dirty="0" smtClean="0">
                <a:latin typeface="Times New Roman" pitchFamily="18" charset="0"/>
                <a:cs typeface="Times New Roman" pitchFamily="18" charset="0"/>
              </a:rPr>
              <a:t>Multilevel inverters are capable of operating at high switching frequencies and capable of producing a low level harmonics. Multilevel converters generate a lower common mode voltage.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Different voltage ratings for clamping diodes are required.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Real power flow is difficult because of the capacitors imbalance.</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Need high voltage rating diodes to block the reverse voltages.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number of switches, capacitors, and diodes required in the circuit increases with the increase in the number of output voltage levels. Extra clamping diodes required are 12nn per phase.</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This paper proposes a switching table based three level diode clamped multilevel inverter (DCMLI). </a:t>
            </a:r>
          </a:p>
          <a:p>
            <a:pPr algn="just">
              <a:lnSpc>
                <a:spcPct val="150000"/>
              </a:lnSpc>
            </a:pPr>
            <a:r>
              <a:rPr lang="en-US" sz="2000" dirty="0" smtClean="0">
                <a:latin typeface="Times New Roman" pitchFamily="18" charset="0"/>
                <a:cs typeface="Times New Roman" pitchFamily="18" charset="0"/>
              </a:rPr>
              <a:t>The proposed control method determines the sector and the voltage vector are selected from switching table. </a:t>
            </a:r>
          </a:p>
          <a:p>
            <a:pPr algn="just">
              <a:lnSpc>
                <a:spcPct val="150000"/>
              </a:lnSpc>
            </a:pPr>
            <a:r>
              <a:rPr lang="en-US" sz="2000" dirty="0" smtClean="0">
                <a:latin typeface="Times New Roman" pitchFamily="18" charset="0"/>
                <a:cs typeface="Times New Roman" pitchFamily="18" charset="0"/>
              </a:rPr>
              <a:t>It is used to generate gating signals for the inverter.</a:t>
            </a:r>
          </a:p>
          <a:p>
            <a:pPr algn="just">
              <a:lnSpc>
                <a:spcPct val="150000"/>
              </a:lnSpc>
            </a:pPr>
            <a:r>
              <a:rPr lang="en-US" sz="2000" dirty="0" smtClean="0">
                <a:latin typeface="Times New Roman" pitchFamily="18" charset="0"/>
                <a:cs typeface="Times New Roman" pitchFamily="18" charset="0"/>
              </a:rPr>
              <a:t>When the diode-clamped multilevel inverter, the capacitor clamped (or flying capacitor) multilevel inverter, and the cascade multilevel inverter were proposed.</a:t>
            </a:r>
          </a:p>
          <a:p>
            <a:pPr algn="just">
              <a:lnSpc>
                <a:spcPct val="150000"/>
              </a:lnSpc>
            </a:pPr>
            <a:r>
              <a:rPr lang="en-US" sz="2000" dirty="0" smtClean="0">
                <a:latin typeface="Times New Roman" pitchFamily="18" charset="0"/>
                <a:cs typeface="Times New Roman" pitchFamily="18" charset="0"/>
              </a:rPr>
              <a:t>The significant feature of the proposed method is its simplicity.</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 A large number of levels ‘</a:t>
            </a:r>
            <a:r>
              <a:rPr lang="en-US" sz="2000" dirty="0" err="1" smtClean="0">
                <a:latin typeface="Times New Roman" pitchFamily="18" charset="0"/>
                <a:cs typeface="Times New Roman" pitchFamily="18" charset="0"/>
              </a:rPr>
              <a:t>n’yields</a:t>
            </a:r>
            <a:r>
              <a:rPr lang="en-US" sz="2000" dirty="0" smtClean="0">
                <a:latin typeface="Times New Roman" pitchFamily="18" charset="0"/>
                <a:cs typeface="Times New Roman" pitchFamily="18" charset="0"/>
              </a:rPr>
              <a:t> a small harmonic distortion.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All of the phases share a common dc bus.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Reactive power flow can be controlled.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High efficiency for fundamental switching frequency.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Relatively simple control methods.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US" sz="2000" dirty="0">
                          <a:latin typeface="Times New Roman"/>
                          <a:ea typeface="Times New Roman"/>
                          <a:cs typeface="Times New Roman"/>
                        </a:rPr>
                        <a:t>Multilevel inverters: a survey of topologies, controls, and applications</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latin typeface="Times New Roman"/>
                          <a:ea typeface="Times New Roman"/>
                          <a:cs typeface="Times New Roman"/>
                        </a:rPr>
                        <a:t>José </a:t>
                      </a:r>
                      <a:r>
                        <a:rPr lang="en-US" sz="2000" dirty="0" err="1">
                          <a:latin typeface="Times New Roman"/>
                          <a:ea typeface="Times New Roman"/>
                          <a:cs typeface="Times New Roman"/>
                        </a:rPr>
                        <a:t>Rodríguez</a:t>
                      </a:r>
                      <a:r>
                        <a:rPr lang="en-US" sz="2000" dirty="0">
                          <a:latin typeface="Times New Roman"/>
                          <a:ea typeface="Times New Roman"/>
                          <a:cs typeface="Times New Roman"/>
                        </a:rPr>
                        <a:t>, </a:t>
                      </a:r>
                      <a:r>
                        <a:rPr lang="en-US" sz="2000" dirty="0" err="1">
                          <a:latin typeface="Times New Roman"/>
                          <a:ea typeface="Times New Roman"/>
                          <a:cs typeface="Times New Roman"/>
                        </a:rPr>
                        <a:t>Jih-Sheng</a:t>
                      </a:r>
                      <a:r>
                        <a:rPr lang="en-US" sz="2000" dirty="0">
                          <a:latin typeface="Times New Roman"/>
                          <a:ea typeface="Times New Roman"/>
                          <a:cs typeface="Times New Roman"/>
                        </a:rPr>
                        <a:t> Lai and Fang </a:t>
                      </a:r>
                      <a:r>
                        <a:rPr lang="en-US" sz="2000" dirty="0" err="1">
                          <a:latin typeface="Times New Roman"/>
                          <a:ea typeface="Times New Roman"/>
                          <a:cs typeface="Times New Roman"/>
                        </a:rPr>
                        <a:t>ZhengPeng</a:t>
                      </a:r>
                      <a:r>
                        <a:rPr lang="en-US" sz="2000" dirty="0">
                          <a:latin typeface="Times New Roman"/>
                          <a:ea typeface="Times New Roman"/>
                          <a:cs typeface="Times New Roman"/>
                        </a:rPr>
                        <a:t>, senior member, IEEE </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solidFill>
                            <a:srgbClr val="000000"/>
                          </a:solidFill>
                          <a:latin typeface="Times New Roman"/>
                          <a:ea typeface="Times New Roman"/>
                          <a:cs typeface="Times New Roman"/>
                        </a:rPr>
                        <a:t>This paper presents the most important topologies like diode-clamped inverter (neutral-point clamped), capacitor-clamped (flying capacitor), and cascaded </a:t>
                      </a:r>
                      <a:r>
                        <a:rPr lang="en-US" sz="2000" dirty="0" err="1">
                          <a:solidFill>
                            <a:srgbClr val="000000"/>
                          </a:solidFill>
                          <a:latin typeface="Times New Roman"/>
                          <a:ea typeface="Times New Roman"/>
                          <a:cs typeface="Times New Roman"/>
                        </a:rPr>
                        <a:t>multicell</a:t>
                      </a:r>
                      <a:r>
                        <a:rPr lang="en-US" sz="2000" dirty="0">
                          <a:solidFill>
                            <a:srgbClr val="000000"/>
                          </a:solidFill>
                          <a:latin typeface="Times New Roman"/>
                          <a:ea typeface="Times New Roman"/>
                          <a:cs typeface="Times New Roman"/>
                        </a:rPr>
                        <a:t> with separate DC sources.</a:t>
                      </a:r>
                      <a:endParaRPr lang="en-IN" sz="1800" dirty="0">
                        <a:latin typeface="Calibri"/>
                        <a:ea typeface="Times New Roman"/>
                        <a:cs typeface="Times New Roman"/>
                      </a:endParaRPr>
                    </a:p>
                  </a:txBody>
                  <a:tcPr marL="68580" marR="68580" marT="0" marB="0"/>
                </a:tc>
              </a:tr>
              <a:tr h="370840">
                <a:tc>
                  <a:txBody>
                    <a:bodyPr/>
                    <a:lstStyle/>
                    <a:p>
                      <a:pPr algn="just">
                        <a:lnSpc>
                          <a:spcPct val="150000"/>
                        </a:lnSpc>
                        <a:spcAft>
                          <a:spcPts val="0"/>
                        </a:spcAft>
                      </a:pPr>
                      <a:r>
                        <a:rPr lang="en-US" sz="2000" dirty="0">
                          <a:latin typeface="Times New Roman"/>
                          <a:ea typeface="Times New Roman"/>
                          <a:cs typeface="Times New Roman"/>
                        </a:rPr>
                        <a:t>New topology for single-phase, three-level, SPWM VSI with LC filter</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latin typeface="Times New Roman"/>
                          <a:ea typeface="Times New Roman"/>
                          <a:cs typeface="Times New Roman"/>
                        </a:rPr>
                        <a:t>Charles I. </a:t>
                      </a:r>
                      <a:r>
                        <a:rPr lang="en-US" sz="2000" dirty="0" err="1">
                          <a:latin typeface="Times New Roman"/>
                          <a:ea typeface="Times New Roman"/>
                          <a:cs typeface="Times New Roman"/>
                        </a:rPr>
                        <a:t>Odeh</a:t>
                      </a:r>
                      <a:r>
                        <a:rPr lang="en-US" sz="2000" dirty="0">
                          <a:latin typeface="Times New Roman"/>
                          <a:ea typeface="Times New Roman"/>
                          <a:cs typeface="Times New Roman"/>
                        </a:rPr>
                        <a:t> and Marcel U. </a:t>
                      </a:r>
                      <a:r>
                        <a:rPr lang="en-US" sz="2000" dirty="0" err="1">
                          <a:latin typeface="Times New Roman"/>
                          <a:ea typeface="Times New Roman"/>
                          <a:cs typeface="Times New Roman"/>
                        </a:rPr>
                        <a:t>Agu</a:t>
                      </a:r>
                      <a:r>
                        <a:rPr lang="en-US" sz="2000" dirty="0">
                          <a:latin typeface="Times New Roman"/>
                          <a:ea typeface="Times New Roman"/>
                          <a:cs typeface="Times New Roman"/>
                        </a:rPr>
                        <a:t> </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solidFill>
                            <a:srgbClr val="000000"/>
                          </a:solidFill>
                          <a:latin typeface="Times New Roman"/>
                          <a:ea typeface="Times New Roman"/>
                          <a:cs typeface="Times New Roman"/>
                        </a:rPr>
                        <a:t>This paper presents a new </a:t>
                      </a:r>
                      <a:r>
                        <a:rPr lang="en-US" sz="2000" dirty="0" err="1">
                          <a:solidFill>
                            <a:srgbClr val="000000"/>
                          </a:solidFill>
                          <a:latin typeface="Times New Roman"/>
                          <a:ea typeface="Times New Roman"/>
                          <a:cs typeface="Times New Roman"/>
                        </a:rPr>
                        <a:t>simplied</a:t>
                      </a:r>
                      <a:r>
                        <a:rPr lang="en-US" sz="2000" dirty="0">
                          <a:solidFill>
                            <a:srgbClr val="000000"/>
                          </a:solidFill>
                          <a:latin typeface="Times New Roman"/>
                          <a:ea typeface="Times New Roman"/>
                          <a:cs typeface="Times New Roman"/>
                        </a:rPr>
                        <a:t> topology for single-phase, sinusoidal pulse width modulated (SPWM) three-level SPWM voltage source inverter (VSI) with LC filter.</a:t>
                      </a:r>
                      <a:endParaRPr lang="en-IN" sz="18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US" sz="2000" dirty="0">
                          <a:latin typeface="Times New Roman"/>
                          <a:ea typeface="Times New Roman"/>
                          <a:cs typeface="Times New Roman"/>
                        </a:rPr>
                        <a:t>Multilevel Inverter Topology Survey</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latin typeface="Times New Roman"/>
                          <a:ea typeface="Times New Roman"/>
                          <a:cs typeface="Times New Roman"/>
                        </a:rPr>
                        <a:t>Andreas </a:t>
                      </a:r>
                      <a:r>
                        <a:rPr lang="en-US" sz="2000" dirty="0" err="1">
                          <a:latin typeface="Times New Roman"/>
                          <a:ea typeface="Times New Roman"/>
                          <a:cs typeface="Times New Roman"/>
                        </a:rPr>
                        <a:t>Nordvall</a:t>
                      </a:r>
                      <a:r>
                        <a:rPr lang="en-US" sz="2000" dirty="0">
                          <a:latin typeface="Times New Roman"/>
                          <a:ea typeface="Times New Roman"/>
                          <a:cs typeface="Times New Roman"/>
                        </a:rPr>
                        <a:t>, </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solidFill>
                            <a:srgbClr val="000000"/>
                          </a:solidFill>
                          <a:latin typeface="Times New Roman"/>
                          <a:ea typeface="Times New Roman"/>
                          <a:cs typeface="Times New Roman"/>
                        </a:rPr>
                        <a:t>These multilevel inverters will also be compared with two-level inverters in simulations to investigate the advantages of using multilevel inverters.</a:t>
                      </a:r>
                      <a:endParaRPr lang="en-IN" sz="1800" dirty="0">
                        <a:latin typeface="Calibri"/>
                        <a:ea typeface="Times New Roman"/>
                        <a:cs typeface="Times New Roman"/>
                      </a:endParaRPr>
                    </a:p>
                  </a:txBody>
                  <a:tcPr marL="68580" marR="68580" marT="0" marB="0"/>
                </a:tc>
              </a:tr>
              <a:tr h="370840">
                <a:tc>
                  <a:txBody>
                    <a:bodyPr/>
                    <a:lstStyle/>
                    <a:p>
                      <a:pPr algn="just">
                        <a:lnSpc>
                          <a:spcPct val="150000"/>
                        </a:lnSpc>
                        <a:spcAft>
                          <a:spcPts val="0"/>
                        </a:spcAft>
                      </a:pPr>
                      <a:r>
                        <a:rPr lang="en-US" sz="2000" dirty="0">
                          <a:latin typeface="Times New Roman"/>
                          <a:ea typeface="Times New Roman"/>
                          <a:cs typeface="Times New Roman"/>
                        </a:rPr>
                        <a:t>A grid connected photovoltaic power conversion system with single phase multilevel inverter</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latin typeface="Times New Roman"/>
                          <a:ea typeface="Times New Roman"/>
                          <a:cs typeface="Times New Roman"/>
                        </a:rPr>
                        <a:t>E. </a:t>
                      </a:r>
                      <a:r>
                        <a:rPr lang="en-US" sz="2000" dirty="0" err="1">
                          <a:latin typeface="Times New Roman"/>
                          <a:ea typeface="Times New Roman"/>
                          <a:cs typeface="Times New Roman"/>
                        </a:rPr>
                        <a:t>Beser</a:t>
                      </a:r>
                      <a:r>
                        <a:rPr lang="en-US" sz="2000" dirty="0">
                          <a:latin typeface="Times New Roman"/>
                          <a:ea typeface="Times New Roman"/>
                          <a:cs typeface="Times New Roman"/>
                        </a:rPr>
                        <a:t>, S. </a:t>
                      </a:r>
                      <a:r>
                        <a:rPr lang="en-US" sz="2000" dirty="0" err="1">
                          <a:latin typeface="Times New Roman"/>
                          <a:ea typeface="Times New Roman"/>
                          <a:cs typeface="Times New Roman"/>
                        </a:rPr>
                        <a:t>Camur</a:t>
                      </a:r>
                      <a:r>
                        <a:rPr lang="en-US" sz="2000" dirty="0">
                          <a:latin typeface="Times New Roman"/>
                          <a:ea typeface="Times New Roman"/>
                          <a:cs typeface="Times New Roman"/>
                        </a:rPr>
                        <a:t>, B. </a:t>
                      </a:r>
                      <a:r>
                        <a:rPr lang="en-US" sz="2000" dirty="0" err="1">
                          <a:latin typeface="Times New Roman"/>
                          <a:ea typeface="Times New Roman"/>
                          <a:cs typeface="Times New Roman"/>
                        </a:rPr>
                        <a:t>Arifoglu</a:t>
                      </a:r>
                      <a:r>
                        <a:rPr lang="en-US" sz="2000" dirty="0">
                          <a:latin typeface="Times New Roman"/>
                          <a:ea typeface="Times New Roman"/>
                          <a:cs typeface="Times New Roman"/>
                        </a:rPr>
                        <a:t>, E. </a:t>
                      </a:r>
                      <a:r>
                        <a:rPr lang="en-US" sz="2000" dirty="0" err="1">
                          <a:latin typeface="Times New Roman"/>
                          <a:ea typeface="Times New Roman"/>
                          <a:cs typeface="Times New Roman"/>
                        </a:rPr>
                        <a:t>KandemirBeser</a:t>
                      </a:r>
                      <a:r>
                        <a:rPr lang="en-US" sz="2000" dirty="0">
                          <a:latin typeface="Times New Roman"/>
                          <a:ea typeface="Times New Roman"/>
                          <a:cs typeface="Times New Roman"/>
                        </a:rPr>
                        <a:t>,</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solidFill>
                            <a:srgbClr val="333333"/>
                          </a:solidFill>
                          <a:latin typeface="Times New Roman"/>
                          <a:ea typeface="Times New Roman"/>
                          <a:cs typeface="Times New Roman"/>
                        </a:rPr>
                        <a:t>This paper presents a grid-connected photovoltaic (PV) power conversion system based on a single-phase multilevel inverter.</a:t>
                      </a:r>
                      <a:endParaRPr lang="en-IN" sz="18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905000" y="1371600"/>
            <a:ext cx="6096000" cy="47243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US" sz="2000" dirty="0" smtClean="0">
                <a:latin typeface="Times New Roman" pitchFamily="18" charset="0"/>
                <a:cs typeface="Times New Roman" pitchFamily="18" charset="0"/>
              </a:rPr>
              <a:t>    The simulation of 3-Level Diode clamped multilevel inverter was carried using sinusoidal pulse width modulation (PWM). It has shown that reduction in line voltage THD takes place in three level inverter and performance of these inverters were investigated using R Load.</a:t>
            </a:r>
            <a:endParaRPr lang="en-IN"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[1] José </a:t>
            </a:r>
            <a:r>
              <a:rPr lang="en-US" sz="2000" dirty="0" err="1" smtClean="0">
                <a:latin typeface="Times New Roman" pitchFamily="18" charset="0"/>
                <a:cs typeface="Times New Roman" pitchFamily="18" charset="0"/>
              </a:rPr>
              <a:t>Rodríguez</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Jih-Sheng</a:t>
            </a:r>
            <a:r>
              <a:rPr lang="en-US" sz="2000" dirty="0" smtClean="0">
                <a:latin typeface="Times New Roman" pitchFamily="18" charset="0"/>
                <a:cs typeface="Times New Roman" pitchFamily="18" charset="0"/>
              </a:rPr>
              <a:t> Lai and Fang </a:t>
            </a:r>
            <a:r>
              <a:rPr lang="en-US" sz="2000" dirty="0" err="1" smtClean="0">
                <a:latin typeface="Times New Roman" pitchFamily="18" charset="0"/>
                <a:cs typeface="Times New Roman" pitchFamily="18" charset="0"/>
              </a:rPr>
              <a:t>ZhengPeng</a:t>
            </a:r>
            <a:r>
              <a:rPr lang="en-US" sz="2000" dirty="0" smtClean="0">
                <a:latin typeface="Times New Roman" pitchFamily="18" charset="0"/>
                <a:cs typeface="Times New Roman" pitchFamily="18" charset="0"/>
              </a:rPr>
              <a:t>, senior member, IEEE “multilevel inverters: a survey of topologies, controls, and applications” IEEE transactions on industrial electronics, vol. 49, no. 4, august 2002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[2] Charles I. </a:t>
            </a:r>
            <a:r>
              <a:rPr lang="en-US" sz="2000" dirty="0" err="1" smtClean="0">
                <a:latin typeface="Times New Roman" pitchFamily="18" charset="0"/>
                <a:cs typeface="Times New Roman" pitchFamily="18" charset="0"/>
              </a:rPr>
              <a:t>Odeh</a:t>
            </a:r>
            <a:r>
              <a:rPr lang="en-US" sz="2000" dirty="0" smtClean="0">
                <a:latin typeface="Times New Roman" pitchFamily="18" charset="0"/>
                <a:cs typeface="Times New Roman" pitchFamily="18" charset="0"/>
              </a:rPr>
              <a:t> and Marcel U. </a:t>
            </a:r>
            <a:r>
              <a:rPr lang="en-US" sz="2000" dirty="0" err="1" smtClean="0">
                <a:latin typeface="Times New Roman" pitchFamily="18" charset="0"/>
                <a:cs typeface="Times New Roman" pitchFamily="18" charset="0"/>
              </a:rPr>
              <a:t>Agu</a:t>
            </a:r>
            <a:r>
              <a:rPr lang="en-US" sz="2000" dirty="0" smtClean="0">
                <a:latin typeface="Times New Roman" pitchFamily="18" charset="0"/>
                <a:cs typeface="Times New Roman" pitchFamily="18" charset="0"/>
              </a:rPr>
              <a:t> “new topology for single-phase, three-level, SPWM VSI with LC filter “, department of electrical engineering, university of </a:t>
            </a:r>
            <a:r>
              <a:rPr lang="en-US" sz="2000" dirty="0" err="1" smtClean="0">
                <a:latin typeface="Times New Roman" pitchFamily="18" charset="0"/>
                <a:cs typeface="Times New Roman" pitchFamily="18" charset="0"/>
              </a:rPr>
              <a:t>nigeria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nsukka</a:t>
            </a:r>
            <a:r>
              <a:rPr lang="en-US"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[3] Muhammad H. Rashid, “power electronics, circuits, devices, and applications”, third edition, </a:t>
            </a:r>
            <a:r>
              <a:rPr lang="en-US" sz="2000" dirty="0" err="1" smtClean="0">
                <a:latin typeface="Times New Roman" pitchFamily="18" charset="0"/>
                <a:cs typeface="Times New Roman" pitchFamily="18" charset="0"/>
              </a:rPr>
              <a:t>pearson</a:t>
            </a:r>
            <a:r>
              <a:rPr lang="en-US" sz="2000" dirty="0" smtClean="0">
                <a:latin typeface="Times New Roman" pitchFamily="18" charset="0"/>
                <a:cs typeface="Times New Roman" pitchFamily="18" charset="0"/>
              </a:rPr>
              <a:t> education, inc.,2004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[4] www.iosrjournals.org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650480" cy="6400800"/>
          </a:xfrm>
        </p:spPr>
        <p:txBody>
          <a:bodyPr>
            <a:noAutofit/>
          </a:bodyPr>
          <a:lstStyle/>
          <a:p>
            <a:pPr lvl="0" algn="just">
              <a:lnSpc>
                <a:spcPct val="150000"/>
              </a:lnSpc>
            </a:pPr>
            <a:r>
              <a:rPr lang="en-US" sz="1900" dirty="0" smtClean="0">
                <a:latin typeface="Times New Roman" pitchFamily="18" charset="0"/>
                <a:cs typeface="Times New Roman" pitchFamily="18" charset="0"/>
              </a:rPr>
              <a:t>[5] Andreas </a:t>
            </a:r>
            <a:r>
              <a:rPr lang="en-US" sz="1900" dirty="0" err="1" smtClean="0">
                <a:latin typeface="Times New Roman" pitchFamily="18" charset="0"/>
                <a:cs typeface="Times New Roman" pitchFamily="18" charset="0"/>
              </a:rPr>
              <a:t>Nordvall</a:t>
            </a:r>
            <a:r>
              <a:rPr lang="en-US" sz="1900" dirty="0" smtClean="0">
                <a:latin typeface="Times New Roman" pitchFamily="18" charset="0"/>
                <a:cs typeface="Times New Roman" pitchFamily="18" charset="0"/>
              </a:rPr>
              <a:t>, “Multilevel Inverter Topology Survey”, Master of Science Thesis in Electric Power Engineering, Department of Energy and </a:t>
            </a:r>
            <a:r>
              <a:rPr lang="en-US" sz="1900" dirty="0" err="1" smtClean="0">
                <a:latin typeface="Times New Roman" pitchFamily="18" charset="0"/>
                <a:cs typeface="Times New Roman" pitchFamily="18" charset="0"/>
              </a:rPr>
              <a:t>Environment,Division</a:t>
            </a:r>
            <a:r>
              <a:rPr lang="en-US" sz="1900" dirty="0" smtClean="0">
                <a:latin typeface="Times New Roman" pitchFamily="18" charset="0"/>
                <a:cs typeface="Times New Roman" pitchFamily="18" charset="0"/>
              </a:rPr>
              <a:t> of Electric Power Engineering, CHALMERS UNIVERSITY OFTECHNOLOGY, Goteborg, Sweden, 2011. </a:t>
            </a:r>
            <a:endParaRPr lang="en-IN" sz="1900" dirty="0" smtClean="0">
              <a:latin typeface="Times New Roman" pitchFamily="18" charset="0"/>
              <a:cs typeface="Times New Roman" pitchFamily="18" charset="0"/>
            </a:endParaRPr>
          </a:p>
          <a:p>
            <a:pPr lvl="0" algn="just">
              <a:lnSpc>
                <a:spcPct val="150000"/>
              </a:lnSpc>
            </a:pPr>
            <a:r>
              <a:rPr lang="en-US" sz="1900" dirty="0" smtClean="0">
                <a:latin typeface="Times New Roman" pitchFamily="18" charset="0"/>
                <a:cs typeface="Times New Roman" pitchFamily="18" charset="0"/>
              </a:rPr>
              <a:t>[6] E. </a:t>
            </a:r>
            <a:r>
              <a:rPr lang="en-US" sz="1900" dirty="0" err="1" smtClean="0">
                <a:latin typeface="Times New Roman" pitchFamily="18" charset="0"/>
                <a:cs typeface="Times New Roman" pitchFamily="18" charset="0"/>
              </a:rPr>
              <a:t>Beser</a:t>
            </a:r>
            <a:r>
              <a:rPr lang="en-US" sz="1900" dirty="0" smtClean="0">
                <a:latin typeface="Times New Roman" pitchFamily="18" charset="0"/>
                <a:cs typeface="Times New Roman" pitchFamily="18" charset="0"/>
              </a:rPr>
              <a:t>, S. </a:t>
            </a:r>
            <a:r>
              <a:rPr lang="en-US" sz="1900" dirty="0" err="1" smtClean="0">
                <a:latin typeface="Times New Roman" pitchFamily="18" charset="0"/>
                <a:cs typeface="Times New Roman" pitchFamily="18" charset="0"/>
              </a:rPr>
              <a:t>Camur</a:t>
            </a:r>
            <a:r>
              <a:rPr lang="en-US" sz="1900" dirty="0" smtClean="0">
                <a:latin typeface="Times New Roman" pitchFamily="18" charset="0"/>
                <a:cs typeface="Times New Roman" pitchFamily="18" charset="0"/>
              </a:rPr>
              <a:t>, B. </a:t>
            </a:r>
            <a:r>
              <a:rPr lang="en-US" sz="1900" dirty="0" err="1" smtClean="0">
                <a:latin typeface="Times New Roman" pitchFamily="18" charset="0"/>
                <a:cs typeface="Times New Roman" pitchFamily="18" charset="0"/>
              </a:rPr>
              <a:t>Arifoglu</a:t>
            </a:r>
            <a:r>
              <a:rPr lang="en-US" sz="1900" dirty="0" smtClean="0">
                <a:latin typeface="Times New Roman" pitchFamily="18" charset="0"/>
                <a:cs typeface="Times New Roman" pitchFamily="18" charset="0"/>
              </a:rPr>
              <a:t>, E. </a:t>
            </a:r>
            <a:r>
              <a:rPr lang="en-US" sz="1900" dirty="0" err="1" smtClean="0">
                <a:latin typeface="Times New Roman" pitchFamily="18" charset="0"/>
                <a:cs typeface="Times New Roman" pitchFamily="18" charset="0"/>
              </a:rPr>
              <a:t>KandemirBeser</a:t>
            </a:r>
            <a:r>
              <a:rPr lang="en-US" sz="1900" dirty="0" smtClean="0">
                <a:latin typeface="Times New Roman" pitchFamily="18" charset="0"/>
                <a:cs typeface="Times New Roman" pitchFamily="18" charset="0"/>
              </a:rPr>
              <a:t>, “A grid connected photovoltaic power conversion system with single phase multilevel inverter,” Solar (2010), pp. 2056-2067. </a:t>
            </a:r>
            <a:endParaRPr lang="en-IN" sz="1900" dirty="0" smtClean="0">
              <a:latin typeface="Times New Roman" pitchFamily="18" charset="0"/>
              <a:cs typeface="Times New Roman" pitchFamily="18" charset="0"/>
            </a:endParaRPr>
          </a:p>
          <a:p>
            <a:pPr lvl="0" algn="just">
              <a:lnSpc>
                <a:spcPct val="150000"/>
              </a:lnSpc>
            </a:pPr>
            <a:r>
              <a:rPr lang="en-US" sz="1900" dirty="0" smtClean="0">
                <a:latin typeface="Times New Roman" pitchFamily="18" charset="0"/>
                <a:cs typeface="Times New Roman" pitchFamily="18" charset="0"/>
              </a:rPr>
              <a:t>[7] </a:t>
            </a:r>
            <a:r>
              <a:rPr lang="en-US" sz="1900" dirty="0" err="1" smtClean="0">
                <a:latin typeface="Times New Roman" pitchFamily="18" charset="0"/>
                <a:cs typeface="Times New Roman" pitchFamily="18" charset="0"/>
              </a:rPr>
              <a:t>Jagdish</a:t>
            </a:r>
            <a:r>
              <a:rPr lang="en-US" sz="1900" dirty="0" smtClean="0">
                <a:latin typeface="Times New Roman" pitchFamily="18" charset="0"/>
                <a:cs typeface="Times New Roman" pitchFamily="18" charset="0"/>
              </a:rPr>
              <a:t> Kumar, </a:t>
            </a:r>
            <a:r>
              <a:rPr lang="en-US" sz="1900" dirty="0" err="1" smtClean="0">
                <a:latin typeface="Times New Roman" pitchFamily="18" charset="0"/>
                <a:cs typeface="Times New Roman" pitchFamily="18" charset="0"/>
              </a:rPr>
              <a:t>Biswarup</a:t>
            </a:r>
            <a:r>
              <a:rPr lang="en-US" sz="1900" dirty="0" smtClean="0">
                <a:latin typeface="Times New Roman" pitchFamily="18" charset="0"/>
                <a:cs typeface="Times New Roman" pitchFamily="18" charset="0"/>
              </a:rPr>
              <a:t> Das and </a:t>
            </a:r>
            <a:r>
              <a:rPr lang="en-US" sz="1900" dirty="0" err="1" smtClean="0">
                <a:latin typeface="Times New Roman" pitchFamily="18" charset="0"/>
                <a:cs typeface="Times New Roman" pitchFamily="18" charset="0"/>
              </a:rPr>
              <a:t>PramodAgarwal,“Harmonic</a:t>
            </a:r>
            <a:r>
              <a:rPr lang="en-US" sz="1900" dirty="0" smtClean="0">
                <a:latin typeface="Times New Roman" pitchFamily="18" charset="0"/>
                <a:cs typeface="Times New Roman" pitchFamily="18" charset="0"/>
              </a:rPr>
              <a:t> Reduction Technique for a Cascade Multilevel Inverter”, International Journal of Recent Trends in Engineering, </a:t>
            </a:r>
            <a:r>
              <a:rPr lang="en-US" sz="1900" dirty="0" err="1" smtClean="0">
                <a:latin typeface="Times New Roman" pitchFamily="18" charset="0"/>
                <a:cs typeface="Times New Roman" pitchFamily="18" charset="0"/>
              </a:rPr>
              <a:t>Vol</a:t>
            </a:r>
            <a:r>
              <a:rPr lang="en-US" sz="1900" dirty="0" smtClean="0">
                <a:latin typeface="Times New Roman" pitchFamily="18" charset="0"/>
                <a:cs typeface="Times New Roman" pitchFamily="18" charset="0"/>
              </a:rPr>
              <a:t> 1, No. 3, May 2009. </a:t>
            </a:r>
            <a:endParaRPr lang="en-IN" sz="1900" dirty="0" smtClean="0">
              <a:latin typeface="Times New Roman" pitchFamily="18" charset="0"/>
              <a:cs typeface="Times New Roman" pitchFamily="18" charset="0"/>
            </a:endParaRPr>
          </a:p>
          <a:p>
            <a:pPr lvl="0" algn="just">
              <a:lnSpc>
                <a:spcPct val="150000"/>
              </a:lnSpc>
            </a:pPr>
            <a:r>
              <a:rPr lang="en-US" sz="1900" dirty="0" smtClean="0">
                <a:latin typeface="Times New Roman" pitchFamily="18" charset="0"/>
                <a:cs typeface="Times New Roman" pitchFamily="18" charset="0"/>
              </a:rPr>
              <a:t>[8] E. </a:t>
            </a:r>
            <a:r>
              <a:rPr lang="en-US" sz="1900" dirty="0" err="1" smtClean="0">
                <a:latin typeface="Times New Roman" pitchFamily="18" charset="0"/>
                <a:cs typeface="Times New Roman" pitchFamily="18" charset="0"/>
              </a:rPr>
              <a:t>Kandemir</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Beser</a:t>
            </a:r>
            <a:r>
              <a:rPr lang="en-US" sz="1900" dirty="0" smtClean="0">
                <a:latin typeface="Times New Roman" pitchFamily="18" charset="0"/>
                <a:cs typeface="Times New Roman" pitchFamily="18" charset="0"/>
              </a:rPr>
              <a:t>, B. </a:t>
            </a:r>
            <a:r>
              <a:rPr lang="en-US" sz="1900" dirty="0" err="1" smtClean="0">
                <a:latin typeface="Times New Roman" pitchFamily="18" charset="0"/>
                <a:cs typeface="Times New Roman" pitchFamily="18" charset="0"/>
              </a:rPr>
              <a:t>Arifoglu</a:t>
            </a:r>
            <a:r>
              <a:rPr lang="en-US" sz="1900" dirty="0" smtClean="0">
                <a:latin typeface="Times New Roman" pitchFamily="18" charset="0"/>
                <a:cs typeface="Times New Roman" pitchFamily="18" charset="0"/>
              </a:rPr>
              <a:t>, S. </a:t>
            </a:r>
            <a:r>
              <a:rPr lang="en-US" sz="1900" dirty="0" err="1" smtClean="0">
                <a:latin typeface="Times New Roman" pitchFamily="18" charset="0"/>
                <a:cs typeface="Times New Roman" pitchFamily="18" charset="0"/>
              </a:rPr>
              <a:t>Camur</a:t>
            </a:r>
            <a:r>
              <a:rPr lang="en-US" sz="1900" dirty="0" smtClean="0">
                <a:latin typeface="Times New Roman" pitchFamily="18" charset="0"/>
                <a:cs typeface="Times New Roman" pitchFamily="18" charset="0"/>
              </a:rPr>
              <a:t> and E </a:t>
            </a:r>
            <a:r>
              <a:rPr lang="en-US" sz="1900" dirty="0" err="1" smtClean="0">
                <a:latin typeface="Times New Roman" pitchFamily="18" charset="0"/>
                <a:cs typeface="Times New Roman" pitchFamily="18" charset="0"/>
              </a:rPr>
              <a:t>Beser“Design</a:t>
            </a:r>
            <a:r>
              <a:rPr lang="en-US" sz="1900" dirty="0" smtClean="0">
                <a:latin typeface="Times New Roman" pitchFamily="18" charset="0"/>
                <a:cs typeface="Times New Roman" pitchFamily="18" charset="0"/>
              </a:rPr>
              <a:t> and Application of a Single Phase Multilevel Inverter Suitable for using as a Voltage Harmonic Source”, Journal of Power Electronics, Vol. 10, No.2, March 2010.</a:t>
            </a:r>
            <a:endParaRPr lang="en-IN" sz="1900" dirty="0" smtClean="0">
              <a:latin typeface="Times New Roman" pitchFamily="18" charset="0"/>
              <a:cs typeface="Times New Roman" pitchFamily="18" charset="0"/>
            </a:endParaRPr>
          </a:p>
          <a:p>
            <a:pPr algn="just">
              <a:lnSpc>
                <a:spcPct val="150000"/>
              </a:lnSpc>
              <a:buNone/>
            </a:pP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938</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DIODE CLAMPLED MULTIPLE LEVEL INVERTER WITH 3 LEVEL OUTPUT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588</cp:revision>
  <dcterms:created xsi:type="dcterms:W3CDTF">2006-08-16T00:00:00Z</dcterms:created>
  <dcterms:modified xsi:type="dcterms:W3CDTF">2021-12-07T15:03:03Z</dcterms:modified>
</cp:coreProperties>
</file>