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4897" autoAdjust="0"/>
    <p:restoredTop sz="94660"/>
  </p:normalViewPr>
  <p:slideViewPr>
    <p:cSldViewPr>
      <p:cViewPr varScale="1">
        <p:scale>
          <a:sx n="68" d="100"/>
          <a:sy n="68" d="100"/>
        </p:scale>
        <p:origin x="-146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Online Election System A Proposed System for Pakistan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Election Schedule for the conduct of General Elections as well as for the by-elections, as the case may be, is decided by the Chief Election Commissioner in Pakistan. The current system is being operated manually. Votes are polled manually. All the record of voters, candidates, polling stations, regions detail and parties’ information are stored manually. Results are calculated manually. All records are stored in registers and files. There is a big problem for election commission to manage the records. Our proposed cost effective Online Voting system will replace the manual record keeping system of voters, candidates; duty staff by polling the votes by a computerize system, which will reduce the chances of error occurrence, while counting, minimize time being consumed during counting, increase security of votes being polled. No chances of vote’s rejection and easy management of records.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huge number of ballot papers are printed and distributed on polling stations and this cost billions; not acceptable for a developing state like Pakistan.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Many of the votes are not counted due to slight mistake by the voter, e.g. Voter left Thumb impression in between two check boxes </a:t>
            </a:r>
            <a:r>
              <a:rPr lang="en-IN" sz="2000" dirty="0" smtClean="0">
                <a:latin typeface="Times New Roman" pitchFamily="18" charset="0"/>
                <a:cs typeface="Times New Roman" pitchFamily="18" charset="0"/>
              </a:rPr>
              <a:t>etc.</a:t>
            </a:r>
          </a:p>
          <a:p>
            <a:pPr algn="just">
              <a:lnSpc>
                <a:spcPct val="150000"/>
              </a:lnSpc>
            </a:pPr>
            <a:r>
              <a:rPr lang="en-IN" sz="2000" dirty="0" smtClean="0">
                <a:latin typeface="Times New Roman" pitchFamily="18" charset="0"/>
                <a:cs typeface="Times New Roman" pitchFamily="18" charset="0"/>
              </a:rPr>
              <a:t>Presiding </a:t>
            </a:r>
            <a:r>
              <a:rPr lang="en-IN" sz="2000" dirty="0" smtClean="0">
                <a:latin typeface="Times New Roman" pitchFamily="18" charset="0"/>
                <a:cs typeface="Times New Roman" pitchFamily="18" charset="0"/>
              </a:rPr>
              <a:t>Officers count the ballot papers, but human counting is usually sluggish and has chances of error as well; which means an ultimate disaster ahead in the process of Democracy.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Increasing </a:t>
            </a:r>
            <a:r>
              <a:rPr lang="en-IN" sz="2000" dirty="0" smtClean="0">
                <a:latin typeface="Times New Roman" pitchFamily="18" charset="0"/>
                <a:cs typeface="Times New Roman" pitchFamily="18" charset="0"/>
              </a:rPr>
              <a:t>number of polling booths raises the number of staff required. Polling staff is appointed away from the area where they belong to, thus many of the people could not cast their vote.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Digging deep into the problem the root cause is the ill mannered activities people do in the </a:t>
            </a:r>
            <a:r>
              <a:rPr lang="en-IN" sz="2000" dirty="0" smtClean="0">
                <a:latin typeface="Times New Roman" pitchFamily="18" charset="0"/>
                <a:cs typeface="Times New Roman" pitchFamily="18" charset="0"/>
              </a:rPr>
              <a:t>elections.</a:t>
            </a:r>
          </a:p>
          <a:p>
            <a:pPr algn="just">
              <a:lnSpc>
                <a:spcPct val="150000"/>
              </a:lnSpc>
            </a:pPr>
            <a:r>
              <a:rPr lang="en-IN" sz="2000" dirty="0" smtClean="0">
                <a:latin typeface="Times New Roman" pitchFamily="18" charset="0"/>
                <a:cs typeface="Times New Roman" pitchFamily="18" charset="0"/>
              </a:rPr>
              <a:t>Breaking down the problems more deeply into the security concerns we found that the present day system being followed by the Government of Pakistan is not secure and hence people can misuse the facilities.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limit our research to social and technical aspects of the problems in the problem </a:t>
            </a:r>
            <a:r>
              <a:rPr lang="en-IN" sz="2000" dirty="0" smtClean="0">
                <a:latin typeface="Times New Roman" pitchFamily="18" charset="0"/>
                <a:cs typeface="Times New Roman" pitchFamily="18" charset="0"/>
              </a:rPr>
              <a:t>discussion.</a:t>
            </a:r>
          </a:p>
          <a:p>
            <a:pPr algn="just">
              <a:lnSpc>
                <a:spcPct val="150000"/>
              </a:lnSpc>
            </a:pPr>
            <a:r>
              <a:rPr lang="en-IN" sz="2000" dirty="0" smtClean="0">
                <a:latin typeface="Times New Roman" pitchFamily="18" charset="0"/>
                <a:cs typeface="Times New Roman" pitchFamily="18" charset="0"/>
              </a:rPr>
              <a:t>Along with these issues one the main emergence of e – government is e – democracy specifically </a:t>
            </a:r>
            <a:r>
              <a:rPr lang="en-IN" sz="2000" dirty="0" err="1" smtClean="0">
                <a:latin typeface="Times New Roman" pitchFamily="18" charset="0"/>
                <a:cs typeface="Times New Roman" pitchFamily="18" charset="0"/>
              </a:rPr>
              <a:t>eVoting</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System will replace the manual record keeping system by computerize system. </a:t>
            </a:r>
            <a:r>
              <a:rPr lang="en-IN" sz="2000" dirty="0" smtClean="0">
                <a:latin typeface="Times New Roman" pitchFamily="18" charset="0"/>
                <a:cs typeface="Times New Roman" pitchFamily="18" charset="0"/>
              </a:rPr>
              <a:t>System </a:t>
            </a:r>
            <a:r>
              <a:rPr lang="en-IN" sz="2000" dirty="0" smtClean="0">
                <a:latin typeface="Times New Roman" pitchFamily="18" charset="0"/>
                <a:cs typeface="Times New Roman" pitchFamily="18" charset="0"/>
              </a:rPr>
              <a:t>will reduce the chances of error occurrence, while calculation. </a:t>
            </a:r>
          </a:p>
          <a:p>
            <a:pPr algn="just">
              <a:lnSpc>
                <a:spcPct val="150000"/>
              </a:lnSpc>
            </a:pPr>
            <a:r>
              <a:rPr lang="en-IN" sz="2000" dirty="0" smtClean="0">
                <a:latin typeface="Times New Roman" pitchFamily="18" charset="0"/>
                <a:cs typeface="Times New Roman" pitchFamily="18" charset="0"/>
              </a:rPr>
              <a:t>System </a:t>
            </a:r>
            <a:r>
              <a:rPr lang="en-IN" sz="2000" dirty="0" smtClean="0">
                <a:latin typeface="Times New Roman" pitchFamily="18" charset="0"/>
                <a:cs typeface="Times New Roman" pitchFamily="18" charset="0"/>
              </a:rPr>
              <a:t>will minimize time being consumed. </a:t>
            </a:r>
            <a:r>
              <a:rPr lang="en-IN" sz="2000" dirty="0" smtClean="0">
                <a:latin typeface="Times New Roman" pitchFamily="18" charset="0"/>
                <a:cs typeface="Times New Roman" pitchFamily="18" charset="0"/>
              </a:rPr>
              <a:t>System </a:t>
            </a:r>
            <a:r>
              <a:rPr lang="en-IN" sz="2000" dirty="0" smtClean="0">
                <a:latin typeface="Times New Roman" pitchFamily="18" charset="0"/>
                <a:cs typeface="Times New Roman" pitchFamily="18" charset="0"/>
              </a:rPr>
              <a:t>will increase security of votes. </a:t>
            </a:r>
          </a:p>
          <a:p>
            <a:pPr algn="just">
              <a:lnSpc>
                <a:spcPct val="150000"/>
              </a:lnSpc>
            </a:pPr>
            <a:r>
              <a:rPr lang="en-IN" sz="2000" dirty="0" smtClean="0">
                <a:latin typeface="Times New Roman" pitchFamily="18" charset="0"/>
                <a:cs typeface="Times New Roman" pitchFamily="18" charset="0"/>
              </a:rPr>
              <a:t>System </a:t>
            </a:r>
            <a:r>
              <a:rPr lang="en-IN" sz="2000" dirty="0" smtClean="0">
                <a:latin typeface="Times New Roman" pitchFamily="18" charset="0"/>
                <a:cs typeface="Times New Roman" pitchFamily="18" charset="0"/>
              </a:rPr>
              <a:t>will not allow chance of rejection of vote. </a:t>
            </a:r>
            <a:r>
              <a:rPr lang="en-IN" sz="2000" dirty="0" smtClean="0">
                <a:latin typeface="Times New Roman" pitchFamily="18" charset="0"/>
                <a:cs typeface="Times New Roman" pitchFamily="18" charset="0"/>
              </a:rPr>
              <a:t>System </a:t>
            </a:r>
            <a:r>
              <a:rPr lang="en-IN" sz="2000" dirty="0" smtClean="0">
                <a:latin typeface="Times New Roman" pitchFamily="18" charset="0"/>
                <a:cs typeface="Times New Roman" pitchFamily="18" charset="0"/>
              </a:rPr>
              <a:t>will do easy management of records. </a:t>
            </a:r>
          </a:p>
          <a:p>
            <a:pPr algn="just">
              <a:lnSpc>
                <a:spcPct val="150000"/>
              </a:lnSpc>
            </a:pPr>
            <a:r>
              <a:rPr lang="en-IN" sz="2000" dirty="0" smtClean="0">
                <a:latin typeface="Times New Roman" pitchFamily="18" charset="0"/>
                <a:cs typeface="Times New Roman" pitchFamily="18" charset="0"/>
              </a:rPr>
              <a:t>System </a:t>
            </a:r>
            <a:r>
              <a:rPr lang="en-IN" sz="2000" dirty="0" smtClean="0">
                <a:latin typeface="Times New Roman" pitchFamily="18" charset="0"/>
                <a:cs typeface="Times New Roman" pitchFamily="18" charset="0"/>
              </a:rPr>
              <a:t>wills easy searching of desire record. </a:t>
            </a:r>
          </a:p>
          <a:p>
            <a:pPr algn="just">
              <a:lnSpc>
                <a:spcPct val="150000"/>
              </a:lnSpc>
            </a:pPr>
            <a:r>
              <a:rPr lang="en-IN" sz="2000" dirty="0" smtClean="0">
                <a:latin typeface="Times New Roman" pitchFamily="18" charset="0"/>
                <a:cs typeface="Times New Roman" pitchFamily="18" charset="0"/>
              </a:rPr>
              <a:t>System </a:t>
            </a:r>
            <a:r>
              <a:rPr lang="en-IN" sz="2000" dirty="0" smtClean="0">
                <a:latin typeface="Times New Roman" pitchFamily="18" charset="0"/>
                <a:cs typeface="Times New Roman" pitchFamily="18" charset="0"/>
              </a:rPr>
              <a:t>will do online polling. </a:t>
            </a: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know easily whether the voter is registered or not. </a:t>
            </a:r>
            <a:r>
              <a:rPr lang="en-IN" sz="2000" dirty="0" smtClean="0">
                <a:latin typeface="Times New Roman" pitchFamily="18" charset="0"/>
                <a:cs typeface="Times New Roman" pitchFamily="18" charset="0"/>
              </a:rPr>
              <a:t>High </a:t>
            </a:r>
            <a:r>
              <a:rPr lang="en-IN" sz="2000" dirty="0" smtClean="0">
                <a:latin typeface="Times New Roman" pitchFamily="18" charset="0"/>
                <a:cs typeface="Times New Roman" pitchFamily="18" charset="0"/>
              </a:rPr>
              <a:t>and reliable security can be achieved.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E-voting combines technology with the democratic process, in order to make voting more efficient and convenient for voters.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Time is very important factor for measuring the efficiency of the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form of design would be very helpful to the system developers and would help in engineering the system in a consistent and efficient manner.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 to secure </a:t>
            </a:r>
            <a:r>
              <a:rPr lang="en-IN" sz="2000" dirty="0" err="1" smtClean="0">
                <a:latin typeface="Times New Roman" pitchFamily="18" charset="0"/>
                <a:cs typeface="Times New Roman" pitchFamily="18" charset="0"/>
              </a:rPr>
              <a:t>eVoting</a:t>
            </a:r>
            <a:r>
              <a:rPr lang="en-IN" sz="2000" dirty="0" smtClean="0">
                <a:latin typeface="Times New Roman" pitchFamily="18" charset="0"/>
                <a:cs typeface="Times New Roman" pitchFamily="18" charset="0"/>
              </a:rPr>
              <a:t>; may it be electronics machines being used at polling stations, or getting citizen cast their votes through specifically driven websites for the sake of </a:t>
            </a:r>
            <a:r>
              <a:rPr lang="en-IN" sz="2000" dirty="0" smtClean="0">
                <a:latin typeface="Times New Roman" pitchFamily="18" charset="0"/>
                <a:cs typeface="Times New Roman" pitchFamily="18" charset="0"/>
              </a:rPr>
              <a:t>election.</a:t>
            </a:r>
          </a:p>
          <a:p>
            <a:pPr algn="just">
              <a:lnSpc>
                <a:spcPct val="150000"/>
              </a:lnSpc>
            </a:pPr>
            <a:r>
              <a:rPr lang="en-IN" sz="2000" dirty="0" smtClean="0">
                <a:latin typeface="Times New Roman" pitchFamily="18" charset="0"/>
                <a:cs typeface="Times New Roman" pitchFamily="18" charset="0"/>
              </a:rPr>
              <a:t>With respect to industry standards, structured as well as object oriented approach was used to capture the system requirements and design.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E-government Around the World</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Swartz N. 2004.</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article delves into six best practice cases for e-governance and analyzes world-wide growth trends.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what is e-Government</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Silcock,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Government is an institution that meets some of society’s most critical needs and any/every </a:t>
                      </a:r>
                      <a:r>
                        <a:rPr lang="en-US" sz="2000" dirty="0" err="1">
                          <a:solidFill>
                            <a:srgbClr val="333333"/>
                          </a:solidFill>
                          <a:latin typeface="Times New Roman"/>
                          <a:ea typeface="Calibri"/>
                          <a:cs typeface="Latha"/>
                        </a:rPr>
                        <a:t>member,of</a:t>
                      </a:r>
                      <a:r>
                        <a:rPr lang="en-US" sz="2000" dirty="0">
                          <a:solidFill>
                            <a:srgbClr val="333333"/>
                          </a:solidFill>
                          <a:latin typeface="Times New Roman"/>
                          <a:ea typeface="Calibri"/>
                          <a:cs typeface="Latha"/>
                        </a:rPr>
                        <a:t> the society sometime or other has to interact with the government.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6.jpg"/>
          <p:cNvPicPr>
            <a:picLocks noGrp="1" noChangeAspect="1" noChangeArrowheads="1"/>
          </p:cNvPicPr>
          <p:nvPr>
            <p:ph idx="1"/>
          </p:nvPr>
        </p:nvPicPr>
        <p:blipFill>
          <a:blip r:embed="rId2"/>
          <a:srcRect/>
          <a:stretch>
            <a:fillRect/>
          </a:stretch>
        </p:blipFill>
        <p:spPr bwMode="auto">
          <a:xfrm>
            <a:off x="1981200" y="1371600"/>
            <a:ext cx="6629400" cy="5029199"/>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873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6858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When </a:t>
            </a:r>
            <a:r>
              <a:rPr lang="en-IN" sz="2000" dirty="0" smtClean="0">
                <a:latin typeface="Times New Roman" pitchFamily="18" charset="0"/>
                <a:cs typeface="Times New Roman" pitchFamily="18" charset="0"/>
              </a:rPr>
              <a:t>we see today’s world, e – government has played an enormous role in the advancement of the services provided by the government </a:t>
            </a:r>
            <a:r>
              <a:rPr lang="en-IN" sz="2000" dirty="0" smtClean="0">
                <a:latin typeface="Times New Roman" pitchFamily="18" charset="0"/>
                <a:cs typeface="Times New Roman" pitchFamily="18" charset="0"/>
              </a:rPr>
              <a:t>worldwide. </a:t>
            </a:r>
            <a:r>
              <a:rPr lang="en-IN" sz="2000" dirty="0" smtClean="0">
                <a:latin typeface="Times New Roman" pitchFamily="18" charset="0"/>
                <a:cs typeface="Times New Roman" pitchFamily="18" charset="0"/>
              </a:rPr>
              <a:t>Today each and every country is giving e – governance a go. There are different levels of implementation of the e – governance worldwide but it is more of interest to find out this in developing countries. Pakistan is one of the emerging countries in the world which is trying to make a difference in the developed world and is implementing e – government at an enormous </a:t>
            </a:r>
            <a:r>
              <a:rPr lang="en-IN" sz="2000" dirty="0" smtClean="0">
                <a:latin typeface="Times New Roman" pitchFamily="18" charset="0"/>
                <a:cs typeface="Times New Roman" pitchFamily="18" charset="0"/>
              </a:rPr>
              <a:t>rate. </a:t>
            </a:r>
            <a:r>
              <a:rPr lang="en-IN" sz="2000" dirty="0" smtClean="0">
                <a:latin typeface="Times New Roman" pitchFamily="18" charset="0"/>
                <a:cs typeface="Times New Roman" pitchFamily="18" charset="0"/>
              </a:rPr>
              <a:t>This system of voting will certainly increase the turn out, security and result compilation much easy for the polling staff and the election commission. </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Swartz N. 2004.”E-government Around the World”. Information Management Journal, 38(1):12.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 Electronic Government Directorate, News and Projects undergoing http://e-governmnet.gov.pk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3</a:t>
            </a:r>
            <a:r>
              <a:rPr lang="en-IN" sz="2000" dirty="0" smtClean="0">
                <a:latin typeface="Times New Roman" pitchFamily="18" charset="0"/>
                <a:cs typeface="Times New Roman" pitchFamily="18" charset="0"/>
              </a:rPr>
              <a:t>. BBC Controversy mars Pakistan poll http://news.bbc.co.uk/1/hi/world/south_asia/1962942. </a:t>
            </a:r>
            <a:r>
              <a:rPr lang="en-IN" sz="2000" dirty="0" err="1" smtClean="0">
                <a:latin typeface="Times New Roman" pitchFamily="18" charset="0"/>
                <a:cs typeface="Times New Roman" pitchFamily="18" charset="0"/>
              </a:rPr>
              <a:t>stm</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4</a:t>
            </a:r>
            <a:r>
              <a:rPr lang="en-IN" sz="2000" dirty="0" smtClean="0">
                <a:latin typeface="Times New Roman" pitchFamily="18" charset="0"/>
                <a:cs typeface="Times New Roman" pitchFamily="18" charset="0"/>
              </a:rPr>
              <a:t>. R. </a:t>
            </a:r>
            <a:r>
              <a:rPr lang="en-IN" sz="2000" dirty="0" err="1" smtClean="0">
                <a:latin typeface="Times New Roman" pitchFamily="18" charset="0"/>
                <a:cs typeface="Times New Roman" pitchFamily="18" charset="0"/>
              </a:rPr>
              <a:t>Silcock</a:t>
            </a:r>
            <a:r>
              <a:rPr lang="en-IN" sz="2000" dirty="0" smtClean="0">
                <a:latin typeface="Times New Roman" pitchFamily="18" charset="0"/>
                <a:cs typeface="Times New Roman" pitchFamily="18" charset="0"/>
              </a:rPr>
              <a:t>, what is </a:t>
            </a:r>
            <a:r>
              <a:rPr lang="en-IN" sz="2000" dirty="0" smtClean="0">
                <a:latin typeface="Times New Roman" pitchFamily="18" charset="0"/>
                <a:cs typeface="Times New Roman" pitchFamily="18" charset="0"/>
              </a:rPr>
              <a:t>e-Government http</a:t>
            </a:r>
            <a:r>
              <a:rPr lang="en-IN" sz="2000" dirty="0" smtClean="0">
                <a:latin typeface="Times New Roman" pitchFamily="18" charset="0"/>
                <a:cs typeface="Times New Roman" pitchFamily="18" charset="0"/>
              </a:rPr>
              <a:t>://pa.oxfordjournals.org/cgi/reprint/54/1/88?ijkey =</a:t>
            </a:r>
            <a:r>
              <a:rPr lang="en-IN" sz="2000" dirty="0" smtClean="0">
                <a:latin typeface="Times New Roman" pitchFamily="18" charset="0"/>
                <a:cs typeface="Times New Roman" pitchFamily="18" charset="0"/>
              </a:rPr>
              <a:t>ef28bcf065b9aeb96a17dc33edb7bdb2b2bc129d</a:t>
            </a:r>
          </a:p>
          <a:p>
            <a:pPr algn="just">
              <a:lnSpc>
                <a:spcPct val="160000"/>
              </a:lnSpc>
            </a:pPr>
            <a:r>
              <a:rPr lang="en-IN" sz="2000" dirty="0" smtClean="0">
                <a:latin typeface="Times New Roman" pitchFamily="18" charset="0"/>
                <a:cs typeface="Times New Roman" pitchFamily="18" charset="0"/>
              </a:rPr>
              <a:t>5</a:t>
            </a:r>
            <a:r>
              <a:rPr lang="en-IN" sz="2000" dirty="0" smtClean="0">
                <a:latin typeface="Times New Roman" pitchFamily="18" charset="0"/>
                <a:cs typeface="Times New Roman" pitchFamily="18" charset="0"/>
              </a:rPr>
              <a:t>. Definition of e-democracy http://en.wikipedia.org/wiki/EDemocracy</a:t>
            </a:r>
            <a:endParaRPr lang="en-US" sz="20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Dr. </a:t>
            </a:r>
            <a:r>
              <a:rPr lang="en-IN" sz="2000" dirty="0" err="1" smtClean="0">
                <a:latin typeface="Times New Roman" pitchFamily="18" charset="0"/>
                <a:cs typeface="Times New Roman" pitchFamily="18" charset="0"/>
              </a:rPr>
              <a:t>Subhash</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Kapila</a:t>
            </a:r>
            <a:r>
              <a:rPr lang="en-IN" sz="2000" dirty="0" smtClean="0">
                <a:latin typeface="Times New Roman" pitchFamily="18" charset="0"/>
                <a:cs typeface="Times New Roman" pitchFamily="18" charset="0"/>
              </a:rPr>
              <a:t> Consultant, strategic Affairs with South Asia Analysis Group http://www.saag.org/papers22/papers3132.html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7</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Int.Crisis</a:t>
            </a:r>
            <a:r>
              <a:rPr lang="en-IN" sz="2000" dirty="0" smtClean="0">
                <a:latin typeface="Times New Roman" pitchFamily="18" charset="0"/>
                <a:cs typeface="Times New Roman" pitchFamily="18" charset="0"/>
              </a:rPr>
              <a:t> Group Pakistan’s Local Polls: Shoring Up Military Rule http://crisisgroup.org/home/index.cfm?id=3799&amp;1=1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8</a:t>
            </a:r>
            <a:r>
              <a:rPr lang="en-IN" sz="2000" dirty="0" smtClean="0">
                <a:latin typeface="Times New Roman" pitchFamily="18" charset="0"/>
                <a:cs typeface="Times New Roman" pitchFamily="18" charset="0"/>
              </a:rPr>
              <a:t>. Int. Crisis Group Authoritarianism and Political Party Reform in Pakistan http://crisisgroup.org/home/index.cfm?id=3704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9</a:t>
            </a:r>
            <a:r>
              <a:rPr lang="en-IN" sz="2000" dirty="0" smtClean="0">
                <a:latin typeface="Times New Roman" pitchFamily="18" charset="0"/>
                <a:cs typeface="Times New Roman" pitchFamily="18" charset="0"/>
              </a:rPr>
              <a:t>. Freedom House Country Report- Pakistan http://freedomhouse.org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10</a:t>
            </a:r>
            <a:r>
              <a:rPr lang="en-IN" sz="2000" dirty="0" smtClean="0">
                <a:latin typeface="Times New Roman" pitchFamily="18" charset="0"/>
                <a:cs typeface="Times New Roman" pitchFamily="18" charset="0"/>
              </a:rPr>
              <a:t>. Daily Times, MMA leadership was “involved in horse-trading” http://www.dailytimes.com.pk/default.asp?page=200 6%5C03%5C31%5Cstory_31-3-2006_pg3_5</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1244</TotalTime>
  <Words>948</Words>
  <Application>Microsoft Office PowerPoint</Application>
  <PresentationFormat>On-screen Show (4:3)</PresentationFormat>
  <Paragraphs>62</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Online Election System A Proposed System for Pakistan</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2021-09-04T15:05:12Z</dcterms:modified>
</cp:coreProperties>
</file>