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Issue Tracker PHP Project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have been many applications oriented around controlling and tracing the lifecycle of project, tasks, and requirements. In the beginning of this work, the author provides an introduction into the problematic of the above-mentioned tracing, mentioning also software development methods and how they relate to this theme. In the second part of the work, the currently most popular tools for issue / bug tracking will be examined and then the reader will get acquainted with the possibility of their integration into development environments. In the last chapter, the development of plug-in for </a:t>
            </a:r>
            <a:r>
              <a:rPr lang="en-IN" sz="2000" dirty="0" err="1" smtClean="0">
                <a:latin typeface="Times New Roman" pitchFamily="18" charset="0"/>
                <a:cs typeface="Times New Roman" pitchFamily="18" charset="0"/>
              </a:rPr>
              <a:t>NetBeans</a:t>
            </a:r>
            <a:r>
              <a:rPr lang="en-IN" sz="2000" dirty="0" smtClean="0">
                <a:latin typeface="Times New Roman" pitchFamily="18" charset="0"/>
                <a:cs typeface="Times New Roman" pitchFamily="18" charset="0"/>
              </a:rPr>
              <a:t> IDE is presented, which would make it easier for developers to use advantages of the JIRA tracking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Things Going Manually</a:t>
            </a: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Data Base is used Upton </a:t>
            </a:r>
            <a:r>
              <a:rPr lang="en-IN" sz="2000" dirty="0" smtClean="0">
                <a:latin typeface="Times New Roman" pitchFamily="18" charset="0"/>
                <a:cs typeface="Times New Roman" pitchFamily="18" charset="0"/>
              </a:rPr>
              <a:t>now</a:t>
            </a:r>
          </a:p>
          <a:p>
            <a:pPr algn="just">
              <a:lnSpc>
                <a:spcPct val="150000"/>
              </a:lnSpc>
            </a:pPr>
            <a:r>
              <a:rPr lang="en-IN" sz="2000" dirty="0" smtClean="0">
                <a:latin typeface="Times New Roman" pitchFamily="18" charset="0"/>
                <a:cs typeface="Times New Roman" pitchFamily="18" charset="0"/>
              </a:rPr>
              <a:t>Not </a:t>
            </a:r>
            <a:r>
              <a:rPr lang="en-IN" sz="2000" dirty="0" smtClean="0">
                <a:latin typeface="Times New Roman" pitchFamily="18" charset="0"/>
                <a:cs typeface="Times New Roman" pitchFamily="18" charset="0"/>
              </a:rPr>
              <a:t>providing any security to the data</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type is usually chosen by people who are not sure how to categorize their problem, and later is usually changed to some other type (bug/enhancement) or closed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Problem is marked as “Known problem,” indicating that the problem or a similar request is already known, and either a workaround exists for handling it, or it is approximately scheduled some time when the proper fix of the problem can be expected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Duplicate status, again, indicates that the problem is found as a duplicate of an existing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first part of the description should be the shortest step-by-step statement of how to get to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using this software the registered users can ask the issue they have to the admin and get solution that issue from admin user can ask any type of question related to subjects in this </a:t>
            </a:r>
            <a:r>
              <a:rPr lang="en-IN" sz="2000" dirty="0" smtClean="0">
                <a:latin typeface="Times New Roman" pitchFamily="18" charset="0"/>
                <a:cs typeface="Times New Roman" pitchFamily="18" charset="0"/>
              </a:rPr>
              <a:t>project.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organizations usually operate through "heroic performance" of individuals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organizations have managers who collect data on processes performance characteristics and on the satisfaction of customers.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measure the quality of the process, there are defined measurable objectives, which are also used for management of process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highest level of maturity involves measurably controlled processes, which are also changed and developed, so as to permit the performance of current and planned business objectives of the organization.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Guide to Evaluating a Bug Tracking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Blair, S. (2004, October).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system that is designed specifically for bug tracking can be hard to adapt, so look for a system that provides pre-built templates for tracking different issue types.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Issue Types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Atlassian Pty Ltd. (2008).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support such activities and keep code up-to-date and error-free, software communities make use of issue trackers, i.e., tools for signaling, handling, and addressing the issues occurring in software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0" y="1447800"/>
            <a:ext cx="6934200"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programmer will need to reproduce the problem on his or her own computer. After writing down how to do it, the user should go through these instructions him or herself. The environment in which the problem appeared must be described –computers configuration, operating system, network connection, browser, version of Java… Anything possibly associated with an error should be recorded. A good rule of thumb is to write more rather than less.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[MIT-AND] </a:t>
            </a:r>
            <a:r>
              <a:rPr lang="en-IN" sz="1800" dirty="0" err="1" smtClean="0">
                <a:latin typeface="Times New Roman" pitchFamily="18" charset="0"/>
                <a:cs typeface="Times New Roman" pitchFamily="18" charset="0"/>
              </a:rPr>
              <a:t>Andrle</a:t>
            </a:r>
            <a:r>
              <a:rPr lang="en-IN" sz="1800" dirty="0" smtClean="0">
                <a:latin typeface="Times New Roman" pitchFamily="18" charset="0"/>
                <a:cs typeface="Times New Roman" pitchFamily="18" charset="0"/>
              </a:rPr>
              <a:t>, T. (2006, June 4th). </a:t>
            </a:r>
            <a:r>
              <a:rPr lang="en-IN" sz="1800" dirty="0" err="1" smtClean="0">
                <a:latin typeface="Times New Roman" pitchFamily="18" charset="0"/>
                <a:cs typeface="Times New Roman" pitchFamily="18" charset="0"/>
              </a:rPr>
              <a:t>Jak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správně</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hlásit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chyby</a:t>
            </a:r>
            <a:r>
              <a:rPr lang="en-IN" sz="1800" dirty="0" smtClean="0">
                <a:latin typeface="Times New Roman" pitchFamily="18" charset="0"/>
                <a:cs typeface="Times New Roman" pitchFamily="18" charset="0"/>
              </a:rPr>
              <a:t>. Retrieved from </a:t>
            </a:r>
            <a:r>
              <a:rPr lang="en-IN" sz="1800" dirty="0" err="1" smtClean="0">
                <a:latin typeface="Times New Roman" pitchFamily="18" charset="0"/>
                <a:cs typeface="Times New Roman" pitchFamily="18" charset="0"/>
              </a:rPr>
              <a:t>Tomovo</a:t>
            </a:r>
            <a:r>
              <a:rPr lang="en-IN" sz="1800" dirty="0" smtClean="0">
                <a:latin typeface="Times New Roman" pitchFamily="18" charset="0"/>
                <a:cs typeface="Times New Roman" pitchFamily="18" charset="0"/>
              </a:rPr>
              <a:t> blog: http://cattleshow.net/tom/blog/archives/88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MIT-ATL] </a:t>
            </a:r>
            <a:r>
              <a:rPr lang="en-IN" sz="1800" dirty="0" err="1" smtClean="0">
                <a:latin typeface="Times New Roman" pitchFamily="18" charset="0"/>
                <a:cs typeface="Times New Roman" pitchFamily="18" charset="0"/>
              </a:rPr>
              <a:t>Atlassian</a:t>
            </a:r>
            <a:r>
              <a:rPr lang="en-IN" sz="1800" dirty="0" smtClean="0">
                <a:latin typeface="Times New Roman" pitchFamily="18" charset="0"/>
                <a:cs typeface="Times New Roman" pitchFamily="18" charset="0"/>
              </a:rPr>
              <a:t> Pty Ltd. (2008). Issue Types. Retrieved from JIRA - Local help: http://jira.atlassian.com/secure/ShowConstantsHelp.jspa?decorator =popup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MIT-BIR] </a:t>
            </a:r>
            <a:r>
              <a:rPr lang="en-IN" sz="1800" dirty="0" err="1" smtClean="0">
                <a:latin typeface="Times New Roman" pitchFamily="18" charset="0"/>
                <a:cs typeface="Times New Roman" pitchFamily="18" charset="0"/>
              </a:rPr>
              <a:t>Birlasoft</a:t>
            </a:r>
            <a:r>
              <a:rPr lang="en-IN" sz="1800" dirty="0" smtClean="0">
                <a:latin typeface="Times New Roman" pitchFamily="18" charset="0"/>
                <a:cs typeface="Times New Roman" pitchFamily="18" charset="0"/>
              </a:rPr>
              <a:t> Ltd. (2008). Bug Life Cycle. Retrieved from Scribd.com: http://www.scribd.com/doc/7289591/Bug-Life-Cycle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MIT-BLA] Blair, S. (2004, October). A Guide to Evaluating a Bug Tracking System. Retrieved from Scribd.com: http://www.scribd.com/doc/7046090/A-Guide-to-Evaluating-a-BugTracking-System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MIT-GLE] </a:t>
            </a:r>
            <a:r>
              <a:rPr lang="en-IN" sz="1800" dirty="0" err="1" smtClean="0">
                <a:latin typeface="Times New Roman" pitchFamily="18" charset="0"/>
                <a:cs typeface="Times New Roman" pitchFamily="18" charset="0"/>
              </a:rPr>
              <a:t>Glenfils</a:t>
            </a:r>
            <a:r>
              <a:rPr lang="en-IN" sz="1800" dirty="0" smtClean="0">
                <a:latin typeface="Times New Roman" pitchFamily="18" charset="0"/>
                <a:cs typeface="Times New Roman" pitchFamily="18" charset="0"/>
              </a:rPr>
              <a:t> AG. (2008). ISO/IEC 20000 IT Service Management Standard. </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[MIT-HAU1] </a:t>
            </a:r>
            <a:r>
              <a:rPr lang="en-IN" sz="1800" dirty="0" err="1" smtClean="0">
                <a:latin typeface="Times New Roman" pitchFamily="18" charset="0"/>
                <a:cs typeface="Times New Roman" pitchFamily="18" charset="0"/>
              </a:rPr>
              <a:t>Hauner</a:t>
            </a:r>
            <a:r>
              <a:rPr lang="en-IN" sz="1800" dirty="0" smtClean="0">
                <a:latin typeface="Times New Roman" pitchFamily="18" charset="0"/>
                <a:cs typeface="Times New Roman" pitchFamily="18" charset="0"/>
              </a:rPr>
              <a:t>, A. (2008, November). Bug tracking pro </a:t>
            </a:r>
            <a:r>
              <a:rPr lang="en-IN" sz="1800" dirty="0" err="1" smtClean="0">
                <a:latin typeface="Times New Roman" pitchFamily="18" charset="0"/>
                <a:cs typeface="Times New Roman" pitchFamily="18" charset="0"/>
              </a:rPr>
              <a:t>vývojáře</a:t>
            </a:r>
            <a:r>
              <a:rPr lang="en-IN" sz="1800" dirty="0" smtClean="0">
                <a:latin typeface="Times New Roman" pitchFamily="18" charset="0"/>
                <a:cs typeface="Times New Roman" pitchFamily="18" charset="0"/>
              </a:rPr>
              <a:t>. Retrieved from </a:t>
            </a:r>
            <a:r>
              <a:rPr lang="en-IN" sz="1800" dirty="0" err="1" smtClean="0">
                <a:latin typeface="Times New Roman" pitchFamily="18" charset="0"/>
                <a:cs typeface="Times New Roman" pitchFamily="18" charset="0"/>
              </a:rPr>
              <a:t>SoftEU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s.r.o</a:t>
            </a:r>
            <a:r>
              <a:rPr lang="en-IN" sz="1800" dirty="0" smtClean="0">
                <a:latin typeface="Times New Roman" pitchFamily="18" charset="0"/>
                <a:cs typeface="Times New Roman" pitchFamily="18" charset="0"/>
              </a:rPr>
              <a:t>. Blog: http://blog.softeu.cz/prednasky/2008/prednaska-bug-tracking-provyvojare/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MIT-HAU2] </a:t>
            </a:r>
            <a:r>
              <a:rPr lang="en-IN" sz="1800" dirty="0" err="1" smtClean="0">
                <a:latin typeface="Times New Roman" pitchFamily="18" charset="0"/>
                <a:cs typeface="Times New Roman" pitchFamily="18" charset="0"/>
              </a:rPr>
              <a:t>Hauner</a:t>
            </a:r>
            <a:r>
              <a:rPr lang="en-IN" sz="1800" dirty="0" smtClean="0">
                <a:latin typeface="Times New Roman" pitchFamily="18" charset="0"/>
                <a:cs typeface="Times New Roman" pitchFamily="18" charset="0"/>
              </a:rPr>
              <a:t>, A. (2008, November). </a:t>
            </a:r>
            <a:r>
              <a:rPr lang="en-IN" sz="1800" dirty="0" err="1" smtClean="0">
                <a:latin typeface="Times New Roman" pitchFamily="18" charset="0"/>
                <a:cs typeface="Times New Roman" pitchFamily="18" charset="0"/>
              </a:rPr>
              <a:t>Hlásíme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chyby</a:t>
            </a:r>
            <a:r>
              <a:rPr lang="en-IN" sz="1800" dirty="0" smtClean="0">
                <a:latin typeface="Times New Roman" pitchFamily="18" charset="0"/>
                <a:cs typeface="Times New Roman" pitchFamily="18" charset="0"/>
              </a:rPr>
              <a:t> v software. Retrieved from </a:t>
            </a:r>
            <a:r>
              <a:rPr lang="en-IN" sz="1800" dirty="0" err="1" smtClean="0">
                <a:latin typeface="Times New Roman" pitchFamily="18" charset="0"/>
                <a:cs typeface="Times New Roman" pitchFamily="18" charset="0"/>
              </a:rPr>
              <a:t>SoftEU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s.r.o</a:t>
            </a:r>
            <a:r>
              <a:rPr lang="en-IN" sz="1800" dirty="0" smtClean="0">
                <a:latin typeface="Times New Roman" pitchFamily="18" charset="0"/>
                <a:cs typeface="Times New Roman" pitchFamily="18" charset="0"/>
              </a:rPr>
              <a:t>. Blog: http://blog.softeu.cz/prednasky/2008/prednaska-hlasime-chyby-vsoftware/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MIT-IBA] IBA CZ, </a:t>
            </a:r>
            <a:r>
              <a:rPr lang="en-IN" sz="1800" dirty="0" err="1" smtClean="0">
                <a:latin typeface="Times New Roman" pitchFamily="18" charset="0"/>
                <a:cs typeface="Times New Roman" pitchFamily="18" charset="0"/>
              </a:rPr>
              <a:t>s.r.o</a:t>
            </a:r>
            <a:r>
              <a:rPr lang="en-IN" sz="1800" dirty="0" smtClean="0">
                <a:latin typeface="Times New Roman" pitchFamily="18" charset="0"/>
                <a:cs typeface="Times New Roman" pitchFamily="18" charset="0"/>
              </a:rPr>
              <a:t>. (2008). </a:t>
            </a:r>
            <a:r>
              <a:rPr lang="en-IN" sz="1800" dirty="0" err="1" smtClean="0">
                <a:latin typeface="Times New Roman" pitchFamily="18" charset="0"/>
                <a:cs typeface="Times New Roman" pitchFamily="18" charset="0"/>
              </a:rPr>
              <a:t>Úvod</a:t>
            </a:r>
            <a:r>
              <a:rPr lang="en-IN" sz="1800" dirty="0" smtClean="0">
                <a:latin typeface="Times New Roman" pitchFamily="18" charset="0"/>
                <a:cs typeface="Times New Roman" pitchFamily="18" charset="0"/>
              </a:rPr>
              <a:t> do CMMI.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MIT-KAN] </a:t>
            </a:r>
            <a:r>
              <a:rPr lang="en-IN" sz="1800" dirty="0" err="1" smtClean="0">
                <a:latin typeface="Times New Roman" pitchFamily="18" charset="0"/>
                <a:cs typeface="Times New Roman" pitchFamily="18" charset="0"/>
              </a:rPr>
              <a:t>Kaner</a:t>
            </a:r>
            <a:r>
              <a:rPr lang="en-IN" sz="1800" dirty="0" smtClean="0">
                <a:latin typeface="Times New Roman" pitchFamily="18" charset="0"/>
                <a:cs typeface="Times New Roman" pitchFamily="18" charset="0"/>
              </a:rPr>
              <a:t>, C. (2002). Bug </a:t>
            </a:r>
            <a:r>
              <a:rPr lang="en-IN" sz="1800" dirty="0" err="1" smtClean="0">
                <a:latin typeface="Times New Roman" pitchFamily="18" charset="0"/>
                <a:cs typeface="Times New Roman" pitchFamily="18" charset="0"/>
              </a:rPr>
              <a:t>Advokacy</a:t>
            </a:r>
            <a:r>
              <a:rPr lang="en-IN" sz="1800" dirty="0" smtClean="0">
                <a:latin typeface="Times New Roman" pitchFamily="18" charset="0"/>
                <a:cs typeface="Times New Roman" pitchFamily="18" charset="0"/>
              </a:rPr>
              <a:t>. Retrieved from Cam </a:t>
            </a:r>
            <a:r>
              <a:rPr lang="en-IN" sz="1800" dirty="0" err="1" smtClean="0">
                <a:latin typeface="Times New Roman" pitchFamily="18" charset="0"/>
                <a:cs typeface="Times New Roman" pitchFamily="18" charset="0"/>
              </a:rPr>
              <a:t>Kaner</a:t>
            </a:r>
            <a:r>
              <a:rPr lang="en-IN" sz="1800" dirty="0" smtClean="0">
                <a:latin typeface="Times New Roman" pitchFamily="18" charset="0"/>
                <a:cs typeface="Times New Roman" pitchFamily="18" charset="0"/>
              </a:rPr>
              <a:t> Home Page: http://www.kaner.com/pdfs/BugAdvocacy.pdf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MIT-LIV] </a:t>
            </a:r>
            <a:r>
              <a:rPr lang="en-IN" sz="1800" dirty="0" err="1" smtClean="0">
                <a:latin typeface="Times New Roman" pitchFamily="18" charset="0"/>
                <a:cs typeface="Times New Roman" pitchFamily="18" charset="0"/>
              </a:rPr>
              <a:t>LiveTime</a:t>
            </a:r>
            <a:r>
              <a:rPr lang="en-IN" sz="1800" dirty="0" smtClean="0">
                <a:latin typeface="Times New Roman" pitchFamily="18" charset="0"/>
                <a:cs typeface="Times New Roman" pitchFamily="18" charset="0"/>
              </a:rPr>
              <a:t> Software. (2008). ISO/IEC 20000 Compliance. Retrieved from Web 2.0 ITIL Service Desk, Help Desk and Support Software: http://www.livetime.com/webservicedesk/ServiceCompliance.html</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838</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Issue Tracker PHP Project</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2021-09-04T11:40:55Z</dcterms:modified>
</cp:coreProperties>
</file>