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5"/>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9/3/2021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9/3/2021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9/3/2021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9/3/2021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9/3/2021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9/3/2021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sz="6000" b="1" dirty="0" smtClean="0">
                <a:latin typeface="Times New Roman" pitchFamily="18" charset="0"/>
                <a:cs typeface="Times New Roman" pitchFamily="18" charset="0"/>
              </a:rPr>
              <a:t>Java Application World</a:t>
            </a:r>
            <a:endParaRPr lang="en-US" sz="6000"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US" sz="2000" dirty="0" smtClean="0">
                <a:latin typeface="Times New Roman" pitchFamily="18" charset="0"/>
                <a:cs typeface="Times New Roman" pitchFamily="18" charset="0"/>
              </a:rPr>
              <a:t>    The </a:t>
            </a:r>
            <a:r>
              <a:rPr lang="en-US" sz="2000" dirty="0" smtClean="0">
                <a:latin typeface="Times New Roman" pitchFamily="18" charset="0"/>
                <a:cs typeface="Times New Roman" pitchFamily="18" charset="0"/>
              </a:rPr>
              <a:t>Java Application World application world soft- ware is totally user oriented and only users access the software programs. The user can use multiple applications that re made with the help of java. In the </a:t>
            </a:r>
            <a:r>
              <a:rPr lang="en-US" sz="2000" dirty="0" smtClean="0">
                <a:latin typeface="Times New Roman" pitchFamily="18" charset="0"/>
                <a:cs typeface="Times New Roman" pitchFamily="18" charset="0"/>
              </a:rPr>
              <a:t>J </a:t>
            </a:r>
            <a:r>
              <a:rPr lang="en-US" sz="2000" dirty="0" err="1" smtClean="0">
                <a:latin typeface="Times New Roman" pitchFamily="18" charset="0"/>
                <a:cs typeface="Times New Roman" pitchFamily="18" charset="0"/>
              </a:rPr>
              <a:t>Appsor</a:t>
            </a:r>
            <a:r>
              <a:rPr lang="en-US" sz="2000" dirty="0" smtClean="0">
                <a:latin typeface="Times New Roman" pitchFamily="18" charset="0"/>
                <a:cs typeface="Times New Roman" pitchFamily="18" charset="0"/>
              </a:rPr>
              <a:t> </a:t>
            </a:r>
            <a:r>
              <a:rPr lang="en-US" sz="2000" dirty="0" smtClean="0">
                <a:latin typeface="Times New Roman" pitchFamily="18" charset="0"/>
                <a:cs typeface="Times New Roman" pitchFamily="18" charset="0"/>
              </a:rPr>
              <a:t>the Java application </a:t>
            </a:r>
            <a:r>
              <a:rPr lang="en-US" sz="2000" dirty="0" smtClean="0">
                <a:latin typeface="Times New Roman" pitchFamily="18" charset="0"/>
                <a:cs typeface="Times New Roman" pitchFamily="18" charset="0"/>
              </a:rPr>
              <a:t>world, the user can use calculator, word count tool, </a:t>
            </a:r>
            <a:r>
              <a:rPr lang="en-US" sz="2000" dirty="0" err="1" smtClean="0">
                <a:latin typeface="Times New Roman" pitchFamily="18" charset="0"/>
                <a:cs typeface="Times New Roman" pitchFamily="18" charset="0"/>
              </a:rPr>
              <a:t>ip</a:t>
            </a:r>
            <a:r>
              <a:rPr lang="en-US" sz="2000" dirty="0" smtClean="0">
                <a:latin typeface="Times New Roman" pitchFamily="18" charset="0"/>
                <a:cs typeface="Times New Roman" pitchFamily="18" charset="0"/>
              </a:rPr>
              <a:t> finder etc java run </a:t>
            </a:r>
            <a:r>
              <a:rPr lang="en-US" sz="2000" dirty="0" smtClean="0">
                <a:latin typeface="Times New Roman" pitchFamily="18" charset="0"/>
                <a:cs typeface="Times New Roman" pitchFamily="18" charset="0"/>
              </a:rPr>
              <a:t>software. Any particular IDE can be used for  the development  of the project. You can choose Eclipse, </a:t>
            </a:r>
            <a:r>
              <a:rPr lang="en-US" sz="2000" dirty="0" smtClean="0">
                <a:latin typeface="Times New Roman" pitchFamily="18" charset="0"/>
                <a:cs typeface="Times New Roman" pitchFamily="18" charset="0"/>
              </a:rPr>
              <a:t>net beans </a:t>
            </a:r>
            <a:r>
              <a:rPr lang="en-US" sz="2000" dirty="0" smtClean="0">
                <a:latin typeface="Times New Roman" pitchFamily="18" charset="0"/>
                <a:cs typeface="Times New Roman" pitchFamily="18" charset="0"/>
              </a:rPr>
              <a:t>according to your convenience. The front end tool required for this project    is the JAVA  swing but no such back end tools are being used.  The user interface has been given a nice and trendy look with a </a:t>
            </a:r>
            <a:r>
              <a:rPr lang="en-US" sz="2000" dirty="0" smtClean="0">
                <a:latin typeface="Times New Roman" pitchFamily="18" charset="0"/>
                <a:cs typeface="Times New Roman" pitchFamily="18" charset="0"/>
              </a:rPr>
              <a:t>professional feeling. The </a:t>
            </a:r>
            <a:r>
              <a:rPr lang="en-US" sz="2000" dirty="0" smtClean="0">
                <a:latin typeface="Times New Roman" pitchFamily="18" charset="0"/>
                <a:cs typeface="Times New Roman" pitchFamily="18" charset="0"/>
              </a:rPr>
              <a:t>Java Application World software is a platform where the user can use different applications which are developed in Java language such as calculator, notepad, </a:t>
            </a:r>
            <a:r>
              <a:rPr lang="en-US" sz="2000" dirty="0" err="1" smtClean="0">
                <a:latin typeface="Times New Roman" pitchFamily="18" charset="0"/>
                <a:cs typeface="Times New Roman" pitchFamily="18" charset="0"/>
              </a:rPr>
              <a:t>ip</a:t>
            </a:r>
            <a:r>
              <a:rPr lang="en-US" sz="2000" dirty="0" smtClean="0">
                <a:latin typeface="Times New Roman" pitchFamily="18" charset="0"/>
                <a:cs typeface="Times New Roman" pitchFamily="18" charset="0"/>
              </a:rPr>
              <a:t> finder</a:t>
            </a:r>
            <a:r>
              <a:rPr lang="en-US" sz="2000" dirty="0" smtClean="0">
                <a:latin typeface="Times New Roman" pitchFamily="18" charset="0"/>
                <a:cs typeface="Times New Roman" pitchFamily="18" charset="0"/>
              </a:rPr>
              <a:t>, puzzle games, word count tool, source code generator, tic </a:t>
            </a:r>
            <a:r>
              <a:rPr lang="en-US" sz="2000" dirty="0" err="1" smtClean="0">
                <a:latin typeface="Times New Roman" pitchFamily="18" charset="0"/>
                <a:cs typeface="Times New Roman" pitchFamily="18" charset="0"/>
              </a:rPr>
              <a:t>tac</a:t>
            </a:r>
            <a:r>
              <a:rPr lang="en-US" sz="2000" dirty="0" smtClean="0">
                <a:latin typeface="Times New Roman" pitchFamily="18" charset="0"/>
                <a:cs typeface="Times New Roman" pitchFamily="18" charset="0"/>
              </a:rPr>
              <a:t> toe game, exam system among many others. This all in one application serves a lot of needs of the user and in exchange gives the user a fun </a:t>
            </a:r>
            <a:r>
              <a:rPr lang="en-US" sz="2000" dirty="0" smtClean="0">
                <a:latin typeface="Times New Roman" pitchFamily="18" charset="0"/>
                <a:cs typeface="Times New Roman" pitchFamily="18" charset="0"/>
              </a:rPr>
              <a:t>packed and very useful Java application program</a:t>
            </a:r>
            <a:r>
              <a:rPr lang="en-US"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a:p>
            <a:pPr algn="just">
              <a:buNone/>
            </a:pP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a:t>
            </a:r>
            <a:r>
              <a:rPr lang="en-IN" sz="2000" dirty="0" smtClean="0">
                <a:latin typeface="Times New Roman" pitchFamily="18" charset="0"/>
                <a:cs typeface="Times New Roman" pitchFamily="18" charset="0"/>
              </a:rPr>
              <a:t>he </a:t>
            </a:r>
            <a:r>
              <a:rPr lang="en-IN" sz="2000" dirty="0" smtClean="0">
                <a:latin typeface="Times New Roman" pitchFamily="18" charset="0"/>
                <a:cs typeface="Times New Roman" pitchFamily="18" charset="0"/>
              </a:rPr>
              <a:t>existing problems, the usual necessities for the design of applications in the field-control area will be given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specification aims at providing a direct alternative to the existing real-time technologies.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was assumed that for typical applications in this field, the cooperation between the real-time part and the non-real-time part is limited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Therefore, in particular in the area of embedded systems, different possibilities of combining JVM and real-time OS exist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These existing classes can (if necessary) be modified or extended and then be integrated into the application.</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problem is that they have to show a random ad when you first arrive and haven't yet performed a search, as well as when you search on something that doesn't match any ad categories.</a:t>
            </a:r>
            <a:endParaRPr lang="en-US"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Another </a:t>
            </a:r>
            <a:r>
              <a:rPr lang="en-IN" sz="2000" dirty="0" smtClean="0">
                <a:latin typeface="Times New Roman" pitchFamily="18" charset="0"/>
                <a:cs typeface="Times New Roman" pitchFamily="18" charset="0"/>
              </a:rPr>
              <a:t>problem that arises is versioning the clients and the database at the same time: all machines must shut down for upgrades, and clients or servers that fall behind in their software version typically aren't usable until they're upgraded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If the latter case occurs, you have another problem as well because the </a:t>
            </a:r>
            <a:r>
              <a:rPr lang="en-IN" sz="2000" dirty="0" err="1" smtClean="0">
                <a:latin typeface="Times New Roman" pitchFamily="18" charset="0"/>
                <a:cs typeface="Times New Roman" pitchFamily="18" charset="0"/>
              </a:rPr>
              <a:t>rmi</a:t>
            </a:r>
            <a:r>
              <a:rPr lang="en-IN" sz="2000" dirty="0" smtClean="0">
                <a:latin typeface="Times New Roman" pitchFamily="18" charset="0"/>
                <a:cs typeface="Times New Roman" pitchFamily="18" charset="0"/>
              </a:rPr>
              <a:t> registry was finding its files in the </a:t>
            </a:r>
            <a:r>
              <a:rPr lang="en-IN" sz="2000" dirty="0" err="1" smtClean="0">
                <a:latin typeface="Times New Roman" pitchFamily="18" charset="0"/>
                <a:cs typeface="Times New Roman" pitchFamily="18" charset="0"/>
              </a:rPr>
              <a:t>classpath</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Another problem area within CGI-based solutions is their overall efficiency. </a:t>
            </a:r>
            <a:endParaRPr lang="en-IN"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4572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143000" y="4572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It will serve as an innovative way to expose technology students to this difficult topic and give them the fresh taste of Java programming while having fun learning the Industrial Applications.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For </a:t>
            </a:r>
            <a:r>
              <a:rPr lang="en-IN" sz="2000" dirty="0" smtClean="0">
                <a:latin typeface="Times New Roman" pitchFamily="18" charset="0"/>
                <a:cs typeface="Times New Roman" pitchFamily="18" charset="0"/>
              </a:rPr>
              <a:t>communication purposes, several different field bus protocols are used, although the increasing relevance of Ethernet-based protocols shows possibilities for a common communication </a:t>
            </a:r>
            <a:r>
              <a:rPr lang="en-IN" sz="2000" dirty="0" smtClean="0">
                <a:latin typeface="Times New Roman" pitchFamily="18" charset="0"/>
                <a:cs typeface="Times New Roman" pitchFamily="18" charset="0"/>
              </a:rPr>
              <a:t>medium</a:t>
            </a:r>
            <a:r>
              <a:rPr lang="en-US"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purpose of this program is to show how general Java </a:t>
            </a:r>
            <a:r>
              <a:rPr lang="en-IN" sz="2000" dirty="0" smtClean="0">
                <a:latin typeface="Times New Roman" pitchFamily="18" charset="0"/>
                <a:cs typeface="Times New Roman" pitchFamily="18" charset="0"/>
              </a:rPr>
              <a:t>workhorse discrete </a:t>
            </a:r>
            <a:r>
              <a:rPr lang="en-IN" sz="2000" dirty="0" smtClean="0">
                <a:latin typeface="Times New Roman" pitchFamily="18" charset="0"/>
                <a:cs typeface="Times New Roman" pitchFamily="18" charset="0"/>
              </a:rPr>
              <a:t>Fourier Transform and other control theory </a:t>
            </a:r>
            <a:r>
              <a:rPr lang="en-IN" sz="2000" dirty="0" smtClean="0">
                <a:latin typeface="Times New Roman" pitchFamily="18" charset="0"/>
                <a:cs typeface="Times New Roman" pitchFamily="18" charset="0"/>
              </a:rPr>
              <a:t>methods.</a:t>
            </a:r>
          </a:p>
          <a:p>
            <a:pPr algn="just">
              <a:lnSpc>
                <a:spcPct val="150000"/>
              </a:lnSpc>
            </a:pPr>
            <a:r>
              <a:rPr lang="en-IN" sz="2000" dirty="0" smtClean="0">
                <a:latin typeface="Times New Roman" pitchFamily="18" charset="0"/>
                <a:cs typeface="Times New Roman" pitchFamily="18" charset="0"/>
              </a:rPr>
              <a:t>Java can be characterized as a high-level, consequently object-oriented programming language with a strong type-system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first part is not attractive for students as they are not able to repeat compile command or edit source code without an IDE</a:t>
            </a:r>
            <a:r>
              <a:rPr lang="en-IN" sz="2000" dirty="0" smtClean="0">
                <a:latin typeface="Times New Roman" pitchFamily="18" charset="0"/>
                <a:cs typeface="Times New Roman" pitchFamily="18" charset="0"/>
              </a:rPr>
              <a:t>.</a:t>
            </a:r>
          </a:p>
          <a:p>
            <a:pPr algn="just">
              <a:lnSpc>
                <a:spcPct val="150000"/>
              </a:lnSpc>
            </a:pPr>
            <a:endParaRPr lang="en-IN"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6096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An organization uses a computer to store and process information because it hopes for speed, accuracy, efficiency, economy etc. beyond what could be achieved using clerical methods.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Database </a:t>
            </a:r>
            <a:r>
              <a:rPr lang="en-IN" sz="2000" dirty="0" smtClean="0">
                <a:latin typeface="Times New Roman" pitchFamily="18" charset="0"/>
                <a:cs typeface="Times New Roman" pitchFamily="18" charset="0"/>
              </a:rPr>
              <a:t>intensive business logic will often perform much better when located near the database, saving network traffic and access latency.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Some </a:t>
            </a:r>
            <a:r>
              <a:rPr lang="en-IN" sz="2000" dirty="0" smtClean="0">
                <a:latin typeface="Times New Roman" pitchFamily="18" charset="0"/>
                <a:cs typeface="Times New Roman" pitchFamily="18" charset="0"/>
              </a:rPr>
              <a:t>time for very large numbers (e.g. 150 digits), the </a:t>
            </a:r>
            <a:r>
              <a:rPr lang="en-IN" sz="2000" dirty="0" err="1" smtClean="0">
                <a:latin typeface="Times New Roman" pitchFamily="18" charset="0"/>
                <a:cs typeface="Times New Roman" pitchFamily="18" charset="0"/>
              </a:rPr>
              <a:t>Servlet</a:t>
            </a:r>
            <a:r>
              <a:rPr lang="en-IN" sz="2000" dirty="0" smtClean="0">
                <a:latin typeface="Times New Roman" pitchFamily="18" charset="0"/>
                <a:cs typeface="Times New Roman" pitchFamily="18" charset="0"/>
              </a:rPr>
              <a:t> immediately returns the results found so far, but then keeps calculating, using a low-priority thread so that it won't degrade Web server </a:t>
            </a:r>
            <a:r>
              <a:rPr lang="en-IN" sz="2000" dirty="0" smtClean="0">
                <a:latin typeface="Times New Roman" pitchFamily="18" charset="0"/>
                <a:cs typeface="Times New Roman" pitchFamily="18" charset="0"/>
              </a:rPr>
              <a:t>performance.</a:t>
            </a:r>
          </a:p>
          <a:p>
            <a:pPr algn="just">
              <a:lnSpc>
                <a:spcPct val="150000"/>
              </a:lnSpc>
            </a:pPr>
            <a:r>
              <a:rPr lang="en-IN" sz="2000" dirty="0" smtClean="0">
                <a:latin typeface="Times New Roman" pitchFamily="18" charset="0"/>
                <a:cs typeface="Times New Roman" pitchFamily="18" charset="0"/>
              </a:rPr>
              <a:t>Some </a:t>
            </a:r>
            <a:r>
              <a:rPr lang="en-IN" sz="2000" dirty="0" smtClean="0">
                <a:latin typeface="Times New Roman" pitchFamily="18" charset="0"/>
                <a:cs typeface="Times New Roman" pitchFamily="18" charset="0"/>
              </a:rPr>
              <a:t>application servers provide page caching, which can further improve the performance and reduce the cost of executing the request.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Ensuring the accuracy, efficiency and security of this process is the main concern of many database designers and administrators.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1949450"/>
                <a:gridCol w="3295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Real-Time Human Pose Recognition in Parts from Single Depth Images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 Shotton, A. Fitzgibbon, M. Cook, T. Sharp, M. Finocchio,R. Moore, A. Kipman, and A. Blake,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We propose a new method to quickly and accurately predict human pose the 3D positions of body joint from a single depth image, without depending on information from preceding frames.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ARDressCode: Augmented Dressing Room with Tag-based Motion Tracking and Real-Time Clothes Simulation</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K. Kjærside, K.J. Kortbek, H. Hedegaard,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This paper introduces a new augmented reality concept for dressing rooms enabling a customer to combine a tactile experience of the fabrics with easy simulated try-on.</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1924050"/>
                <a:gridCol w="3219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3D Human Posture Estimation using the HOG Features from Monocular Image</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 K. Onishi, T. Takiguchi, and Y. Ariki,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In this paper, we propose a method to estimate the 3D human posture from monocular image without using the markers. </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Face Segmentation using Skin-Color Map in Videophone Applications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D. Chai, and K. N. Ngan,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This paper addresses our proposed method to automatically segment out a person's face from a given image that consists of a head-and-shoulders view of the person and a complex background scene.</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1.png"/>
          <p:cNvPicPr>
            <a:picLocks noGrp="1" noChangeAspect="1" noChangeArrowheads="1"/>
          </p:cNvPicPr>
          <p:nvPr>
            <p:ph idx="1"/>
          </p:nvPr>
        </p:nvPicPr>
        <p:blipFill>
          <a:blip r:embed="rId2"/>
          <a:srcRect/>
          <a:stretch>
            <a:fillRect/>
          </a:stretch>
        </p:blipFill>
        <p:spPr bwMode="auto">
          <a:xfrm>
            <a:off x="1936542" y="1447800"/>
            <a:ext cx="6496465" cy="48006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70000" lnSpcReduction="20000"/>
          </a:bodyPr>
          <a:lstStyle/>
          <a:p>
            <a:pPr algn="just">
              <a:lnSpc>
                <a:spcPct val="170000"/>
              </a:lnSpc>
              <a:buNone/>
            </a:pPr>
            <a:r>
              <a:rPr lang="en-US" dirty="0" smtClean="0">
                <a:latin typeface="Times New Roman" pitchFamily="18" charset="0"/>
                <a:cs typeface="Times New Roman" pitchFamily="18" charset="0"/>
              </a:rPr>
              <a:t>    This is to conclude that the project that we undertook was work </a:t>
            </a:r>
            <a:r>
              <a:rPr lang="en-US" dirty="0" err="1" smtClean="0">
                <a:latin typeface="Times New Roman" pitchFamily="18" charset="0"/>
                <a:cs typeface="Times New Roman" pitchFamily="18" charset="0"/>
              </a:rPr>
              <a:t>edupon</a:t>
            </a:r>
            <a:r>
              <a:rPr lang="en-US" dirty="0" smtClean="0">
                <a:latin typeface="Times New Roman" pitchFamily="18" charset="0"/>
                <a:cs typeface="Times New Roman" pitchFamily="18" charset="0"/>
              </a:rPr>
              <a:t> with a sincere effort. Most of the requirements have </a:t>
            </a:r>
            <a:r>
              <a:rPr lang="en-US" dirty="0" smtClean="0">
                <a:latin typeface="Times New Roman" pitchFamily="18" charset="0"/>
                <a:cs typeface="Times New Roman" pitchFamily="18" charset="0"/>
              </a:rPr>
              <a:t>been fulfilled up </a:t>
            </a:r>
            <a:r>
              <a:rPr lang="en-US" dirty="0" smtClean="0">
                <a:latin typeface="Times New Roman" pitchFamily="18" charset="0"/>
                <a:cs typeface="Times New Roman" pitchFamily="18" charset="0"/>
              </a:rPr>
              <a:t>to the mark </a:t>
            </a:r>
            <a:r>
              <a:rPr lang="en-US" dirty="0" smtClean="0">
                <a:latin typeface="Times New Roman" pitchFamily="18" charset="0"/>
                <a:cs typeface="Times New Roman" pitchFamily="18" charset="0"/>
              </a:rPr>
              <a:t>and </a:t>
            </a:r>
            <a:r>
              <a:rPr lang="en-US" dirty="0" smtClean="0">
                <a:latin typeface="Times New Roman" pitchFamily="18" charset="0"/>
                <a:cs typeface="Times New Roman" pitchFamily="18" charset="0"/>
              </a:rPr>
              <a:t>the requirements which have </a:t>
            </a:r>
            <a:r>
              <a:rPr lang="en-US" dirty="0" smtClean="0">
                <a:latin typeface="Times New Roman" pitchFamily="18" charset="0"/>
                <a:cs typeface="Times New Roman" pitchFamily="18" charset="0"/>
              </a:rPr>
              <a:t>been </a:t>
            </a:r>
            <a:r>
              <a:rPr lang="en-US" dirty="0" smtClean="0">
                <a:latin typeface="Times New Roman" pitchFamily="18" charset="0"/>
                <a:cs typeface="Times New Roman" pitchFamily="18" charset="0"/>
              </a:rPr>
              <a:t>remaining, can </a:t>
            </a:r>
            <a:r>
              <a:rPr lang="en-US" dirty="0" smtClean="0">
                <a:latin typeface="Times New Roman" pitchFamily="18" charset="0"/>
                <a:cs typeface="Times New Roman" pitchFamily="18" charset="0"/>
              </a:rPr>
              <a:t>be completed with </a:t>
            </a:r>
            <a:r>
              <a:rPr lang="en-US" dirty="0" smtClean="0">
                <a:latin typeface="Times New Roman" pitchFamily="18" charset="0"/>
                <a:cs typeface="Times New Roman" pitchFamily="18" charset="0"/>
              </a:rPr>
              <a:t>a short extension. Our project is only a humble venture to satisfy the needs of a discussion </a:t>
            </a:r>
            <a:r>
              <a:rPr lang="en-US" dirty="0" smtClean="0">
                <a:latin typeface="Times New Roman" pitchFamily="18" charset="0"/>
                <a:cs typeface="Times New Roman" pitchFamily="18" charset="0"/>
              </a:rPr>
              <a:t>forum at college </a:t>
            </a:r>
            <a:r>
              <a:rPr lang="en-US" dirty="0" smtClean="0">
                <a:latin typeface="Times New Roman" pitchFamily="18" charset="0"/>
                <a:cs typeface="Times New Roman" pitchFamily="18" charset="0"/>
              </a:rPr>
              <a:t>level. Several user friendly coding have also adopted. This package shall prove to be a powerful package </a:t>
            </a:r>
            <a:r>
              <a:rPr lang="en-US" dirty="0" smtClean="0">
                <a:latin typeface="Times New Roman" pitchFamily="18" charset="0"/>
                <a:cs typeface="Times New Roman" pitchFamily="18" charset="0"/>
              </a:rPr>
              <a:t>in </a:t>
            </a:r>
            <a:r>
              <a:rPr lang="en-US" dirty="0" smtClean="0">
                <a:latin typeface="Times New Roman" pitchFamily="18" charset="0"/>
                <a:cs typeface="Times New Roman" pitchFamily="18" charset="0"/>
              </a:rPr>
              <a:t>satisfying all </a:t>
            </a:r>
            <a:r>
              <a:rPr lang="en-US" dirty="0" smtClean="0">
                <a:latin typeface="Times New Roman" pitchFamily="18" charset="0"/>
                <a:cs typeface="Times New Roman" pitchFamily="18" charset="0"/>
              </a:rPr>
              <a:t>the requirements of the </a:t>
            </a:r>
            <a:r>
              <a:rPr lang="en-US" dirty="0" smtClean="0">
                <a:latin typeface="Times New Roman" pitchFamily="18" charset="0"/>
                <a:cs typeface="Times New Roman" pitchFamily="18" charset="0"/>
              </a:rPr>
              <a:t>organization.</a:t>
            </a:r>
            <a:endParaRPr lang="en-US"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066800" y="609600"/>
            <a:ext cx="7790688" cy="5715000"/>
          </a:xfrm>
        </p:spPr>
        <p:txBody>
          <a:bodyPr>
            <a:noAutofit/>
          </a:bodyPr>
          <a:lstStyle/>
          <a:p>
            <a:pPr lvl="0" algn="just">
              <a:lnSpc>
                <a:spcPct val="150000"/>
              </a:lnSpc>
            </a:pPr>
            <a:r>
              <a:rPr lang="en-US" sz="1600" dirty="0" smtClean="0">
                <a:latin typeface="Times New Roman" pitchFamily="18" charset="0"/>
                <a:cs typeface="Times New Roman" pitchFamily="18" charset="0"/>
              </a:rPr>
              <a:t>J. </a:t>
            </a:r>
            <a:r>
              <a:rPr lang="en-US" sz="1600" dirty="0" err="1" smtClean="0">
                <a:latin typeface="Times New Roman" pitchFamily="18" charset="0"/>
                <a:cs typeface="Times New Roman" pitchFamily="18" charset="0"/>
              </a:rPr>
              <a:t>Shotton</a:t>
            </a:r>
            <a:r>
              <a:rPr lang="en-US" sz="1600" dirty="0" smtClean="0">
                <a:latin typeface="Times New Roman" pitchFamily="18" charset="0"/>
                <a:cs typeface="Times New Roman" pitchFamily="18" charset="0"/>
              </a:rPr>
              <a:t>, A. Fitzgibbon, M. Cook, T. Sharp, M. </a:t>
            </a:r>
            <a:r>
              <a:rPr lang="en-US" sz="1600" dirty="0" err="1" smtClean="0">
                <a:latin typeface="Times New Roman" pitchFamily="18" charset="0"/>
                <a:cs typeface="Times New Roman" pitchFamily="18" charset="0"/>
              </a:rPr>
              <a:t>Finocchio,R</a:t>
            </a:r>
            <a:r>
              <a:rPr lang="en-US" sz="1600" dirty="0" smtClean="0">
                <a:latin typeface="Times New Roman" pitchFamily="18" charset="0"/>
                <a:cs typeface="Times New Roman" pitchFamily="18" charset="0"/>
              </a:rPr>
              <a:t>. Moore, A. </a:t>
            </a:r>
            <a:r>
              <a:rPr lang="en-US" sz="1600" dirty="0" err="1" smtClean="0">
                <a:latin typeface="Times New Roman" pitchFamily="18" charset="0"/>
                <a:cs typeface="Times New Roman" pitchFamily="18" charset="0"/>
              </a:rPr>
              <a:t>Kipman</a:t>
            </a:r>
            <a:r>
              <a:rPr lang="en-US" sz="1600" dirty="0" smtClean="0">
                <a:latin typeface="Times New Roman" pitchFamily="18" charset="0"/>
                <a:cs typeface="Times New Roman" pitchFamily="18" charset="0"/>
              </a:rPr>
              <a:t>, and A. Blake, ”Real-Time Human Pose Recognition in Parts from Single Depth </a:t>
            </a:r>
            <a:r>
              <a:rPr lang="en-US" sz="1600" dirty="0" err="1" smtClean="0">
                <a:latin typeface="Times New Roman" pitchFamily="18" charset="0"/>
                <a:cs typeface="Times New Roman" pitchFamily="18" charset="0"/>
              </a:rPr>
              <a:t>Images</a:t>
            </a:r>
            <a:r>
              <a:rPr lang="en-US" sz="1600" dirty="0" err="1" smtClean="0">
                <a:latin typeface="Times New Roman" pitchFamily="18" charset="0"/>
                <a:cs typeface="Times New Roman" pitchFamily="18" charset="0"/>
              </a:rPr>
              <a:t>,”Proceedings</a:t>
            </a:r>
            <a:r>
              <a:rPr lang="en-US" sz="1600" dirty="0" smtClean="0">
                <a:latin typeface="Times New Roman" pitchFamily="18" charset="0"/>
                <a:cs typeface="Times New Roman" pitchFamily="18" charset="0"/>
              </a:rPr>
              <a:t> </a:t>
            </a:r>
            <a:r>
              <a:rPr lang="en-US" sz="1600" dirty="0" smtClean="0">
                <a:latin typeface="Times New Roman" pitchFamily="18" charset="0"/>
                <a:cs typeface="Times New Roman" pitchFamily="18" charset="0"/>
              </a:rPr>
              <a:t>of IEEE Conference on Computer Vision and Pattern Recognition, 2011.</a:t>
            </a:r>
            <a:endParaRPr lang="en-IN" sz="1600" dirty="0" smtClean="0">
              <a:latin typeface="Times New Roman" pitchFamily="18" charset="0"/>
              <a:cs typeface="Times New Roman" pitchFamily="18" charset="0"/>
            </a:endParaRPr>
          </a:p>
          <a:p>
            <a:pPr algn="just">
              <a:lnSpc>
                <a:spcPct val="150000"/>
              </a:lnSpc>
            </a:pPr>
            <a:r>
              <a:rPr lang="en-US" sz="1600" dirty="0" smtClean="0">
                <a:latin typeface="Times New Roman" pitchFamily="18" charset="0"/>
                <a:cs typeface="Times New Roman" pitchFamily="18" charset="0"/>
              </a:rPr>
              <a:t>K</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Kjærside</a:t>
            </a:r>
            <a:r>
              <a:rPr lang="en-US" sz="1600" dirty="0" smtClean="0">
                <a:latin typeface="Times New Roman" pitchFamily="18" charset="0"/>
                <a:cs typeface="Times New Roman" pitchFamily="18" charset="0"/>
              </a:rPr>
              <a:t>, K.J. </a:t>
            </a:r>
            <a:r>
              <a:rPr lang="en-US" sz="1600" dirty="0" err="1" smtClean="0">
                <a:latin typeface="Times New Roman" pitchFamily="18" charset="0"/>
                <a:cs typeface="Times New Roman" pitchFamily="18" charset="0"/>
              </a:rPr>
              <a:t>Kortbek</a:t>
            </a:r>
            <a:r>
              <a:rPr lang="en-US" sz="1600" dirty="0" smtClean="0">
                <a:latin typeface="Times New Roman" pitchFamily="18" charset="0"/>
                <a:cs typeface="Times New Roman" pitchFamily="18" charset="0"/>
              </a:rPr>
              <a:t>, H. </a:t>
            </a:r>
            <a:r>
              <a:rPr lang="en-US" sz="1600" dirty="0" err="1" smtClean="0">
                <a:latin typeface="Times New Roman" pitchFamily="18" charset="0"/>
                <a:cs typeface="Times New Roman" pitchFamily="18" charset="0"/>
              </a:rPr>
              <a:t>Hedegaard</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ARDressCode</a:t>
            </a:r>
            <a:r>
              <a:rPr lang="en-US" sz="1600" dirty="0" smtClean="0">
                <a:latin typeface="Times New Roman" pitchFamily="18" charset="0"/>
                <a:cs typeface="Times New Roman" pitchFamily="18" charset="0"/>
              </a:rPr>
              <a:t>: Augmented Dressing Room with Tag-based Motion Tracking and Real-Time Clothes Simulation,” Proceedings of </a:t>
            </a:r>
            <a:r>
              <a:rPr lang="en-US" sz="1600" dirty="0" smtClean="0">
                <a:latin typeface="Times New Roman" pitchFamily="18" charset="0"/>
                <a:cs typeface="Times New Roman" pitchFamily="18" charset="0"/>
              </a:rPr>
              <a:t>the</a:t>
            </a:r>
            <a:r>
              <a:rPr lang="en-IN" sz="1600" dirty="0" smtClean="0">
                <a:latin typeface="Times New Roman" pitchFamily="18" charset="0"/>
                <a:cs typeface="Times New Roman" pitchFamily="18" charset="0"/>
              </a:rPr>
              <a:t> </a:t>
            </a:r>
            <a:r>
              <a:rPr lang="en-US" sz="1600" dirty="0" smtClean="0">
                <a:latin typeface="Times New Roman" pitchFamily="18" charset="0"/>
                <a:cs typeface="Times New Roman" pitchFamily="18" charset="0"/>
              </a:rPr>
              <a:t>Central </a:t>
            </a:r>
            <a:r>
              <a:rPr lang="en-US" sz="1600" dirty="0" smtClean="0">
                <a:latin typeface="Times New Roman" pitchFamily="18" charset="0"/>
                <a:cs typeface="Times New Roman" pitchFamily="18" charset="0"/>
              </a:rPr>
              <a:t>European Multimedia and Virtual Reality Conference, 2005.</a:t>
            </a:r>
            <a:endParaRPr lang="en-IN" sz="1600" dirty="0" smtClean="0">
              <a:latin typeface="Times New Roman" pitchFamily="18" charset="0"/>
              <a:cs typeface="Times New Roman" pitchFamily="18" charset="0"/>
            </a:endParaRPr>
          </a:p>
          <a:p>
            <a:pPr algn="just">
              <a:lnSpc>
                <a:spcPct val="150000"/>
              </a:lnSpc>
            </a:pPr>
            <a:r>
              <a:rPr lang="en-IN" sz="1600" dirty="0" smtClean="0">
                <a:latin typeface="Times New Roman" pitchFamily="18" charset="0"/>
                <a:cs typeface="Times New Roman" pitchFamily="18" charset="0"/>
              </a:rPr>
              <a:t> </a:t>
            </a:r>
            <a:r>
              <a:rPr lang="en-US" sz="1600" dirty="0" smtClean="0">
                <a:latin typeface="Times New Roman" pitchFamily="18" charset="0"/>
                <a:cs typeface="Times New Roman" pitchFamily="18" charset="0"/>
              </a:rPr>
              <a:t>K</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Onishi</a:t>
            </a:r>
            <a:r>
              <a:rPr lang="en-US" sz="1600" dirty="0" smtClean="0">
                <a:latin typeface="Times New Roman" pitchFamily="18" charset="0"/>
                <a:cs typeface="Times New Roman" pitchFamily="18" charset="0"/>
              </a:rPr>
              <a:t>, T. </a:t>
            </a:r>
            <a:r>
              <a:rPr lang="en-US" sz="1600" dirty="0" err="1" smtClean="0">
                <a:latin typeface="Times New Roman" pitchFamily="18" charset="0"/>
                <a:cs typeface="Times New Roman" pitchFamily="18" charset="0"/>
              </a:rPr>
              <a:t>Takiguchi</a:t>
            </a:r>
            <a:r>
              <a:rPr lang="en-US" sz="1600" dirty="0" smtClean="0">
                <a:latin typeface="Times New Roman" pitchFamily="18" charset="0"/>
                <a:cs typeface="Times New Roman" pitchFamily="18" charset="0"/>
              </a:rPr>
              <a:t>, and Y. </a:t>
            </a:r>
            <a:r>
              <a:rPr lang="en-US" sz="1600" dirty="0" err="1" smtClean="0">
                <a:latin typeface="Times New Roman" pitchFamily="18" charset="0"/>
                <a:cs typeface="Times New Roman" pitchFamily="18" charset="0"/>
              </a:rPr>
              <a:t>Ariki</a:t>
            </a:r>
            <a:r>
              <a:rPr lang="en-US" sz="1600" dirty="0" smtClean="0">
                <a:latin typeface="Times New Roman" pitchFamily="18" charset="0"/>
                <a:cs typeface="Times New Roman" pitchFamily="18" charset="0"/>
              </a:rPr>
              <a:t>, ”3D Human Posture Estimation using the </a:t>
            </a:r>
            <a:r>
              <a:rPr lang="en-US" sz="1600" dirty="0" smtClean="0">
                <a:latin typeface="Times New Roman" pitchFamily="18" charset="0"/>
                <a:cs typeface="Times New Roman" pitchFamily="18" charset="0"/>
              </a:rPr>
              <a:t>HOG</a:t>
            </a:r>
            <a:r>
              <a:rPr lang="en-IN" sz="1600" dirty="0" smtClean="0">
                <a:latin typeface="Times New Roman" pitchFamily="18" charset="0"/>
                <a:cs typeface="Times New Roman" pitchFamily="18" charset="0"/>
              </a:rPr>
              <a:t> </a:t>
            </a:r>
            <a:r>
              <a:rPr lang="en-US" sz="1600" dirty="0" smtClean="0">
                <a:latin typeface="Times New Roman" pitchFamily="18" charset="0"/>
                <a:cs typeface="Times New Roman" pitchFamily="18" charset="0"/>
              </a:rPr>
              <a:t>Features from Monocular Image,” 19th International Conference on Pattern Recognition, 2008</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50000"/>
              </a:lnSpc>
            </a:pPr>
            <a:r>
              <a:rPr lang="en-US" sz="1600" dirty="0" err="1" smtClean="0">
                <a:latin typeface="Times New Roman" pitchFamily="18" charset="0"/>
                <a:cs typeface="Times New Roman" pitchFamily="18" charset="0"/>
              </a:rPr>
              <a:t>OpenNI</a:t>
            </a:r>
            <a:r>
              <a:rPr lang="en-US" sz="1600" dirty="0" smtClean="0">
                <a:latin typeface="Times New Roman" pitchFamily="18" charset="0"/>
                <a:cs typeface="Times New Roman" pitchFamily="18" charset="0"/>
              </a:rPr>
              <a:t>. http://www.openni.org/</a:t>
            </a:r>
            <a:endParaRPr lang="en-IN" sz="1600" dirty="0" smtClean="0">
              <a:latin typeface="Times New Roman" pitchFamily="18" charset="0"/>
              <a:cs typeface="Times New Roman" pitchFamily="18" charset="0"/>
            </a:endParaRPr>
          </a:p>
          <a:p>
            <a:pPr algn="just">
              <a:lnSpc>
                <a:spcPct val="150000"/>
              </a:lnSpc>
            </a:pPr>
            <a:r>
              <a:rPr lang="en-US" sz="1600" dirty="0" smtClean="0">
                <a:latin typeface="Times New Roman" pitchFamily="18" charset="0"/>
                <a:cs typeface="Times New Roman" pitchFamily="18" charset="0"/>
              </a:rPr>
              <a:t>D. </a:t>
            </a:r>
            <a:r>
              <a:rPr lang="en-US" sz="1600" dirty="0" err="1" smtClean="0">
                <a:latin typeface="Times New Roman" pitchFamily="18" charset="0"/>
                <a:cs typeface="Times New Roman" pitchFamily="18" charset="0"/>
              </a:rPr>
              <a:t>Chai</a:t>
            </a:r>
            <a:r>
              <a:rPr lang="en-US" sz="1600" dirty="0" smtClean="0">
                <a:latin typeface="Times New Roman" pitchFamily="18" charset="0"/>
                <a:cs typeface="Times New Roman" pitchFamily="18" charset="0"/>
              </a:rPr>
              <a:t>, and K. N. </a:t>
            </a:r>
            <a:r>
              <a:rPr lang="en-US" sz="1600" dirty="0" err="1" smtClean="0">
                <a:latin typeface="Times New Roman" pitchFamily="18" charset="0"/>
                <a:cs typeface="Times New Roman" pitchFamily="18" charset="0"/>
              </a:rPr>
              <a:t>Ngan</a:t>
            </a:r>
            <a:r>
              <a:rPr lang="en-US" sz="1600" dirty="0" smtClean="0">
                <a:latin typeface="Times New Roman" pitchFamily="18" charset="0"/>
                <a:cs typeface="Times New Roman" pitchFamily="18" charset="0"/>
              </a:rPr>
              <a:t>, Face Segmentation using Skin-Color Map in Videophone Applications, IEEE Transactions on Circuits and Systems for Video Technology, vol. 9, no. 4, June 1999.</a:t>
            </a:r>
            <a:endParaRPr lang="en-IN" sz="1600" dirty="0" smtClean="0">
              <a:latin typeface="Times New Roman" pitchFamily="18" charset="0"/>
              <a:cs typeface="Times New Roman" pitchFamily="18" charset="0"/>
            </a:endParaRPr>
          </a:p>
          <a:p>
            <a:pPr algn="just">
              <a:lnSpc>
                <a:spcPct val="150000"/>
              </a:lnSpc>
            </a:pPr>
            <a:r>
              <a:rPr lang="en-US" sz="1600" dirty="0" smtClean="0">
                <a:latin typeface="Times New Roman" pitchFamily="18" charset="0"/>
                <a:cs typeface="Times New Roman" pitchFamily="18" charset="0"/>
              </a:rPr>
              <a:t> Real </a:t>
            </a:r>
            <a:r>
              <a:rPr lang="en-US" sz="1600" dirty="0" smtClean="0">
                <a:latin typeface="Times New Roman" pitchFamily="18" charset="0"/>
                <a:cs typeface="Times New Roman" pitchFamily="18" charset="0"/>
              </a:rPr>
              <a:t>time apparel visualization By </a:t>
            </a:r>
            <a:r>
              <a:rPr lang="en-US" sz="1600" dirty="0" err="1" smtClean="0">
                <a:latin typeface="Times New Roman" pitchFamily="18" charset="0"/>
                <a:cs typeface="Times New Roman" pitchFamily="18" charset="0"/>
              </a:rPr>
              <a:t>ShabbirMarzban</a:t>
            </a:r>
            <a:r>
              <a:rPr lang="en-US" sz="1600" dirty="0" smtClean="0">
                <a:latin typeface="Times New Roman" pitchFamily="18" charset="0"/>
                <a:cs typeface="Times New Roman" pitchFamily="18" charset="0"/>
              </a:rPr>
              <a:t> Mohammad </a:t>
            </a:r>
            <a:r>
              <a:rPr lang="en-US" sz="1600" dirty="0" err="1" smtClean="0">
                <a:latin typeface="Times New Roman" pitchFamily="18" charset="0"/>
                <a:cs typeface="Times New Roman" pitchFamily="18" charset="0"/>
              </a:rPr>
              <a:t>HarisBaig</a:t>
            </a:r>
            <a:endParaRPr lang="en-IN" sz="1600" dirty="0" smtClean="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1277</TotalTime>
  <Words>1116</Words>
  <Application>Microsoft Office PowerPoint</Application>
  <PresentationFormat>On-screen Show (4:3)</PresentationFormat>
  <Paragraphs>67</Paragraphs>
  <Slides>13</Slides>
  <Notes>2</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Solstice</vt:lpstr>
      <vt:lpstr>Java Application World</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2021-09-03T09:45:38Z</dcterms:modified>
</cp:coreProperties>
</file>