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b="1" dirty="0" smtClean="0">
                <a:latin typeface="Times New Roman" pitchFamily="18" charset="0"/>
                <a:cs typeface="Times New Roman" pitchFamily="18" charset="0"/>
              </a:rPr>
              <a:t>Examination system using java swing</a:t>
            </a:r>
            <a:endParaRPr lang="en-US" sz="48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a:t>
            </a:r>
            <a:r>
              <a:rPr lang="en-IN" sz="2000" dirty="0" smtClean="0">
                <a:latin typeface="Times New Roman" pitchFamily="18" charset="0"/>
                <a:cs typeface="Times New Roman" pitchFamily="18" charset="0"/>
              </a:rPr>
              <a:t>Examination is an essential ingredient in electronic and interactive learning, however, in educational environment most of examinations are done in the classical paper-based way due to the lack of resumption capability when power/network/physical computer’s component failures. For this reason, adopting and developing an online examination system acts as an active research area in recent years. This paper reviews the state-of-the-art and the-art-of-the-practice for nine general-purpose online examination systems found in the literature, as well as, some dedicated industrial systems based on seven elected intertwined features; namely: secure login, resumption capability, multi-instructor, random question selection, random questions distribution, random choice distribution, and portability implementation method.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Even </a:t>
            </a:r>
            <a:r>
              <a:rPr lang="en-IN" sz="2000" dirty="0" smtClean="0">
                <a:latin typeface="Times New Roman" pitchFamily="18" charset="0"/>
                <a:cs typeface="Times New Roman" pitchFamily="18" charset="0"/>
              </a:rPr>
              <a:t>though, the implementation of these systems is promising, however, these systems have some bleeding points. For instance, by practicing the existing examinations system, some challenging features are found and others are missing. Among these features; namely: the resumption capability and the combination of randomization features are missing in the reviewed systems. Fix and build from earlier works, this paper proposes an Online Examination System (OLES) that addresses all the elected features to facilitate adopting online examination. OLES is based on spiral model and TCP-IP client/server networking and implemented using Java programming language and Derby database. Finally, a comparison of the proposed OLES versus other related works to distinguish its unique features, and some recommendations for future work are provided.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Such </a:t>
            </a:r>
            <a:r>
              <a:rPr lang="en-IN" sz="2000" dirty="0" smtClean="0">
                <a:latin typeface="Times New Roman" pitchFamily="18" charset="0"/>
                <a:cs typeface="Times New Roman" pitchFamily="18" charset="0"/>
              </a:rPr>
              <a:t>a plan is no guarantee that the program is indeed correct because it might not contain an existing input that causes an </a:t>
            </a:r>
            <a:r>
              <a:rPr lang="en-IN" sz="2000" dirty="0" smtClean="0">
                <a:latin typeface="Times New Roman" pitchFamily="18" charset="0"/>
                <a:cs typeface="Times New Roman" pitchFamily="18" charset="0"/>
              </a:rPr>
              <a:t>error.</a:t>
            </a:r>
          </a:p>
          <a:p>
            <a:pPr algn="just">
              <a:lnSpc>
                <a:spcPct val="150000"/>
              </a:lnSpc>
            </a:pPr>
            <a:r>
              <a:rPr lang="en-IN" sz="2000" dirty="0" smtClean="0">
                <a:latin typeface="Times New Roman" pitchFamily="18" charset="0"/>
                <a:cs typeface="Times New Roman" pitchFamily="18" charset="0"/>
              </a:rPr>
              <a:t>When it becomes visible the files in </a:t>
            </a:r>
            <a:r>
              <a:rPr lang="en-IN" sz="2000" dirty="0" err="1" smtClean="0">
                <a:latin typeface="Times New Roman" pitchFamily="18" charset="0"/>
                <a:cs typeface="Times New Roman" pitchFamily="18" charset="0"/>
              </a:rPr>
              <a:t>startDirectory</a:t>
            </a:r>
            <a:r>
              <a:rPr lang="en-IN" sz="2000" dirty="0" smtClean="0">
                <a:latin typeface="Times New Roman" pitchFamily="18" charset="0"/>
                <a:cs typeface="Times New Roman" pitchFamily="18" charset="0"/>
              </a:rPr>
              <a:t> are listed, provided that this string specifies an existing directory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keep the program short, we do not check whether the specified file really </a:t>
            </a:r>
            <a:r>
              <a:rPr lang="en-IN" sz="2000" dirty="0" smtClean="0">
                <a:latin typeface="Times New Roman" pitchFamily="18" charset="0"/>
                <a:cs typeface="Times New Roman" pitchFamily="18" charset="0"/>
              </a:rPr>
              <a:t>exists.</a:t>
            </a:r>
          </a:p>
          <a:p>
            <a:pPr algn="just">
              <a:lnSpc>
                <a:spcPct val="150000"/>
              </a:lnSpc>
            </a:pPr>
            <a:r>
              <a:rPr lang="en-IN" sz="2000" dirty="0" smtClean="0">
                <a:latin typeface="Times New Roman" pitchFamily="18" charset="0"/>
                <a:cs typeface="Times New Roman" pitchFamily="18" charset="0"/>
              </a:rPr>
              <a:t>The whole table does not have to exist in the form of a two-dimensional array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classes do not provide the layout features for the text under consideration, then one has to define one’s own document class by implementing interface Document or by extending an existing class.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Resumption capability in case of failure, that is overcome the power /network/ physical problems thereby the students do not have to repeat the exam from the beginning and could resume his/her exam without affecting the remaining examination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entire network protocols can be distributed further in hierarchy fashion to address the scalability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Associations </a:t>
            </a:r>
            <a:r>
              <a:rPr lang="en-IN" sz="2000" dirty="0" smtClean="0">
                <a:latin typeface="Times New Roman" pitchFamily="18" charset="0"/>
                <a:cs typeface="Times New Roman" pitchFamily="18" charset="0"/>
              </a:rPr>
              <a:t>are trying to move from a paper-based environment to a paperless environment. People today through big and small tests, with test having become frequently faced </a:t>
            </a:r>
            <a:r>
              <a:rPr lang="en-IN" sz="2000" dirty="0" smtClean="0">
                <a:latin typeface="Times New Roman" pitchFamily="18" charset="0"/>
                <a:cs typeface="Times New Roman" pitchFamily="18" charset="0"/>
              </a:rPr>
              <a:t>issue.</a:t>
            </a:r>
          </a:p>
          <a:p>
            <a:pPr algn="just">
              <a:lnSpc>
                <a:spcPct val="150000"/>
              </a:lnSpc>
            </a:pPr>
            <a:r>
              <a:rPr lang="en-IN" sz="2000" dirty="0" smtClean="0">
                <a:latin typeface="Times New Roman" pitchFamily="18" charset="0"/>
                <a:cs typeface="Times New Roman" pitchFamily="18" charset="0"/>
              </a:rPr>
              <a:t>Online examinations are considered an important source for university </a:t>
            </a:r>
            <a:r>
              <a:rPr lang="en-IN" sz="2000" dirty="0" smtClean="0">
                <a:latin typeface="Times New Roman" pitchFamily="18" charset="0"/>
                <a:cs typeface="Times New Roman" pitchFamily="18" charset="0"/>
              </a:rPr>
              <a:t>exams.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371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Swing’s </a:t>
            </a:r>
            <a:r>
              <a:rPr lang="en-IN" sz="2000" dirty="0" err="1" smtClean="0">
                <a:latin typeface="Times New Roman" pitchFamily="18" charset="0"/>
                <a:cs typeface="Times New Roman" pitchFamily="18" charset="0"/>
              </a:rPr>
              <a:t>JProgressBar</a:t>
            </a:r>
            <a:r>
              <a:rPr lang="en-IN" sz="2000" dirty="0" smtClean="0">
                <a:latin typeface="Times New Roman" pitchFamily="18" charset="0"/>
                <a:cs typeface="Times New Roman" pitchFamily="18" charset="0"/>
              </a:rPr>
              <a:t> is different from the other </a:t>
            </a:r>
            <a:r>
              <a:rPr lang="en-IN" sz="2000" dirty="0" err="1" smtClean="0">
                <a:latin typeface="Times New Roman" pitchFamily="18" charset="0"/>
                <a:cs typeface="Times New Roman" pitchFamily="18" charset="0"/>
              </a:rPr>
              <a:t>BoundedRangeModel</a:t>
            </a:r>
            <a:r>
              <a:rPr lang="en-IN" sz="2000" dirty="0" smtClean="0">
                <a:latin typeface="Times New Roman" pitchFamily="18" charset="0"/>
                <a:cs typeface="Times New Roman" pitchFamily="18" charset="0"/>
              </a:rPr>
              <a:t> components. Its main purpose is not to get input from the user, but rather to present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JPanel</a:t>
            </a:r>
            <a:r>
              <a:rPr lang="en-IN" sz="2000" dirty="0" smtClean="0">
                <a:latin typeface="Times New Roman" pitchFamily="18" charset="0"/>
                <a:cs typeface="Times New Roman" pitchFamily="18" charset="0"/>
              </a:rPr>
              <a:t> component serves as both a general-purpose container object, replacing the AWT Panel container, and a replacement for the Canvas component, for those times when you need a </a:t>
            </a:r>
            <a:r>
              <a:rPr lang="en-IN" sz="2000" dirty="0" err="1" smtClean="0">
                <a:latin typeface="Times New Roman" pitchFamily="18" charset="0"/>
                <a:cs typeface="Times New Roman" pitchFamily="18" charset="0"/>
              </a:rPr>
              <a:t>drawable</a:t>
            </a:r>
            <a:r>
              <a:rPr lang="en-IN" sz="2000" dirty="0" smtClean="0">
                <a:latin typeface="Times New Roman" pitchFamily="18" charset="0"/>
                <a:cs typeface="Times New Roman" pitchFamily="18" charset="0"/>
              </a:rPr>
              <a:t> Swing component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the </a:t>
            </a:r>
            <a:r>
              <a:rPr lang="en-IN" sz="2000" dirty="0" err="1" smtClean="0">
                <a:latin typeface="Times New Roman" pitchFamily="18" charset="0"/>
                <a:cs typeface="Times New Roman" pitchFamily="18" charset="0"/>
              </a:rPr>
              <a:t>MenuElement</a:t>
            </a:r>
            <a:r>
              <a:rPr lang="en-IN" sz="2000" dirty="0" smtClean="0">
                <a:latin typeface="Times New Roman" pitchFamily="18" charset="0"/>
                <a:cs typeface="Times New Roman" pitchFamily="18" charset="0"/>
              </a:rPr>
              <a:t> interface is to allow the </a:t>
            </a:r>
            <a:r>
              <a:rPr lang="en-IN" sz="2000" dirty="0" err="1" smtClean="0">
                <a:latin typeface="Times New Roman" pitchFamily="18" charset="0"/>
                <a:cs typeface="Times New Roman" pitchFamily="18" charset="0"/>
              </a:rPr>
              <a:t>MenuSelectionManager</a:t>
            </a:r>
            <a:r>
              <a:rPr lang="en-IN" sz="2000" dirty="0" smtClean="0">
                <a:latin typeface="Times New Roman" pitchFamily="18" charset="0"/>
                <a:cs typeface="Times New Roman" pitchFamily="18" charset="0"/>
              </a:rPr>
              <a:t> to notify the different menu elements as a user moves around a program’s menu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the panel is to display a message to a user and get a response from that user</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be used for instructional objectives, via combining adaptive student self-assessment test questions with hints and </a:t>
            </a:r>
            <a:r>
              <a:rPr lang="en-IN" sz="2000" dirty="0" smtClean="0">
                <a:latin typeface="Times New Roman" pitchFamily="18" charset="0"/>
                <a:cs typeface="Times New Roman" pitchFamily="18" charset="0"/>
              </a:rPr>
              <a:t>feedback.</a:t>
            </a:r>
          </a:p>
          <a:p>
            <a:pPr algn="just">
              <a:lnSpc>
                <a:spcPct val="150000"/>
              </a:lnSpc>
            </a:pPr>
            <a:r>
              <a:rPr lang="en-IN" sz="2000" dirty="0" smtClean="0">
                <a:latin typeface="Times New Roman" pitchFamily="18" charset="0"/>
                <a:cs typeface="Times New Roman" pitchFamily="18" charset="0"/>
              </a:rPr>
              <a:t>Java </a:t>
            </a:r>
            <a:r>
              <a:rPr lang="en-IN" sz="2000" dirty="0" smtClean="0">
                <a:latin typeface="Times New Roman" pitchFamily="18" charset="0"/>
                <a:cs typeface="Times New Roman" pitchFamily="18" charset="0"/>
              </a:rPr>
              <a:t>achieved the portability of scripting language and the performance of native codes (i.e., hits the both side of the same coin).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online examination systems is to take online exams in an efficient manner and save time consuming in checking, marking, return back the paper.</a:t>
            </a:r>
          </a:p>
          <a:p>
            <a:pPr algn="just">
              <a:lnSpc>
                <a:spcPct val="150000"/>
              </a:lnSpc>
            </a:pPr>
            <a:r>
              <a:rPr lang="en-IN" sz="2000" dirty="0" smtClean="0">
                <a:latin typeface="Times New Roman" pitchFamily="18" charset="0"/>
                <a:cs typeface="Times New Roman" pitchFamily="18" charset="0"/>
              </a:rPr>
              <a:t>The main objective of online examination systems is to efficiently evaluate the candidate fairly through a fully automated system</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exam can improve the standards of student’s examination whereas in the traditional examination systems pen and paper are used which require more effort on the part of students and instructors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133600"/>
                <a:gridCol w="17526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Relevant Online Examination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Trivedi,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Online Education became far too popular in last few decades serving as a powerful platform for sharing knowledge among international groups and individuals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Web-based General Examination System Development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Xiangjun and W. Fangsheng,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With the increasing of Internet application scope, computer net-assisted teaching is becoming a focus of current educational reform, online examination system because of its easy to use, time-intensive, forms and other features has more attention.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Challenges of Online Exam, Performances and Problems for Online University Exam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 Sarrayrih and M. Ilyas,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 our research paper, we discuss the performance of student’s online course exam with respect to security and main challenges faced by online course exams within the university.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Web-based System Design for Enhancing Learning Problem Solving in Artificial Intelligence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Kochakornjarupong,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purpose of this paper is to present the design of a web-based system to enhance learning problem solving in artificial intelligence.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yuva work document\mechanical project titles\pic.jpg"/>
          <p:cNvPicPr>
            <a:picLocks noGrp="1" noChangeAspect="1" noChangeArrowheads="1"/>
          </p:cNvPicPr>
          <p:nvPr>
            <p:ph idx="1"/>
          </p:nvPr>
        </p:nvPicPr>
        <p:blipFill>
          <a:blip r:embed="rId2"/>
          <a:srcRect/>
          <a:stretch>
            <a:fillRect/>
          </a:stretch>
        </p:blipFill>
        <p:spPr bwMode="auto">
          <a:xfrm>
            <a:off x="1752600" y="1524000"/>
            <a:ext cx="6934200"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a:t>
            </a:r>
            <a:r>
              <a:rPr lang="en-IN" dirty="0" smtClean="0">
                <a:latin typeface="Times New Roman" pitchFamily="18" charset="0"/>
                <a:cs typeface="Times New Roman" pitchFamily="18" charset="0"/>
              </a:rPr>
              <a:t>   Resumption </a:t>
            </a:r>
            <a:r>
              <a:rPr lang="en-IN" dirty="0" smtClean="0">
                <a:latin typeface="Times New Roman" pitchFamily="18" charset="0"/>
                <a:cs typeface="Times New Roman" pitchFamily="18" charset="0"/>
              </a:rPr>
              <a:t>capability in case of failure, that is overcome the power /network/ physical problems thereby the students do not have to repeat the exam from the beginning and could resume his/her exam without affecting the remaining examination time. As such, this feature increases the satisfaction of the individuals. </a:t>
            </a:r>
            <a:r>
              <a:rPr lang="en-IN" dirty="0" smtClean="0">
                <a:latin typeface="Times New Roman" pitchFamily="18" charset="0"/>
                <a:cs typeface="Times New Roman" pitchFamily="18" charset="0"/>
              </a:rPr>
              <a:t>Combination </a:t>
            </a:r>
            <a:r>
              <a:rPr lang="en-IN" dirty="0" smtClean="0">
                <a:latin typeface="Times New Roman" pitchFamily="18" charset="0"/>
                <a:cs typeface="Times New Roman" pitchFamily="18" charset="0"/>
              </a:rPr>
              <a:t>of randomness is important in order to ensure the robustness against cheating attempts</a:t>
            </a:r>
            <a:r>
              <a:rPr lang="en-IN"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IN" dirty="0" smtClean="0">
                <a:latin typeface="Times New Roman" pitchFamily="18" charset="0"/>
                <a:cs typeface="Times New Roman" pitchFamily="18" charset="0"/>
              </a:rPr>
              <a:t>Bandwidth usage reduced. The OLES use the network with the clients only during student’s login, question providing and grading. Thus, during other operation phases, the organization and server are free to use the network connection for other tasks. </a:t>
            </a:r>
            <a:r>
              <a:rPr lang="en-IN" dirty="0" smtClean="0">
                <a:latin typeface="Times New Roman" pitchFamily="18" charset="0"/>
                <a:cs typeface="Times New Roman" pitchFamily="18" charset="0"/>
              </a:rPr>
              <a:t>The </a:t>
            </a:r>
            <a:r>
              <a:rPr lang="en-IN" dirty="0" smtClean="0">
                <a:latin typeface="Times New Roman" pitchFamily="18" charset="0"/>
                <a:cs typeface="Times New Roman" pitchFamily="18" charset="0"/>
              </a:rPr>
              <a:t>entire network protocols can be distributed further in hierarchy fashion to address the scalability issues. For instance, the database can be in different server that interacts with the server agent.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 </a:t>
            </a:r>
            <a:r>
              <a:rPr lang="en-IN" sz="1500" dirty="0" err="1" smtClean="0">
                <a:latin typeface="Times New Roman" pitchFamily="18" charset="0"/>
                <a:cs typeface="Times New Roman" pitchFamily="18" charset="0"/>
              </a:rPr>
              <a:t>Trivedi</a:t>
            </a:r>
            <a:r>
              <a:rPr lang="en-IN" sz="1500" dirty="0" smtClean="0">
                <a:latin typeface="Times New Roman" pitchFamily="18" charset="0"/>
                <a:cs typeface="Times New Roman" pitchFamily="18" charset="0"/>
              </a:rPr>
              <a:t>, “A Relevant Online Examination System”, Proceedings of the 1st IEEE International Conference on Technology for Education (IEEE T4E), Mumbai, India, pp. 32-35, July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C. </a:t>
            </a:r>
            <a:r>
              <a:rPr lang="en-IN" sz="1500" dirty="0" err="1" smtClean="0">
                <a:latin typeface="Times New Roman" pitchFamily="18" charset="0"/>
                <a:cs typeface="Times New Roman" pitchFamily="18" charset="0"/>
              </a:rPr>
              <a:t>Xiangjun</a:t>
            </a:r>
            <a:r>
              <a:rPr lang="en-IN" sz="1500" dirty="0" smtClean="0">
                <a:latin typeface="Times New Roman" pitchFamily="18" charset="0"/>
                <a:cs typeface="Times New Roman" pitchFamily="18" charset="0"/>
              </a:rPr>
              <a:t> and W. </a:t>
            </a:r>
            <a:r>
              <a:rPr lang="en-IN" sz="1500" dirty="0" err="1" smtClean="0">
                <a:latin typeface="Times New Roman" pitchFamily="18" charset="0"/>
                <a:cs typeface="Times New Roman" pitchFamily="18" charset="0"/>
              </a:rPr>
              <a:t>Fangsheng</a:t>
            </a:r>
            <a:r>
              <a:rPr lang="en-IN" sz="1500" dirty="0" smtClean="0">
                <a:latin typeface="Times New Roman" pitchFamily="18" charset="0"/>
                <a:cs typeface="Times New Roman" pitchFamily="18" charset="0"/>
              </a:rPr>
              <a:t>, “Web-based General Examination System Development”, Proceedings of the 2nd International Conference on Computer Engineering and Technology (ICCET), Chengdu, China , Vol. 3, No. 4, pp. 457-461, April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M. A. </a:t>
            </a:r>
            <a:r>
              <a:rPr lang="en-IN" sz="1500" dirty="0" err="1" smtClean="0">
                <a:latin typeface="Times New Roman" pitchFamily="18" charset="0"/>
                <a:cs typeface="Times New Roman" pitchFamily="18" charset="0"/>
              </a:rPr>
              <a:t>Sarrayrih</a:t>
            </a:r>
            <a:r>
              <a:rPr lang="en-IN" sz="1500" dirty="0" smtClean="0">
                <a:latin typeface="Times New Roman" pitchFamily="18" charset="0"/>
                <a:cs typeface="Times New Roman" pitchFamily="18" charset="0"/>
              </a:rPr>
              <a:t> and M. </a:t>
            </a:r>
            <a:r>
              <a:rPr lang="en-IN" sz="1500" dirty="0" err="1" smtClean="0">
                <a:latin typeface="Times New Roman" pitchFamily="18" charset="0"/>
                <a:cs typeface="Times New Roman" pitchFamily="18" charset="0"/>
              </a:rPr>
              <a:t>Ilyas</a:t>
            </a:r>
            <a:r>
              <a:rPr lang="en-IN" sz="1500" dirty="0" smtClean="0">
                <a:latin typeface="Times New Roman" pitchFamily="18" charset="0"/>
                <a:cs typeface="Times New Roman" pitchFamily="18" charset="0"/>
              </a:rPr>
              <a:t>, “Challenges of Online Exam, Performances and Problems for Online University Exam”, International Journal of Computer Science Issues (IJCSI), Vol. 10, No. 1, pp. 439-443, January 2013.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D. </a:t>
            </a:r>
            <a:r>
              <a:rPr lang="en-IN" sz="1500" dirty="0" err="1" smtClean="0">
                <a:latin typeface="Times New Roman" pitchFamily="18" charset="0"/>
                <a:cs typeface="Times New Roman" pitchFamily="18" charset="0"/>
              </a:rPr>
              <a:t>Kochakornjarupong</a:t>
            </a:r>
            <a:r>
              <a:rPr lang="en-IN" sz="1500" dirty="0" smtClean="0">
                <a:latin typeface="Times New Roman" pitchFamily="18" charset="0"/>
                <a:cs typeface="Times New Roman" pitchFamily="18" charset="0"/>
              </a:rPr>
              <a:t>, “Web-based System Design for Enhancing Learning Problem Solving in Artificial Intelligence”, International Journal of the Computer, the Internet and Management (IJCIM), Vol. 18, No. 1, pp. 42.1-42.6, December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J. </a:t>
            </a:r>
            <a:r>
              <a:rPr lang="en-IN" sz="1500" dirty="0" err="1" smtClean="0">
                <a:latin typeface="Times New Roman" pitchFamily="18" charset="0"/>
                <a:cs typeface="Times New Roman" pitchFamily="18" charset="0"/>
              </a:rPr>
              <a:t>McGough</a:t>
            </a:r>
            <a:r>
              <a:rPr lang="en-IN" sz="1500" dirty="0" smtClean="0">
                <a:latin typeface="Times New Roman" pitchFamily="18" charset="0"/>
                <a:cs typeface="Times New Roman" pitchFamily="18" charset="0"/>
              </a:rPr>
              <a:t>, J. Mortensen, J. Johnson, and S. </a:t>
            </a:r>
            <a:r>
              <a:rPr lang="en-IN" sz="1500" dirty="0" err="1" smtClean="0">
                <a:latin typeface="Times New Roman" pitchFamily="18" charset="0"/>
                <a:cs typeface="Times New Roman" pitchFamily="18" charset="0"/>
              </a:rPr>
              <a:t>Fadali</a:t>
            </a:r>
            <a:r>
              <a:rPr lang="en-IN" sz="1500" dirty="0" smtClean="0">
                <a:latin typeface="Times New Roman" pitchFamily="18" charset="0"/>
                <a:cs typeface="Times New Roman" pitchFamily="18" charset="0"/>
              </a:rPr>
              <a:t>, “A Web-Based Testing System with Dynamic Question Generation”, Proceedings of the ASEE/IEEE International Conference on Frontiers in Education, </a:t>
            </a:r>
            <a:r>
              <a:rPr lang="en-IN" sz="1500" dirty="0" err="1" smtClean="0">
                <a:latin typeface="Times New Roman" pitchFamily="18" charset="0"/>
                <a:cs typeface="Times New Roman" pitchFamily="18" charset="0"/>
              </a:rPr>
              <a:t>Renu</a:t>
            </a:r>
            <a:r>
              <a:rPr lang="en-IN" sz="1500" dirty="0" smtClean="0">
                <a:latin typeface="Times New Roman" pitchFamily="18" charset="0"/>
                <a:cs typeface="Times New Roman" pitchFamily="18" charset="0"/>
              </a:rPr>
              <a:t>, Nevada, USA, Vol. 3, pp. 23-28, October 2001.</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E. Guzman and R. </a:t>
            </a:r>
            <a:r>
              <a:rPr lang="en-IN" sz="1600" dirty="0" err="1" smtClean="0">
                <a:latin typeface="Times New Roman" pitchFamily="18" charset="0"/>
                <a:cs typeface="Times New Roman" pitchFamily="18" charset="0"/>
              </a:rPr>
              <a:t>Conejo</a:t>
            </a:r>
            <a:r>
              <a:rPr lang="en-IN" sz="1600" dirty="0" smtClean="0">
                <a:latin typeface="Times New Roman" pitchFamily="18" charset="0"/>
                <a:cs typeface="Times New Roman" pitchFamily="18" charset="0"/>
              </a:rPr>
              <a:t>, “Self-Assessment in a Feasible, Adaptive Web-Based Testing System”, IEEE Transactions on Education, Vol. 48, No. 4, pp. 688-695, November 2005.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Henke, “Web-Based Test, Examination and Assessment System”, Advanced Technology for Learning, Vol. 4, No. 3, pp. 140-145, June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M. Z. </a:t>
            </a:r>
            <a:r>
              <a:rPr lang="en-IN" sz="1600" dirty="0" err="1" smtClean="0">
                <a:latin typeface="Times New Roman" pitchFamily="18" charset="0"/>
                <a:cs typeface="Times New Roman" pitchFamily="18" charset="0"/>
              </a:rPr>
              <a:t>Rashad</a:t>
            </a:r>
            <a:r>
              <a:rPr lang="en-IN" sz="1600" dirty="0" smtClean="0">
                <a:latin typeface="Times New Roman" pitchFamily="18" charset="0"/>
                <a:cs typeface="Times New Roman" pitchFamily="18" charset="0"/>
              </a:rPr>
              <a:t>, M. S. </a:t>
            </a:r>
            <a:r>
              <a:rPr lang="en-IN" sz="1600" dirty="0" err="1" smtClean="0">
                <a:latin typeface="Times New Roman" pitchFamily="18" charset="0"/>
                <a:cs typeface="Times New Roman" pitchFamily="18" charset="0"/>
              </a:rPr>
              <a:t>Kandil</a:t>
            </a:r>
            <a:r>
              <a:rPr lang="en-IN" sz="1600" dirty="0" smtClean="0">
                <a:latin typeface="Times New Roman" pitchFamily="18" charset="0"/>
                <a:cs typeface="Times New Roman" pitchFamily="18" charset="0"/>
              </a:rPr>
              <a:t>, A. E. Hassan, and M. A. </a:t>
            </a:r>
            <a:r>
              <a:rPr lang="en-IN" sz="1600" dirty="0" err="1" smtClean="0">
                <a:latin typeface="Times New Roman" pitchFamily="18" charset="0"/>
                <a:cs typeface="Times New Roman" pitchFamily="18" charset="0"/>
              </a:rPr>
              <a:t>Zaher</a:t>
            </a:r>
            <a:r>
              <a:rPr lang="en-IN" sz="1600" dirty="0" smtClean="0">
                <a:latin typeface="Times New Roman" pitchFamily="18" charset="0"/>
                <a:cs typeface="Times New Roman" pitchFamily="18" charset="0"/>
              </a:rPr>
              <a:t>, “An Arabic Web-Based Exam Management System”, International Journal of Electrical and Computer Sciences (IJECS-IJENS), Vol. 10, No. 1, pp. 35-41, February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H. </a:t>
            </a:r>
            <a:r>
              <a:rPr lang="en-IN" sz="1600" dirty="0" err="1" smtClean="0">
                <a:latin typeface="Times New Roman" pitchFamily="18" charset="0"/>
                <a:cs typeface="Times New Roman" pitchFamily="18" charset="0"/>
              </a:rPr>
              <a:t>Satav</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Nanekar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Pingale</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Nupur</a:t>
            </a:r>
            <a:r>
              <a:rPr lang="en-IN" sz="1600" dirty="0" smtClean="0">
                <a:latin typeface="Times New Roman" pitchFamily="18" charset="0"/>
                <a:cs typeface="Times New Roman" pitchFamily="18" charset="0"/>
              </a:rPr>
              <a:t>, “SQL Based Paperless Examination System”, Journal of Information Engineering and Applications (JIEA), Vol. 2, No. 2, pp. 30-33,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 </a:t>
            </a:r>
            <a:r>
              <a:rPr lang="en-IN" sz="1600" dirty="0" smtClean="0">
                <a:latin typeface="Times New Roman" pitchFamily="18" charset="0"/>
                <a:cs typeface="Times New Roman" pitchFamily="18" charset="0"/>
              </a:rPr>
              <a:t>M. Z. Islam, M. M. </a:t>
            </a:r>
            <a:r>
              <a:rPr lang="en-IN" sz="1600" dirty="0" err="1" smtClean="0">
                <a:latin typeface="Times New Roman" pitchFamily="18" charset="0"/>
                <a:cs typeface="Times New Roman" pitchFamily="18" charset="0"/>
              </a:rPr>
              <a:t>Rahman</a:t>
            </a:r>
            <a:r>
              <a:rPr lang="en-IN" sz="1600" dirty="0" smtClean="0">
                <a:latin typeface="Times New Roman" pitchFamily="18" charset="0"/>
                <a:cs typeface="Times New Roman" pitchFamily="18" charset="0"/>
              </a:rPr>
              <a:t>, and M. K. Islam, “Online Examination System in Bangladesh Context”, International Journal of Science, Environment and Technology (IJSET), Vol. 2, No. 3, pp. 351-359, June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1570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Examination system using java swing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2021-09-03T08:32:22Z</dcterms:modified>
</cp:coreProperties>
</file>