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5400" b="1" dirty="0" smtClean="0">
                <a:latin typeface="Times New Roman" pitchFamily="18" charset="0"/>
                <a:cs typeface="Times New Roman" pitchFamily="18" charset="0"/>
              </a:rPr>
              <a:t>Voting system using eye-rise image</a:t>
            </a: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any developing country democracy plays an important role where a leader for a country is elected by the citizen. One of the main issues in the conventional voting system is that it consumes lots of man-power as well as resources and the preparation have been started many days before the commencement of the election. During this preparation some people may involve in illegal arrangement with each other or try to replace with their henchmen in this process to win the election. It is a confidential process so it must be transparent, Meddle-Proof, Usable, Authenticated, Accurate, Verifiability and Mobility. There are some drawbacks in conventional voting system such as damage of machines, chances of violence, dummy voting and problem of proper monitoring.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Manual </a:t>
            </a:r>
            <a:r>
              <a:rPr lang="en-IN" sz="2000" dirty="0" smtClean="0">
                <a:latin typeface="Times New Roman" pitchFamily="18" charset="0"/>
                <a:cs typeface="Times New Roman" pitchFamily="18" charset="0"/>
              </a:rPr>
              <a:t>voting system has been followed in many parts of our country so people could not poll their vote because it is place oriented and there is region wise distribution, voters need to reach the place of voting. To overcome these problems a new confidential E-Voting system is introduced which provides security to the election system by detection and recognising voter’s face who is going to cast his/her vote. In this system the voter’s face is detected, captured and stored in the database then match the captured image with the image already stored on database to recognise the person. If match occurs then the person is allow to cast their vote once the vote is casted the same person will not be permitted to cast votes this provide security against duplicate vote and fraudulent and make the system more efficient and user friendly.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surveys on citizens’ attitudes towards Internet voting indicate a strong majority of support for Internet voting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includes potential transformations of existing legal frameworks in order to embrace and regulate the new voting procedure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substantive changes necessary to enable and regulate Internet voting depend on the particular characteristics of the existing legal framework aimed at regulating voting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research highlights the importance of citizens’ attitudes towards Internet voting for its successful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 focus has to be on updating existing legal and regulatory frameworks aimed at governing (Internet) voting, a clear link exists with other important policy areas.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Safety has offered passive in addition to dynamic intruder and this system also grabs a decision of convinced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usage of more number of techniques leads to complexity of the system and also the voter should aware of their availability of network they use because the voting is done through their mobile phone these are the main issues in this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main drawback or issues in this system is that it can be used only in android mobiles i.e., this system is applicable only for android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using face as their identity which avoid the security issues on conventional system.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work implements retina matching process in the e-voting system and analyses security features such as accuracy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However, should Internet voting be made available to European citizens, it should be proposed as an alternative to on-paper ballot voting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work represents pilot work carried out by DG CONNECT F4 in relation to action 62 of the Digital Agenda to propose "EU-wide indicators of digital competence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citizens’ digital competencies in the EU, trust to operations over the Internet, and citizens attitudes toward Internet voting.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also improves efficiency of the system and to provide user friendly environment for voters to cast their valuable votes.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Asymmetric key are used to afford protection from active interloper who can change vote that is casted while it is transferred from client server to voting server, for this purpose to avoid fraudulent digital signature is used during casting of vote and the digital signature is verified on the server side with the accurate digital signature of the electorate that is known openly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model a secret key is used along with voter image as key image to produce a new image to perform electorate authentication and to minimize risk factors such as hacking.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also provides protection against fraudulent behaviours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Evaluation of image pre-processing techniques for </a:t>
                      </a:r>
                      <a:r>
                        <a:rPr lang="en-US" sz="2000" dirty="0" err="1">
                          <a:latin typeface="Times New Roman" pitchFamily="18" charset="0"/>
                          <a:ea typeface="Calibri"/>
                          <a:cs typeface="Times New Roman" pitchFamily="18" charset="0"/>
                        </a:rPr>
                        <a:t>eigenface</a:t>
                      </a:r>
                      <a:r>
                        <a:rPr lang="en-US" sz="2000" dirty="0">
                          <a:latin typeface="Times New Roman" pitchFamily="18" charset="0"/>
                          <a:ea typeface="Calibri"/>
                          <a:cs typeface="Times New Roman" pitchFamily="18" charset="0"/>
                        </a:rPr>
                        <a:t> based face recognition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Heseltine, T., Pears, N., Austin, J.</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We present a range of image processing techniques as potential pre-processing steps, which attempt to improve the performance of the eigenface method of face recognition</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Performance &amp; Evaluation of Face Recognition Algorithm</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Arati Kothari and Sampatkumari Maruti Bandagar . 2011.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Face detection and recognition is becoming increasingly important in the contexts of surveillance, credit card fraud detection, assistive devices for visual impaired, etc.</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Automated Secure Attendance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Ankita Ladda,Rasika Gunjal, Ratnavidya Kanawade &amp; Sanjay Agarawal 17 March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was very necessary to improve the fingerprint identification system for implementation on large databases, e.g. of an institute or a country.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Secure E-Voting System Using Face Recognition And Dactylogram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Patil rahul.H, Tarte babita.B, Wadekar sapana.S, Zurunge Bakti.S, Prof .Phursule Rajesh,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E-voting system is a selection system in which the election data is recorded, stored and processed primarily as digital information.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pic4.jpg"/>
          <p:cNvPicPr>
            <a:picLocks noGrp="1" noChangeAspect="1" noChangeArrowheads="1"/>
          </p:cNvPicPr>
          <p:nvPr>
            <p:ph idx="1"/>
          </p:nvPr>
        </p:nvPicPr>
        <p:blipFill>
          <a:blip r:embed="rId2"/>
          <a:srcRect/>
          <a:stretch>
            <a:fillRect/>
          </a:stretch>
        </p:blipFill>
        <p:spPr bwMode="auto">
          <a:xfrm>
            <a:off x="1676400" y="1524000"/>
            <a:ext cx="6476999" cy="48005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Several </a:t>
            </a:r>
            <a:r>
              <a:rPr lang="en-IN" sz="2000" dirty="0" smtClean="0">
                <a:latin typeface="Times New Roman" pitchFamily="18" charset="0"/>
                <a:cs typeface="Times New Roman" pitchFamily="18" charset="0"/>
              </a:rPr>
              <a:t>online voting system and methods are studied related to E-Voting using biometrics. From the study we proposed a secure Electronic voting system using biometrics technique with face detection and recognition. This provide robust and reliable user friendly encoded secure system for E-Voting which allow the recognized voter to cast their votes through mobile phone as well as through PC connected in network. Here Eigen face algorithm and viola </a:t>
            </a:r>
            <a:r>
              <a:rPr lang="en-IN" sz="2000" dirty="0" err="1" smtClean="0">
                <a:latin typeface="Times New Roman" pitchFamily="18" charset="0"/>
                <a:cs typeface="Times New Roman" pitchFamily="18" charset="0"/>
              </a:rPr>
              <a:t>jones</a:t>
            </a:r>
            <a:r>
              <a:rPr lang="en-IN" sz="2000" dirty="0" smtClean="0">
                <a:latin typeface="Times New Roman" pitchFamily="18" charset="0"/>
                <a:cs typeface="Times New Roman" pitchFamily="18" charset="0"/>
              </a:rPr>
              <a:t> are suggested to provide highly secured, more reliable and robust E-Voting System. It also improves efficiency of the system and to provide user friendly environment for voters to cast their valuable votes.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Face Recognition using Glass Watermarking Filters, Muhammad </a:t>
            </a:r>
            <a:r>
              <a:rPr lang="en-IN" sz="1600" dirty="0" err="1" smtClean="0">
                <a:latin typeface="Times New Roman" pitchFamily="18" charset="0"/>
                <a:cs typeface="Times New Roman" pitchFamily="18" charset="0"/>
              </a:rPr>
              <a:t>sharif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Adeel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khalid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Mudassar</a:t>
            </a:r>
            <a:r>
              <a:rPr lang="en-IN" sz="1600" dirty="0" smtClean="0">
                <a:latin typeface="Times New Roman" pitchFamily="18" charset="0"/>
                <a:cs typeface="Times New Roman" pitchFamily="18" charset="0"/>
              </a:rPr>
              <a:t> RAZA, </a:t>
            </a:r>
            <a:r>
              <a:rPr lang="en-IN" sz="1600" dirty="0" err="1" smtClean="0">
                <a:latin typeface="Times New Roman" pitchFamily="18" charset="0"/>
                <a:cs typeface="Times New Roman" pitchFamily="18" charset="0"/>
              </a:rPr>
              <a:t>Sajjad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mohsin</a:t>
            </a:r>
            <a:r>
              <a:rPr lang="en-IN" sz="1600" dirty="0" smtClean="0">
                <a:latin typeface="Times New Roman" pitchFamily="18" charset="0"/>
                <a:cs typeface="Times New Roman" pitchFamily="18" charset="0"/>
              </a:rPr>
              <a:t>, Department of Computer Sciences, </a:t>
            </a:r>
            <a:r>
              <a:rPr lang="en-IN" sz="1600" dirty="0" err="1" smtClean="0">
                <a:latin typeface="Times New Roman" pitchFamily="18" charset="0"/>
                <a:cs typeface="Times New Roman" pitchFamily="18" charset="0"/>
              </a:rPr>
              <a:t>comsats</a:t>
            </a:r>
            <a:r>
              <a:rPr lang="en-IN" sz="1600" dirty="0" smtClean="0">
                <a:latin typeface="Times New Roman" pitchFamily="18" charset="0"/>
                <a:cs typeface="Times New Roman" pitchFamily="18" charset="0"/>
              </a:rPr>
              <a:t> Institute of Information Technology, </a:t>
            </a:r>
            <a:r>
              <a:rPr lang="en-IN" sz="1600" dirty="0" err="1" smtClean="0">
                <a:latin typeface="Times New Roman" pitchFamily="18" charset="0"/>
                <a:cs typeface="Times New Roman" pitchFamily="18" charset="0"/>
              </a:rPr>
              <a:t>Wah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Cantt</a:t>
            </a:r>
            <a:r>
              <a:rPr lang="en-IN" sz="1600" dirty="0" smtClean="0">
                <a:latin typeface="Times New Roman" pitchFamily="18" charset="0"/>
                <a:cs typeface="Times New Roman" pitchFamily="18" charset="0"/>
              </a:rPr>
              <a:t>-Pakistan J.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Face Detection using Neural Network &amp; Glass Watermarking Wavelet Transform, </a:t>
            </a:r>
            <a:r>
              <a:rPr lang="en-IN" sz="1600" dirty="0" err="1" smtClean="0">
                <a:latin typeface="Times New Roman" pitchFamily="18" charset="0"/>
                <a:cs typeface="Times New Roman" pitchFamily="18" charset="0"/>
              </a:rPr>
              <a:t>Avinash</a:t>
            </a:r>
            <a:r>
              <a:rPr lang="en-IN" sz="1600" dirty="0" smtClean="0">
                <a:latin typeface="Times New Roman" pitchFamily="18" charset="0"/>
                <a:cs typeface="Times New Roman" pitchFamily="18" charset="0"/>
              </a:rPr>
              <a:t> Kaushal1, J P S Raina2, 1GCET, Greater </a:t>
            </a:r>
            <a:r>
              <a:rPr lang="en-IN" sz="1600" dirty="0" err="1" smtClean="0">
                <a:latin typeface="Times New Roman" pitchFamily="18" charset="0"/>
                <a:cs typeface="Times New Roman" pitchFamily="18" charset="0"/>
              </a:rPr>
              <a:t>Noida</a:t>
            </a:r>
            <a:r>
              <a:rPr lang="en-IN" sz="1600" dirty="0" smtClean="0">
                <a:latin typeface="Times New Roman" pitchFamily="18" charset="0"/>
                <a:cs typeface="Times New Roman" pitchFamily="18" charset="0"/>
              </a:rPr>
              <a:t>, U.P., India; 2BBSBEC, </a:t>
            </a:r>
            <a:r>
              <a:rPr lang="en-IN" sz="1600" dirty="0" err="1" smtClean="0">
                <a:latin typeface="Times New Roman" pitchFamily="18" charset="0"/>
                <a:cs typeface="Times New Roman" pitchFamily="18" charset="0"/>
              </a:rPr>
              <a:t>Fatehgarh</a:t>
            </a:r>
            <a:r>
              <a:rPr lang="en-IN" sz="1600" dirty="0" smtClean="0">
                <a:latin typeface="Times New Roman" pitchFamily="18" charset="0"/>
                <a:cs typeface="Times New Roman" pitchFamily="18" charset="0"/>
              </a:rPr>
              <a:t> Sahib, Punjab, India.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Heseltine, T., Pears, N., Austin, J.: Evaluation of image pre-processing techniques for </a:t>
            </a:r>
            <a:r>
              <a:rPr lang="en-IN" sz="1600" dirty="0" err="1" smtClean="0">
                <a:latin typeface="Times New Roman" pitchFamily="18" charset="0"/>
                <a:cs typeface="Times New Roman" pitchFamily="18" charset="0"/>
              </a:rPr>
              <a:t>eigenface</a:t>
            </a:r>
            <a:r>
              <a:rPr lang="en-IN" sz="1600" dirty="0" smtClean="0">
                <a:latin typeface="Times New Roman" pitchFamily="18" charset="0"/>
                <a:cs typeface="Times New Roman" pitchFamily="18" charset="0"/>
              </a:rPr>
              <a:t> based face recognition. In Proc. of the Second International Conference on Image and Graphics, SPIE vol. 4875, (2002) 677-685.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Arati</a:t>
            </a:r>
            <a:r>
              <a:rPr lang="en-IN" sz="1600" dirty="0" smtClean="0">
                <a:latin typeface="Times New Roman" pitchFamily="18" charset="0"/>
                <a:cs typeface="Times New Roman" pitchFamily="18" charset="0"/>
              </a:rPr>
              <a:t> Kothari and </a:t>
            </a:r>
            <a:r>
              <a:rPr lang="en-IN" sz="1600" dirty="0" err="1" smtClean="0">
                <a:latin typeface="Times New Roman" pitchFamily="18" charset="0"/>
                <a:cs typeface="Times New Roman" pitchFamily="18" charset="0"/>
              </a:rPr>
              <a:t>Sampatkumari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Maruti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Bandagar</a:t>
            </a:r>
            <a:r>
              <a:rPr lang="en-IN" sz="1600" dirty="0" smtClean="0">
                <a:latin typeface="Times New Roman" pitchFamily="18" charset="0"/>
                <a:cs typeface="Times New Roman" pitchFamily="18" charset="0"/>
              </a:rPr>
              <a:t> . 2011. “Performance &amp; Evaluation of Face Recognition Algorithm” World Journal of Science &amp; Technology.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Ankita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Ladda,Rasika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Gunjal,Ratnavidya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Kanawade</a:t>
            </a:r>
            <a:r>
              <a:rPr lang="en-IN" sz="1600" dirty="0" smtClean="0">
                <a:latin typeface="Times New Roman" pitchFamily="18" charset="0"/>
                <a:cs typeface="Times New Roman" pitchFamily="18" charset="0"/>
              </a:rPr>
              <a:t> &amp; Sanjay </a:t>
            </a:r>
            <a:r>
              <a:rPr lang="en-IN" sz="1600" dirty="0" err="1" smtClean="0">
                <a:latin typeface="Times New Roman" pitchFamily="18" charset="0"/>
                <a:cs typeface="Times New Roman" pitchFamily="18" charset="0"/>
              </a:rPr>
              <a:t>Agarawal</a:t>
            </a:r>
            <a:r>
              <a:rPr lang="en-IN" sz="1600" dirty="0" smtClean="0">
                <a:latin typeface="Times New Roman" pitchFamily="18" charset="0"/>
                <a:cs typeface="Times New Roman" pitchFamily="18" charset="0"/>
              </a:rPr>
              <a:t> 17 March 2013 “Automated Secure Attendance System ” ICCSE.</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Ahonen</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Hadid</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Pietika¨inen</a:t>
            </a:r>
            <a:r>
              <a:rPr lang="en-IN" sz="1600" dirty="0" smtClean="0">
                <a:latin typeface="Times New Roman" pitchFamily="18" charset="0"/>
                <a:cs typeface="Times New Roman" pitchFamily="18" charset="0"/>
              </a:rPr>
              <a:t> M, ‗‘Face recognition with local binary </a:t>
            </a:r>
            <a:r>
              <a:rPr lang="en-IN" sz="1600" dirty="0" err="1" smtClean="0">
                <a:latin typeface="Times New Roman" pitchFamily="18" charset="0"/>
                <a:cs typeface="Times New Roman" pitchFamily="18" charset="0"/>
              </a:rPr>
              <a:t>patternsǁ</a:t>
            </a:r>
            <a:r>
              <a:rPr lang="en-IN" sz="1600" dirty="0" smtClean="0">
                <a:latin typeface="Times New Roman" pitchFamily="18" charset="0"/>
                <a:cs typeface="Times New Roman" pitchFamily="18" charset="0"/>
              </a:rPr>
              <a:t>. In Proceeding of European conference on computer vision (ECCV2004), LNCS 3021, pp 469–481,2004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Patil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rahul.H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Tarte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babita.B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Wadekar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sapana.S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Zurunge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Bakti.S</a:t>
            </a:r>
            <a:r>
              <a:rPr lang="en-IN" sz="1600" dirty="0" smtClean="0">
                <a:latin typeface="Times New Roman" pitchFamily="18" charset="0"/>
                <a:cs typeface="Times New Roman" pitchFamily="18" charset="0"/>
              </a:rPr>
              <a:t>, Prof .</a:t>
            </a:r>
            <a:r>
              <a:rPr lang="en-IN" sz="1600" dirty="0" err="1" smtClean="0">
                <a:latin typeface="Times New Roman" pitchFamily="18" charset="0"/>
                <a:cs typeface="Times New Roman" pitchFamily="18" charset="0"/>
              </a:rPr>
              <a:t>Phursule</a:t>
            </a:r>
            <a:r>
              <a:rPr lang="en-IN" sz="1600" dirty="0" smtClean="0">
                <a:latin typeface="Times New Roman" pitchFamily="18" charset="0"/>
                <a:cs typeface="Times New Roman" pitchFamily="18" charset="0"/>
              </a:rPr>
              <a:t> Rajesh, “A Secure E-Voting System Using Face Recognition And </a:t>
            </a:r>
            <a:r>
              <a:rPr lang="en-IN" sz="1600" dirty="0" err="1" smtClean="0">
                <a:latin typeface="Times New Roman" pitchFamily="18" charset="0"/>
                <a:cs typeface="Times New Roman" pitchFamily="18" charset="0"/>
              </a:rPr>
              <a:t>Dactylogram</a:t>
            </a:r>
            <a:r>
              <a:rPr lang="en-IN" sz="1600" dirty="0" smtClean="0">
                <a:latin typeface="Times New Roman" pitchFamily="18" charset="0"/>
                <a:cs typeface="Times New Roman" pitchFamily="18" charset="0"/>
              </a:rPr>
              <a:t>”, International Engineering Research Journal (IERJ), Vol. 2, Issue .2,pp. 758-762, 2016,ISSN 2395-1621.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Fugatashlesha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Gaikward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Shital,Gangurde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jyoti,swat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aishwarya,“Secured</a:t>
            </a:r>
            <a:r>
              <a:rPr lang="en-IN" sz="1600" dirty="0" smtClean="0">
                <a:latin typeface="Times New Roman" pitchFamily="18" charset="0"/>
                <a:cs typeface="Times New Roman" pitchFamily="18" charset="0"/>
              </a:rPr>
              <a:t> Online Voting System Using Face Recognition”, </a:t>
            </a:r>
            <a:r>
              <a:rPr lang="en-IN" sz="1600" dirty="0" err="1" smtClean="0">
                <a:latin typeface="Times New Roman" pitchFamily="18" charset="0"/>
                <a:cs typeface="Times New Roman" pitchFamily="18" charset="0"/>
              </a:rPr>
              <a:t>Internatonal</a:t>
            </a:r>
            <a:r>
              <a:rPr lang="en-IN" sz="1600" dirty="0" smtClean="0">
                <a:latin typeface="Times New Roman" pitchFamily="18" charset="0"/>
                <a:cs typeface="Times New Roman" pitchFamily="18" charset="0"/>
              </a:rPr>
              <a:t> Journal of Advanced Research In Science Management And Technology, Vol.2, Issue.6,Jun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taneja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Rajender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kumar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trivaedi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Rajani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Sharma,“A</a:t>
            </a:r>
            <a:r>
              <a:rPr lang="en-IN" sz="1600" dirty="0" smtClean="0">
                <a:latin typeface="Times New Roman" pitchFamily="18" charset="0"/>
                <a:cs typeface="Times New Roman" pitchFamily="18" charset="0"/>
              </a:rPr>
              <a:t> Proposed Method Of Online Voting By Face </a:t>
            </a:r>
            <a:r>
              <a:rPr lang="en-IN" sz="1600" dirty="0" err="1" smtClean="0">
                <a:latin typeface="Times New Roman" pitchFamily="18" charset="0"/>
                <a:cs typeface="Times New Roman" pitchFamily="18" charset="0"/>
              </a:rPr>
              <a:t>Detection”,Internatioal</a:t>
            </a:r>
            <a:r>
              <a:rPr lang="en-IN" sz="1600" dirty="0" smtClean="0">
                <a:latin typeface="Times New Roman" pitchFamily="18" charset="0"/>
                <a:cs typeface="Times New Roman" pitchFamily="18" charset="0"/>
              </a:rPr>
              <a:t> Journal Of Advanced Technology in Engineering </a:t>
            </a:r>
            <a:r>
              <a:rPr lang="en-IN" sz="1600" dirty="0" err="1" smtClean="0">
                <a:latin typeface="Times New Roman" pitchFamily="18" charset="0"/>
                <a:cs typeface="Times New Roman" pitchFamily="18" charset="0"/>
              </a:rPr>
              <a:t>andScience</a:t>
            </a:r>
            <a:r>
              <a:rPr lang="en-IN" sz="1600" dirty="0" smtClean="0">
                <a:latin typeface="Times New Roman" pitchFamily="18" charset="0"/>
                <a:cs typeface="Times New Roman" pitchFamily="18" charset="0"/>
              </a:rPr>
              <a:t>, Vol.3, Issue. 1, March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Niranjanmalwade</a:t>
            </a:r>
            <a:r>
              <a:rPr lang="en-IN" sz="1600" dirty="0" smtClean="0">
                <a:latin typeface="Times New Roman" pitchFamily="18" charset="0"/>
                <a:cs typeface="Times New Roman" pitchFamily="18" charset="0"/>
              </a:rPr>
              <a:t>, Mahesh </a:t>
            </a:r>
            <a:r>
              <a:rPr lang="en-IN" sz="1600" dirty="0" err="1" smtClean="0">
                <a:latin typeface="Times New Roman" pitchFamily="18" charset="0"/>
                <a:cs typeface="Times New Roman" pitchFamily="18" charset="0"/>
              </a:rPr>
              <a:t>Tavare,Akshay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kamble</a:t>
            </a:r>
            <a:r>
              <a:rPr lang="en-IN" sz="1600" dirty="0" smtClean="0">
                <a:latin typeface="Times New Roman" pitchFamily="18" charset="0"/>
                <a:cs typeface="Times New Roman" pitchFamily="18" charset="0"/>
              </a:rPr>
              <a:t> &amp; </a:t>
            </a:r>
            <a:r>
              <a:rPr lang="en-IN" sz="1600" dirty="0" err="1" smtClean="0">
                <a:latin typeface="Times New Roman" pitchFamily="18" charset="0"/>
                <a:cs typeface="Times New Roman" pitchFamily="18" charset="0"/>
              </a:rPr>
              <a:t>Aniruddha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Kamble</a:t>
            </a:r>
            <a:r>
              <a:rPr lang="en-IN" sz="1600" dirty="0" smtClean="0">
                <a:latin typeface="Times New Roman" pitchFamily="18" charset="0"/>
                <a:cs typeface="Times New Roman" pitchFamily="18" charset="0"/>
              </a:rPr>
              <a:t> ,”Smart Voting System with Face Recognition”, Vol.2, Issue.2, </a:t>
            </a:r>
            <a:r>
              <a:rPr lang="en-IN" sz="1600" dirty="0" err="1" smtClean="0">
                <a:latin typeface="Times New Roman" pitchFamily="18" charset="0"/>
                <a:cs typeface="Times New Roman" pitchFamily="18" charset="0"/>
              </a:rPr>
              <a:t>feb</a:t>
            </a:r>
            <a:r>
              <a:rPr lang="en-IN" sz="1600" dirty="0" smtClean="0">
                <a:latin typeface="Times New Roman" pitchFamily="18" charset="0"/>
                <a:cs typeface="Times New Roman" pitchFamily="18" charset="0"/>
              </a:rPr>
              <a:t>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1418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Voting system using eye-rise image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2021-09-02T13:32:32Z</dcterms:modified>
</cp:coreProperties>
</file>