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5400" b="1" dirty="0" smtClean="0">
                <a:latin typeface="Times New Roman" pitchFamily="18" charset="0"/>
                <a:cs typeface="Times New Roman" pitchFamily="18" charset="0"/>
              </a:rPr>
              <a:t>Transport Company management system</a:t>
            </a: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research reports the experiences of both adopters and non-adopters of transportation management system (TMS) technology. TMS adopters represent a diverse array of companies, with a surprisingly high percentage of adopters using outsourced services for decision support activities. Motives for adoption tend to align with the firm’s strategic needs though functionality focuses on the shipper’s day-to-day operational needs. While expectations of system performance and return on investment vary greatly, TMS users illustrate a generally high level of satisfaction. Non-adopters view decision support for transportation activities as a low priority. The article explores future prospects for TMS development and adoption.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also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related to fuel management, road safety, strategies of transport </a:t>
            </a:r>
            <a:r>
              <a:rPr lang="en-IN" sz="2000" dirty="0" smtClean="0">
                <a:latin typeface="Times New Roman" pitchFamily="18" charset="0"/>
                <a:cs typeface="Times New Roman" pitchFamily="18" charset="0"/>
              </a:rPr>
              <a:t>companies.</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pandemic has sparked a surge in online commerce, which has prompted trucking companies to explore new ideas to meet the increased consumer demand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starting the operation of the information system, it often turns out that the initial procedure for the users work should be adjusted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makes it possible to carry out both a flexible and a clearer and more transparent deployment of the information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should be noted that currently there is no single reference ontology that fully describes trucking.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lack of quality training was reported also, as 21 percent of the adopting firms reported that insufficient training was a problem with TMS in their implementation.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findings indicate that cost drivers, including fewer shipments as a result of shipment consolidation, lower freight bills, and lower administration costs, are the chief reasons firms pursue a TMS, although customer service issues and lane network analysis also hold </a:t>
            </a:r>
            <a:r>
              <a:rPr lang="en-IN" sz="2000" dirty="0" smtClean="0">
                <a:latin typeface="Times New Roman" pitchFamily="18" charset="0"/>
                <a:cs typeface="Times New Roman" pitchFamily="18" charset="0"/>
              </a:rPr>
              <a:t>sway</a:t>
            </a:r>
          </a:p>
          <a:p>
            <a:pPr algn="just">
              <a:lnSpc>
                <a:spcPct val="150000"/>
              </a:lnSpc>
            </a:pPr>
            <a:r>
              <a:rPr lang="en-IN" sz="2000" dirty="0" smtClean="0">
                <a:latin typeface="Times New Roman" pitchFamily="18" charset="0"/>
                <a:cs typeface="Times New Roman" pitchFamily="18" charset="0"/>
              </a:rPr>
              <a:t>Delays in the implementation phase of the project were also an issue for one-half of the respondents.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Despite these challenges, TMS implementation teams found a variety of ways to address these issues.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proposed to use the ontological approach to form these semantic relations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to form an enterprise ontology that includes technical, social, cultural and economic aspects of the organization’s functioning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proposed to use the SCOR reference model (supply chain operations reference) for supply chain management, from which reference business processes are selected, for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Zachman</a:t>
            </a:r>
            <a:r>
              <a:rPr lang="en-IN" sz="2000" dirty="0" smtClean="0">
                <a:latin typeface="Times New Roman" pitchFamily="18" charset="0"/>
                <a:cs typeface="Times New Roman" pitchFamily="18" charset="0"/>
              </a:rPr>
              <a:t>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Digital </a:t>
            </a:r>
            <a:r>
              <a:rPr lang="en-IN" sz="2000" dirty="0" smtClean="0">
                <a:latin typeface="Times New Roman" pitchFamily="18" charset="0"/>
                <a:cs typeface="Times New Roman" pitchFamily="18" charset="0"/>
              </a:rPr>
              <a:t>transformation involves changing not only business processes, but also business models, finding optimal and effective IT solutions for these purposes becomes not a trivial task.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4953000"/>
          </a:xfrm>
        </p:spPr>
        <p:txBody>
          <a:bodyPr>
            <a:normAutofit/>
          </a:bodyPr>
          <a:lstStyle/>
          <a:p>
            <a:pPr algn="just">
              <a:lnSpc>
                <a:spcPct val="150000"/>
              </a:lnSpc>
            </a:pPr>
            <a:r>
              <a:rPr lang="en-IN" sz="2000" dirty="0" smtClean="0">
                <a:latin typeface="Times New Roman" pitchFamily="18" charset="0"/>
                <a:cs typeface="Times New Roman" pitchFamily="18" charset="0"/>
              </a:rPr>
              <a:t>In general, TMS users feel that the systems are having a positive effect upon the performance delivered by the firm.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considering financial measures of performance, TMS users were often satisfied with the performance of their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levels of investment varied greatly and virtually all implementations faced difficulties of one kind or another, adopting firms were usually satisfied with the performance of their systems given the total price paid for hardware, software and installation.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TMS seems to be fulfilling the promise of value, yielding efficiency gains that offset the required investment in a timely manner.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24435"/>
        </p:xfrm>
        <a:graphic>
          <a:graphicData uri="http://schemas.openxmlformats.org/drawingml/2006/table">
            <a:tbl>
              <a:tblPr firstRow="1" bandRow="1">
                <a:tableStyleId>{5C22544A-7EE6-4342-B048-85BDC9FD1C3A}</a:tableStyleId>
              </a:tblPr>
              <a:tblGrid>
                <a:gridCol w="2209800"/>
                <a:gridCol w="19050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2905760">
                <a:tc>
                  <a:txBody>
                    <a:bodyPr/>
                    <a:lstStyle/>
                    <a:p>
                      <a:pPr algn="just">
                        <a:lnSpc>
                          <a:spcPct val="150000"/>
                        </a:lnSpc>
                        <a:spcAft>
                          <a:spcPts val="500"/>
                        </a:spcAft>
                        <a:tabLst>
                          <a:tab pos="457200" algn="l"/>
                        </a:tabLst>
                      </a:pPr>
                      <a:r>
                        <a:rPr lang="en-US" sz="1800" dirty="0">
                          <a:latin typeface="Times New Roman"/>
                          <a:ea typeface="Calibri"/>
                          <a:cs typeface="Latha"/>
                        </a:rPr>
                        <a:t>Warehouse Management Systems: An Initial Assessment, Empirical Analysis, and Research Agenda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Autry, Chad W.; Stanley E. </a:t>
                      </a:r>
                      <a:r>
                        <a:rPr lang="en-US" sz="1800" dirty="0" err="1">
                          <a:latin typeface="Times New Roman"/>
                          <a:ea typeface="Calibri"/>
                          <a:cs typeface="Latha"/>
                        </a:rPr>
                        <a:t>Griffis</a:t>
                      </a:r>
                      <a:r>
                        <a:rPr lang="en-US" sz="1800" dirty="0">
                          <a:latin typeface="Times New Roman"/>
                          <a:ea typeface="Calibri"/>
                          <a:cs typeface="Latha"/>
                        </a:rPr>
                        <a:t>; Thomas J. </a:t>
                      </a:r>
                      <a:r>
                        <a:rPr lang="en-US" sz="1800" dirty="0" err="1">
                          <a:latin typeface="Times New Roman"/>
                          <a:ea typeface="Calibri"/>
                          <a:cs typeface="Latha"/>
                        </a:rPr>
                        <a:t>Goldsby</a:t>
                      </a:r>
                      <a:r>
                        <a:rPr lang="en-US" sz="1800" dirty="0">
                          <a:latin typeface="Times New Roman"/>
                          <a:ea typeface="Calibri"/>
                          <a:cs typeface="Latha"/>
                        </a:rPr>
                        <a:t> and L. Michelle Bobbitt (2005),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Warehouse Management Systems is one of the key Logistics and Supply Chain systems when it comes to Logistics and Supply Chain visibility.</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Logistics Information Systems: The Strategic Role of Top Management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err="1">
                          <a:latin typeface="Times New Roman"/>
                          <a:ea typeface="Calibri"/>
                          <a:cs typeface="Latha"/>
                        </a:rPr>
                        <a:t>Bardi</a:t>
                      </a:r>
                      <a:r>
                        <a:rPr lang="en-US" sz="1800" dirty="0">
                          <a:latin typeface="Times New Roman"/>
                          <a:ea typeface="Calibri"/>
                          <a:cs typeface="Latha"/>
                        </a:rPr>
                        <a:t>, Edward J.; T.S. </a:t>
                      </a:r>
                      <a:r>
                        <a:rPr lang="en-US" sz="1800" dirty="0" err="1">
                          <a:latin typeface="Times New Roman"/>
                          <a:ea typeface="Calibri"/>
                          <a:cs typeface="Latha"/>
                        </a:rPr>
                        <a:t>Raghunathan</a:t>
                      </a:r>
                      <a:r>
                        <a:rPr lang="en-US" sz="1800" dirty="0">
                          <a:latin typeface="Times New Roman"/>
                          <a:ea typeface="Calibri"/>
                          <a:cs typeface="Latha"/>
                        </a:rPr>
                        <a:t> and </a:t>
                      </a:r>
                      <a:r>
                        <a:rPr lang="en-US" sz="1800" dirty="0" err="1">
                          <a:latin typeface="Times New Roman"/>
                          <a:ea typeface="Calibri"/>
                          <a:cs typeface="Latha"/>
                        </a:rPr>
                        <a:t>Prabir</a:t>
                      </a:r>
                      <a:r>
                        <a:rPr lang="en-US" sz="1800" dirty="0">
                          <a:latin typeface="Times New Roman"/>
                          <a:ea typeface="Calibri"/>
                          <a:cs typeface="Latha"/>
                        </a:rPr>
                        <a:t> K. </a:t>
                      </a:r>
                      <a:r>
                        <a:rPr lang="en-US" sz="1800" dirty="0" err="1">
                          <a:latin typeface="Times New Roman"/>
                          <a:ea typeface="Calibri"/>
                          <a:cs typeface="Latha"/>
                        </a:rPr>
                        <a:t>Bagchi</a:t>
                      </a:r>
                      <a:r>
                        <a:rPr lang="en-US" sz="1800" dirty="0">
                          <a:latin typeface="Times New Roman"/>
                          <a:ea typeface="Calibri"/>
                          <a:cs typeface="Latha"/>
                        </a:rPr>
                        <a:t> (1994),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 The purpose of this paper is to propose a strategic framework which combines both the strategic management process and the Strategic Information Systems Planning (SISP) process and to provide a holistic approach to effective decision making in the logistics sector.</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Logistics Paradigms: The Impact of Information Technology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Bowersox, Donald J. and Patricia J. Daugherty (1995),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framework is then suggested to guide the integration of information technology effectively into the logistic function.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Optimization-Based Procurement for Transportation Services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Caplice, Chris and Yossi Sheffi (2003),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approach allows both the shipper and carriers to benefit through the use of a collaborative approach to securing and managing a strategic relationship.</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pic2.jpg"/>
          <p:cNvPicPr>
            <a:picLocks noGrp="1" noChangeAspect="1" noChangeArrowheads="1"/>
          </p:cNvPicPr>
          <p:nvPr>
            <p:ph idx="1"/>
          </p:nvPr>
        </p:nvPicPr>
        <p:blipFill>
          <a:blip r:embed="rId2"/>
          <a:srcRect/>
          <a:stretch>
            <a:fillRect/>
          </a:stretch>
        </p:blipFill>
        <p:spPr bwMode="auto">
          <a:xfrm>
            <a:off x="1752600" y="1447800"/>
            <a:ext cx="6477000"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Given </a:t>
            </a:r>
            <a:r>
              <a:rPr lang="en-IN" dirty="0" smtClean="0">
                <a:latin typeface="Times New Roman" pitchFamily="18" charset="0"/>
                <a:cs typeface="Times New Roman" pitchFamily="18" charset="0"/>
              </a:rPr>
              <a:t>the complexity that today’s logistics and supply chain managers face, it is becoming more apparent that logistics information systems can prove effective in making the complexities more manageable. The introduction to this article </a:t>
            </a:r>
            <a:r>
              <a:rPr lang="en-IN" dirty="0" err="1" smtClean="0">
                <a:latin typeface="Times New Roman" pitchFamily="18" charset="0"/>
                <a:cs typeface="Times New Roman" pitchFamily="18" charset="0"/>
              </a:rPr>
              <a:t>sug-gested</a:t>
            </a:r>
            <a:r>
              <a:rPr lang="en-IN" dirty="0" smtClean="0">
                <a:latin typeface="Times New Roman" pitchFamily="18" charset="0"/>
                <a:cs typeface="Times New Roman" pitchFamily="18" charset="0"/>
              </a:rPr>
              <a:t> that transportation management systems are separating themselves from other LIS technologies given steady adoption in recent years, with adoption growth expected to continue in the future. This research sought to provide some explanation for why firms are choosing to adopt TMS in light of the varied portfolio of IT investment opportunities. In pursuing this objective, our preliminary analysis serves as a first step toward broader examination of transportation management systems. Though research to date has provided considerable insight on the application of LIS technology, relatively little focus is directed to trans-</a:t>
            </a:r>
            <a:r>
              <a:rPr lang="en-IN" dirty="0" err="1" smtClean="0">
                <a:latin typeface="Times New Roman" pitchFamily="18" charset="0"/>
                <a:cs typeface="Times New Roman" pitchFamily="18" charset="0"/>
              </a:rPr>
              <a:t>portation</a:t>
            </a:r>
            <a:r>
              <a:rPr lang="en-IN" dirty="0" smtClean="0">
                <a:latin typeface="Times New Roman" pitchFamily="18" charset="0"/>
                <a:cs typeface="Times New Roman" pitchFamily="18" charset="0"/>
              </a:rPr>
              <a:t>-specific decision support tools.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ARC Advisory Group (2005), TMS Worldwide Outlook Study, Dedham, MA: ARC.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ARC </a:t>
            </a:r>
            <a:r>
              <a:rPr lang="en-IN" sz="1600" dirty="0" smtClean="0">
                <a:latin typeface="Times New Roman" pitchFamily="18" charset="0"/>
                <a:cs typeface="Times New Roman" pitchFamily="18" charset="0"/>
              </a:rPr>
              <a:t>Advisory Group (2006), “The SCM Market Expected to Grow 8.6% Annually: Growth Driven by SCE Segment,” Press release [On-line], (June 6). Available: http://www.arcweb .com/ </a:t>
            </a:r>
            <a:r>
              <a:rPr lang="en-IN" sz="1600" dirty="0" err="1" smtClean="0">
                <a:latin typeface="Times New Roman" pitchFamily="18" charset="0"/>
                <a:cs typeface="Times New Roman" pitchFamily="18" charset="0"/>
              </a:rPr>
              <a:t>txtlstvw.aspx?LstID</a:t>
            </a:r>
            <a:r>
              <a:rPr lang="en-IN" sz="1600" dirty="0" smtClean="0">
                <a:latin typeface="Times New Roman" pitchFamily="18" charset="0"/>
                <a:cs typeface="Times New Roman" pitchFamily="18" charset="0"/>
              </a:rPr>
              <a:t>=856b6a05-74eb-4aa9-a1 c2-64862b8e76e6. Accessed 10/21/06.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Autry</a:t>
            </a:r>
            <a:r>
              <a:rPr lang="en-IN" sz="1600" dirty="0" smtClean="0">
                <a:latin typeface="Times New Roman" pitchFamily="18" charset="0"/>
                <a:cs typeface="Times New Roman" pitchFamily="18" charset="0"/>
              </a:rPr>
              <a:t>, Chad W.; Stanley E. </a:t>
            </a:r>
            <a:r>
              <a:rPr lang="en-IN" sz="1600" dirty="0" err="1" smtClean="0">
                <a:latin typeface="Times New Roman" pitchFamily="18" charset="0"/>
                <a:cs typeface="Times New Roman" pitchFamily="18" charset="0"/>
              </a:rPr>
              <a:t>Griffis</a:t>
            </a:r>
            <a:r>
              <a:rPr lang="en-IN" sz="1600" dirty="0" smtClean="0">
                <a:latin typeface="Times New Roman" pitchFamily="18" charset="0"/>
                <a:cs typeface="Times New Roman" pitchFamily="18" charset="0"/>
              </a:rPr>
              <a:t>; Thomas J. </a:t>
            </a:r>
            <a:r>
              <a:rPr lang="en-IN" sz="1600" dirty="0" err="1" smtClean="0">
                <a:latin typeface="Times New Roman" pitchFamily="18" charset="0"/>
                <a:cs typeface="Times New Roman" pitchFamily="18" charset="0"/>
              </a:rPr>
              <a:t>Goldsby</a:t>
            </a:r>
            <a:r>
              <a:rPr lang="en-IN" sz="1600" dirty="0" smtClean="0">
                <a:latin typeface="Times New Roman" pitchFamily="18" charset="0"/>
                <a:cs typeface="Times New Roman" pitchFamily="18" charset="0"/>
              </a:rPr>
              <a:t> and L. Michelle Bobbitt (2005), “Warehouse Management Systems: An Initial Assessment, Empirical Analysis, and Research Agenda,” Journal of Business Logistics, 26(2): 165-184.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Bardi</a:t>
            </a:r>
            <a:r>
              <a:rPr lang="en-IN" sz="1600" dirty="0" smtClean="0">
                <a:latin typeface="Times New Roman" pitchFamily="18" charset="0"/>
                <a:cs typeface="Times New Roman" pitchFamily="18" charset="0"/>
              </a:rPr>
              <a:t>, Edward J.; T.S.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Prabir</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Bagchi</a:t>
            </a:r>
            <a:r>
              <a:rPr lang="en-IN" sz="1600" dirty="0" smtClean="0">
                <a:latin typeface="Times New Roman" pitchFamily="18" charset="0"/>
                <a:cs typeface="Times New Roman" pitchFamily="18" charset="0"/>
              </a:rPr>
              <a:t> (1994), “Logistics Information Systems: The Strategic Role of Top Management,” Journal of Business Logistics, 15(1): 71-85.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Bowersox</a:t>
            </a:r>
            <a:r>
              <a:rPr lang="en-IN" sz="1600" dirty="0" smtClean="0">
                <a:latin typeface="Times New Roman" pitchFamily="18" charset="0"/>
                <a:cs typeface="Times New Roman" pitchFamily="18" charset="0"/>
              </a:rPr>
              <a:t>, Donald J. and Patricia J. Daugherty (1995), “Logistics Paradigms: The Impact of Information Technology,” Journal of Business Logistics, 16(1): 65-80.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Bowling, Sarah (2006), “Supply Chain Management Applications Market is Springing Back, Says Latest AMR Research Report,” Logistics Management [On-line], (September 5). Available: http://www.logisticsmgmt.com/ article/CA6368536.html. Accessed 10/21/06.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Boyson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Sandor</a:t>
            </a:r>
            <a:r>
              <a:rPr lang="en-IN" sz="1600" dirty="0" smtClean="0">
                <a:latin typeface="Times New Roman" pitchFamily="18" charset="0"/>
                <a:cs typeface="Times New Roman" pitchFamily="18" charset="0"/>
              </a:rPr>
              <a:t>; Thomas </a:t>
            </a:r>
            <a:r>
              <a:rPr lang="en-IN" sz="1600" dirty="0" err="1" smtClean="0">
                <a:latin typeface="Times New Roman" pitchFamily="18" charset="0"/>
                <a:cs typeface="Times New Roman" pitchFamily="18" charset="0"/>
              </a:rPr>
              <a:t>Corsi</a:t>
            </a:r>
            <a:r>
              <a:rPr lang="en-IN" sz="1600" dirty="0" smtClean="0">
                <a:latin typeface="Times New Roman" pitchFamily="18" charset="0"/>
                <a:cs typeface="Times New Roman" pitchFamily="18" charset="0"/>
              </a:rPr>
              <a:t> and Alexander </a:t>
            </a:r>
            <a:r>
              <a:rPr lang="en-IN" sz="1600" dirty="0" err="1" smtClean="0">
                <a:latin typeface="Times New Roman" pitchFamily="18" charset="0"/>
                <a:cs typeface="Times New Roman" pitchFamily="18" charset="0"/>
              </a:rPr>
              <a:t>Verbraeck</a:t>
            </a:r>
            <a:r>
              <a:rPr lang="en-IN" sz="1600" dirty="0" smtClean="0">
                <a:latin typeface="Times New Roman" pitchFamily="18" charset="0"/>
                <a:cs typeface="Times New Roman" pitchFamily="18" charset="0"/>
              </a:rPr>
              <a:t> (2003), “The e-Supply Chain Portal: A Core Business Model, Transportation Research Part E: Logistics and Transportation Review, 39(2): 175-192.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Caplice</a:t>
            </a:r>
            <a:r>
              <a:rPr lang="en-IN" sz="1600" dirty="0" smtClean="0">
                <a:latin typeface="Times New Roman" pitchFamily="18" charset="0"/>
                <a:cs typeface="Times New Roman" pitchFamily="18" charset="0"/>
              </a:rPr>
              <a:t>, Chris and </a:t>
            </a:r>
            <a:r>
              <a:rPr lang="en-IN" sz="1600" dirty="0" err="1" smtClean="0">
                <a:latin typeface="Times New Roman" pitchFamily="18" charset="0"/>
                <a:cs typeface="Times New Roman" pitchFamily="18" charset="0"/>
              </a:rPr>
              <a:t>Yossi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Sheffi</a:t>
            </a:r>
            <a:r>
              <a:rPr lang="en-IN" sz="1600" dirty="0" smtClean="0">
                <a:latin typeface="Times New Roman" pitchFamily="18" charset="0"/>
                <a:cs typeface="Times New Roman" pitchFamily="18" charset="0"/>
              </a:rPr>
              <a:t> (2003), “Optimization-Based Procurement for Transportation Services,” Journal of Business Logistics, 24(2): 109-128.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Closs</a:t>
            </a:r>
            <a:r>
              <a:rPr lang="en-IN" sz="1600" dirty="0" smtClean="0">
                <a:latin typeface="Times New Roman" pitchFamily="18" charset="0"/>
                <a:cs typeface="Times New Roman" pitchFamily="18" charset="0"/>
              </a:rPr>
              <a:t>, David J.; Thomas J. </a:t>
            </a:r>
            <a:r>
              <a:rPr lang="en-IN" sz="1600" dirty="0" err="1" smtClean="0">
                <a:latin typeface="Times New Roman" pitchFamily="18" charset="0"/>
                <a:cs typeface="Times New Roman" pitchFamily="18" charset="0"/>
              </a:rPr>
              <a:t>Goldsby</a:t>
            </a:r>
            <a:r>
              <a:rPr lang="en-IN" sz="1600" dirty="0" smtClean="0">
                <a:latin typeface="Times New Roman" pitchFamily="18" charset="0"/>
                <a:cs typeface="Times New Roman" pitchFamily="18" charset="0"/>
              </a:rPr>
              <a:t> and Steven R. Clinton (1997), “Information Technology Influences on World Class Capability,” Inter-national Journal of Physical Distribution &amp; Logistics Management, 27(1): 4-17.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Crum, Michael R. and Benjamin J. Allen (1990), “Shipper EDI, Carrier Reduction, and Contracting Strategies: Impacts on the Motor Carrier Industry,” Transportation Journal, 29(4): 18-32.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1239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Transport Company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2021-09-02T10:12:56Z</dcterms:modified>
</cp:coreProperties>
</file>