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6000" b="1" dirty="0" smtClean="0">
                <a:latin typeface="Times New Roman" pitchFamily="18" charset="0"/>
                <a:cs typeface="Times New Roman" pitchFamily="18" charset="0"/>
              </a:rPr>
              <a:t>ONLINE QUIZE</a:t>
            </a:r>
            <a:endParaRPr lang="en-US" sz="6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describes experiences with online quizzes in an operations management course. Online quizzes were introduced to offset larger class sizes. During several quarters, experimentation with online quizzes took place including the number of attempts, the amount of time allowed and the topical coverage in the quizzes. Three research questions are explored: what type of online quiz taking behaviour do students have? Do online quizzes help students improve their grade, that is, Does improvement occur within a course? and, Does the use of online quizzes help a class overall? It was concluded that online quizzes do not significantly improve student learning.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resource information is intended to assist staff in the creation of quizzes for use in online learning materials.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design and writing of quizzes may be done in the University's virtual learning environment (VLE) Blackboard module space or within learning objects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data mining tools do exist to deal with such </a:t>
            </a:r>
            <a:r>
              <a:rPr lang="en-IN" sz="2000" dirty="0" err="1" smtClean="0">
                <a:latin typeface="Times New Roman" pitchFamily="18" charset="0"/>
                <a:cs typeface="Times New Roman" pitchFamily="18" charset="0"/>
              </a:rPr>
              <a:t>problems,we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found it easier to write a simple program in the C programming language by ourselves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it was also determined that a significant positive correlation existed between the scores on the quizzes and the scores on the final examination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Interpret solutions to quantitative data problems relevant to the operations management discipline.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 contentious issue that may also have to do with a wider discussion on grade </a:t>
            </a:r>
            <a:r>
              <a:rPr lang="en-IN" sz="2000" dirty="0" smtClean="0">
                <a:latin typeface="Times New Roman" pitchFamily="18" charset="0"/>
                <a:cs typeface="Times New Roman" pitchFamily="18" charset="0"/>
              </a:rPr>
              <a:t>inflation.</a:t>
            </a:r>
          </a:p>
          <a:p>
            <a:pPr algn="just">
              <a:lnSpc>
                <a:spcPct val="150000"/>
              </a:lnSpc>
            </a:pPr>
            <a:r>
              <a:rPr lang="en-IN" sz="2000" dirty="0" smtClean="0">
                <a:latin typeface="Times New Roman" pitchFamily="18" charset="0"/>
                <a:cs typeface="Times New Roman" pitchFamily="18" charset="0"/>
              </a:rPr>
              <a:t>To deal with this issue, the weight of the online quizzes was reduced. The purpose for using the quizzes was changed from serving as a study tool based on feedback to an engagement tool that would encourage students to interact with the material at some level before class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raises the issue of whether the use of online quizzes is a good mechanism for improving student learning.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Online assessments also gives the opportunity for learners to interact and collaborate with their peers during online discussions, reflection exercises, self and peer review, and group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MCQs feature one correct answer, and two to four “</a:t>
            </a:r>
            <a:r>
              <a:rPr lang="en-IN" sz="2000" dirty="0" err="1" smtClean="0">
                <a:latin typeface="Times New Roman" pitchFamily="18" charset="0"/>
                <a:cs typeface="Times New Roman" pitchFamily="18" charset="0"/>
              </a:rPr>
              <a:t>distractor</a:t>
            </a:r>
            <a:r>
              <a:rPr lang="en-IN" sz="2000" dirty="0" smtClean="0">
                <a:latin typeface="Times New Roman" pitchFamily="18" charset="0"/>
                <a:cs typeface="Times New Roman" pitchFamily="18" charset="0"/>
              </a:rPr>
              <a:t>” choices that are incorrect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versatility stems from the fact that the questions can contain more elaborate scenarios that require careful consideration on the part of the student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allow students to express their thoughts and opinions in writing, granting a clearer picture of the level of student understanding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not necessary to assess all learning outcomes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cognitive position of students is one of the factors that might explain class performance as well as provide an overall indication about how students approach the </a:t>
            </a:r>
            <a:r>
              <a:rPr lang="en-IN" sz="2000" dirty="0" smtClean="0">
                <a:latin typeface="Times New Roman" pitchFamily="18" charset="0"/>
                <a:cs typeface="Times New Roman" pitchFamily="18" charset="0"/>
              </a:rPr>
              <a:t>classroom.</a:t>
            </a:r>
          </a:p>
          <a:p>
            <a:pPr algn="just">
              <a:lnSpc>
                <a:spcPct val="150000"/>
              </a:lnSpc>
            </a:pPr>
            <a:r>
              <a:rPr lang="en-IN" sz="2000" dirty="0" smtClean="0">
                <a:latin typeface="Times New Roman" pitchFamily="18" charset="0"/>
                <a:cs typeface="Times New Roman" pitchFamily="18" charset="0"/>
              </a:rPr>
              <a:t>In other words, how students perceive online quizzes and the helpfulness of online quizzes does not necessarily correspond with the actual performance of students in the classroom when measured by exam scores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also found that there was a significant correlation between performance on master quizzes and on the examinations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quiz taking behaviour patterns indicated that students did not use the feedback from the online quiz performance to study the material again and subsequently retake the quiz with better preparation.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590800"/>
                <a:gridCol w="12954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Taxonomy for Learning, Teaching, and Assessing</a:t>
                      </a:r>
                      <a:r>
                        <a:rPr lang="en-US" sz="2000" kern="1200" dirty="0">
                          <a:solidFill>
                            <a:srgbClr val="000000"/>
                          </a:solidFill>
                          <a:latin typeface="Times New Roman" pitchFamily="18" charset="0"/>
                          <a:ea typeface="+mn-ea"/>
                          <a:cs typeface="Times New Roman" pitchFamily="18" charset="0"/>
                        </a:rPr>
                        <a:t> </a:t>
                      </a:r>
                      <a:r>
                        <a:rPr lang="en-US" sz="2000" dirty="0">
                          <a:latin typeface="Times New Roman" pitchFamily="18" charset="0"/>
                          <a:ea typeface="Calibri"/>
                          <a:cs typeface="Times New Roman" pitchFamily="18" charset="0"/>
                        </a:rPr>
                        <a:t>A Revision of Bloom’s Taxonomy of Educational Objectives (Abridged ed.)</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Anderson, L.W. et al. (Eds.) (2001)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This study examines the implementation process of the polytechnic curriculum with the objectives of determining the current level of practices in learning/ teaching material design, in delivering curriculum content, in assessing students and its effect on students’ competence development</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What the student does: teaching for enhanced learning</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Biggs, J. (1999)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problem becomes more tractable if learning outcomes are seen as more a function of students' activities than of their fixed characteristics. </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Effective student use of computerized quizzes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Brothen, T. and Wambach, C. (2001)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Students who used a "prepare-gather feedback-restudy" strategy were more successful than students using quizzes to learn course material.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Using web-based quizzing to improve exam performance: lessons learned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Daniel, D.B. and Broida, J. (2004)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After several adjustments in quiz presentation and duration, the Web-based group increased exam performance to a level equivalent to the in-class quiz group for the second half of the semester.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yuva work document\mechanical project titles\pic.png"/>
          <p:cNvPicPr>
            <a:picLocks noGrp="1" noChangeAspect="1" noChangeArrowheads="1"/>
          </p:cNvPicPr>
          <p:nvPr>
            <p:ph idx="1"/>
          </p:nvPr>
        </p:nvPicPr>
        <p:blipFill>
          <a:blip r:embed="rId2"/>
          <a:srcRect/>
          <a:stretch>
            <a:fillRect/>
          </a:stretch>
        </p:blipFill>
        <p:spPr bwMode="auto">
          <a:xfrm>
            <a:off x="1600200" y="1371600"/>
            <a:ext cx="7086600" cy="5029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focused on the use of online quizzes. The purpose of using the online quizzes in the course was to provide a formative assessment instrument that would enable students to learn from quiz feedback and improve their performance. The study took place in a business school setting. This type of setting was not previously covered in the literature on formative online quizzes. Three research questions were posed for this research. The first research question was: What type of online quiz taking behaviour do students exhibit? It was found that students do not typically follow a prepare-gather feedback-restudy approach. The behavioural patterns found confirmed several observations from previous studies in non-business school settings. Essentially, this pattern is that many students make only one attempt, many students take their first attempt during the last day that quizzes are available, and if a student takes multiple attempts, they are typically taken in a rapid fire fashion. Furthermore, it was found that a grading system that limits the number of attempts and puts time constraints on attempts in addition to subtracting points for simply taking quizzes again rather than studying in between multiple attempts did not change behavioural patterns but instead strengthened previously found patterns.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Anderson, L.W. et al. (Eds.) (2001) A Taxonomy for Learning, Teaching, and Assessing, A Revision of Bloom’s Taxonomy of Educational Objectives (Abridged ed.). New York: Longman.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Biggs</a:t>
            </a:r>
            <a:r>
              <a:rPr lang="en-IN" sz="1800" dirty="0" smtClean="0">
                <a:latin typeface="Times New Roman" pitchFamily="18" charset="0"/>
                <a:cs typeface="Times New Roman" pitchFamily="18" charset="0"/>
              </a:rPr>
              <a:t>, J. (1999) ‘What the student does: teaching for enhanced learning’, Higher Education Research and Development, Vol. 18, No. 1, pp.57–75.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Bloom</a:t>
            </a:r>
            <a:r>
              <a:rPr lang="en-IN" sz="1800" dirty="0" smtClean="0">
                <a:latin typeface="Times New Roman" pitchFamily="18" charset="0"/>
                <a:cs typeface="Times New Roman" pitchFamily="18" charset="0"/>
              </a:rPr>
              <a:t>, B.S. (Ed.) (1987) Taxonomy of Educational Objectives, The Classification of Educational Goals (13th Printing). New York: Longman, Inc..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Brothen</a:t>
            </a:r>
            <a:r>
              <a:rPr lang="en-IN" sz="1800" dirty="0" smtClean="0">
                <a:latin typeface="Times New Roman" pitchFamily="18" charset="0"/>
                <a:cs typeface="Times New Roman" pitchFamily="18" charset="0"/>
              </a:rPr>
              <a:t>, T. and </a:t>
            </a:r>
            <a:r>
              <a:rPr lang="en-IN" sz="1800" dirty="0" err="1" smtClean="0">
                <a:latin typeface="Times New Roman" pitchFamily="18" charset="0"/>
                <a:cs typeface="Times New Roman" pitchFamily="18" charset="0"/>
              </a:rPr>
              <a:t>Wambach</a:t>
            </a:r>
            <a:r>
              <a:rPr lang="en-IN" sz="1800" dirty="0" smtClean="0">
                <a:latin typeface="Times New Roman" pitchFamily="18" charset="0"/>
                <a:cs typeface="Times New Roman" pitchFamily="18" charset="0"/>
              </a:rPr>
              <a:t>, C. (2001) ‘Effective student use of computerized quizzes’, Teaching of Psychology, Vol. 28, No. 4, pp.292–294.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Daniel</a:t>
            </a:r>
            <a:r>
              <a:rPr lang="en-IN" sz="1800" dirty="0" smtClean="0">
                <a:latin typeface="Times New Roman" pitchFamily="18" charset="0"/>
                <a:cs typeface="Times New Roman" pitchFamily="18" charset="0"/>
              </a:rPr>
              <a:t>, D.B. and </a:t>
            </a:r>
            <a:r>
              <a:rPr lang="en-IN" sz="1800" dirty="0" err="1" smtClean="0">
                <a:latin typeface="Times New Roman" pitchFamily="18" charset="0"/>
                <a:cs typeface="Times New Roman" pitchFamily="18" charset="0"/>
              </a:rPr>
              <a:t>Broida</a:t>
            </a:r>
            <a:r>
              <a:rPr lang="en-IN" sz="1800" dirty="0" smtClean="0">
                <a:latin typeface="Times New Roman" pitchFamily="18" charset="0"/>
                <a:cs typeface="Times New Roman" pitchFamily="18" charset="0"/>
              </a:rPr>
              <a:t>, J. (2004) ‘Using web-based quizzing to improve exam performance: lessons learned’, Teaching of Psychology, Vol. 31, No. 3, pp.207–208.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err="1" smtClean="0">
                <a:latin typeface="Times New Roman" pitchFamily="18" charset="0"/>
                <a:cs typeface="Times New Roman" pitchFamily="18" charset="0"/>
              </a:rPr>
              <a:t>Dopper</a:t>
            </a:r>
            <a:r>
              <a:rPr lang="en-IN" sz="1600" dirty="0" smtClean="0">
                <a:latin typeface="Times New Roman" pitchFamily="18" charset="0"/>
                <a:cs typeface="Times New Roman" pitchFamily="18" charset="0"/>
              </a:rPr>
              <a:t>, S.M. and </a:t>
            </a:r>
            <a:r>
              <a:rPr lang="en-IN" sz="1600" dirty="0" err="1" smtClean="0">
                <a:latin typeface="Times New Roman" pitchFamily="18" charset="0"/>
                <a:cs typeface="Times New Roman" pitchFamily="18" charset="0"/>
              </a:rPr>
              <a:t>Sjoer</a:t>
            </a:r>
            <a:r>
              <a:rPr lang="en-IN" sz="1600" dirty="0" smtClean="0">
                <a:latin typeface="Times New Roman" pitchFamily="18" charset="0"/>
                <a:cs typeface="Times New Roman" pitchFamily="18" charset="0"/>
              </a:rPr>
              <a:t>, E. (2004) ‘Implementing formative assessment in engineering education: the use of online assessment system Etude’, European Journal of Engineering Education, Vol. 29, No. 2, pp.259–266.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Driver</a:t>
            </a:r>
            <a:r>
              <a:rPr lang="en-IN" sz="1600" dirty="0" smtClean="0">
                <a:latin typeface="Times New Roman" pitchFamily="18" charset="0"/>
                <a:cs typeface="Times New Roman" pitchFamily="18" charset="0"/>
              </a:rPr>
              <a:t>, M. (2000) ‘Integrating internet-based resources into classroom instruction: an organizational learning approach’, Journal of Business Education, Vol. 1, pp.14–30.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Entwistle</a:t>
            </a:r>
            <a:r>
              <a:rPr lang="en-IN" sz="1600" dirty="0" smtClean="0">
                <a:latin typeface="Times New Roman" pitchFamily="18" charset="0"/>
                <a:cs typeface="Times New Roman" pitchFamily="18" charset="0"/>
              </a:rPr>
              <a:t>, N. and </a:t>
            </a:r>
            <a:r>
              <a:rPr lang="en-IN" sz="1600" dirty="0" err="1" smtClean="0">
                <a:latin typeface="Times New Roman" pitchFamily="18" charset="0"/>
                <a:cs typeface="Times New Roman" pitchFamily="18" charset="0"/>
              </a:rPr>
              <a:t>Tait</a:t>
            </a:r>
            <a:r>
              <a:rPr lang="en-IN" sz="1600" dirty="0" smtClean="0">
                <a:latin typeface="Times New Roman" pitchFamily="18" charset="0"/>
                <a:cs typeface="Times New Roman" pitchFamily="18" charset="0"/>
              </a:rPr>
              <a:t>, H. (1990) ‘Approaches to learning, evaluations of teaching, and preferences for contrasting academic environments’, Higher Education, Vol. 19, pp.169–194.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Flamm</a:t>
            </a:r>
            <a:r>
              <a:rPr lang="en-IN" sz="1600" dirty="0" smtClean="0">
                <a:latin typeface="Times New Roman" pitchFamily="18" charset="0"/>
                <a:cs typeface="Times New Roman" pitchFamily="18" charset="0"/>
              </a:rPr>
              <a:t>, P., Hoffman, J.J., </a:t>
            </a:r>
            <a:r>
              <a:rPr lang="en-IN" sz="1600" dirty="0" err="1" smtClean="0">
                <a:latin typeface="Times New Roman" pitchFamily="18" charset="0"/>
                <a:cs typeface="Times New Roman" pitchFamily="18" charset="0"/>
              </a:rPr>
              <a:t>Delgadillo</a:t>
            </a:r>
            <a:r>
              <a:rPr lang="en-IN" sz="1600" dirty="0" smtClean="0">
                <a:latin typeface="Times New Roman" pitchFamily="18" charset="0"/>
                <a:cs typeface="Times New Roman" pitchFamily="18" charset="0"/>
              </a:rPr>
              <a:t>, F. and Ewing, B.T. (2008) ‘A hybrid approach for teaching introduction to operations management’, Int. J. Information and Operations Management Education, Vol. 2, No. 3, pp.255–274.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Francis</a:t>
            </a:r>
            <a:r>
              <a:rPr lang="en-IN" sz="1600" dirty="0" smtClean="0">
                <a:latin typeface="Times New Roman" pitchFamily="18" charset="0"/>
                <a:cs typeface="Times New Roman" pitchFamily="18" charset="0"/>
              </a:rPr>
              <a:t>, V.E. and Schreiber, N. (2008) ‘What, no quiz today? An innovative framework for increasing student preparation and participation’, Decision Sciences Journal of Innovative Education, Vol. 6, No. 1, pp.179–186.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1296</TotalTime>
  <Words>1395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ONLINE QUIZE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2021-09-02T06:47:34Z</dcterms:modified>
</cp:coreProperties>
</file>