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8/30/2021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8/30/2021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8/30/2021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8/30/2021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8/30/2021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8/30/2021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8/30/2021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8/30/2021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8/30/2021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sz="6000" b="1" dirty="0" smtClean="0">
                <a:latin typeface="Times New Roman" pitchFamily="18" charset="0"/>
                <a:cs typeface="Times New Roman" pitchFamily="18" charset="0"/>
              </a:rPr>
              <a:t>Preventing data from jammed attack (inside jammer)</a:t>
            </a:r>
            <a:endParaRPr lang="en-US" sz="60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258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304800"/>
            <a:ext cx="7498080" cy="5257800"/>
          </a:xfrm>
        </p:spPr>
        <p:txBody>
          <a:bodyPr>
            <a:noAutofit/>
          </a:bodyPr>
          <a:lstStyle/>
          <a:p>
            <a:pPr algn="just">
              <a:buNone/>
            </a:pPr>
            <a:r>
              <a:rPr lang="en-IN" sz="2000" dirty="0" smtClean="0">
                <a:latin typeface="Times New Roman" pitchFamily="18" charset="0"/>
                <a:cs typeface="Times New Roman" pitchFamily="18" charset="0"/>
              </a:rPr>
              <a:t>    Wireless </a:t>
            </a:r>
            <a:r>
              <a:rPr lang="en-IN" sz="2000" dirty="0" smtClean="0">
                <a:latin typeface="Times New Roman" pitchFamily="18" charset="0"/>
                <a:cs typeface="Times New Roman" pitchFamily="18" charset="0"/>
              </a:rPr>
              <a:t>Networks are susceptible for a variety of malicious attacks because they use shared transmission medium. The transmission of information may be jammed by an attacker by introducing malicious packets into the network. These jammers create a lot of noise in the total network and create problems at both the ends of transmission and affect the performance of the wireless networks. Hence in every wireless network employ certain techniques to detect or to avoid or to prevent jamming attacks. Jammers deny services to the authorized users by jamming legitimate traffic by illegitimate traffic. An attacker sends unauthorized packets to the nodes in the network and increase the traffic to jam the network. The jammers purposefully interfere with the physical transmission and reception of the wireless communication. The jamming attacks do not comply with the MAC protocols. The impact of an unintentional disruption can be minimized by identifying the presence of the jamming attacks and by implementing an appropriate prevention methods. Jammers can be identified in the MAC layer. To prevent these attacks, some schemes such as Triple DES, multilevel </a:t>
            </a:r>
            <a:r>
              <a:rPr lang="en-IN" sz="2000" dirty="0" err="1" smtClean="0">
                <a:latin typeface="Times New Roman" pitchFamily="18" charset="0"/>
                <a:cs typeface="Times New Roman" pitchFamily="18" charset="0"/>
              </a:rPr>
              <a:t>steganography</a:t>
            </a:r>
            <a:r>
              <a:rPr lang="en-IN" sz="2000" dirty="0" smtClean="0">
                <a:latin typeface="Times New Roman" pitchFamily="18" charset="0"/>
                <a:cs typeface="Times New Roman" pitchFamily="18" charset="0"/>
              </a:rPr>
              <a:t>. This paper also investigates the solutions to reduce the effectiveness of jammer as well as to decrease the jamming </a:t>
            </a:r>
            <a:r>
              <a:rPr lang="en-IN" sz="2000" dirty="0" smtClean="0">
                <a:latin typeface="Times New Roman" pitchFamily="18" charset="0"/>
                <a:cs typeface="Times New Roman" pitchFamily="18" charset="0"/>
              </a:rPr>
              <a:t>rate.</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conduct a comprehensive, in-depth review on existing jamming attacks in various wireless networks, including WLANs, cellular networks, CRNs, Bluetooth and </a:t>
            </a:r>
            <a:r>
              <a:rPr lang="en-IN" sz="2000" dirty="0" err="1" smtClean="0">
                <a:latin typeface="Times New Roman" pitchFamily="18" charset="0"/>
                <a:cs typeface="Times New Roman" pitchFamily="18" charset="0"/>
              </a:rPr>
              <a:t>ZigBee</a:t>
            </a:r>
            <a:r>
              <a:rPr lang="en-IN" sz="2000" dirty="0" smtClean="0">
                <a:latin typeface="Times New Roman" pitchFamily="18" charset="0"/>
                <a:cs typeface="Times New Roman" pitchFamily="18" charset="0"/>
              </a:rPr>
              <a:t> networks, </a:t>
            </a:r>
            <a:r>
              <a:rPr lang="en-IN" sz="2000" dirty="0" err="1" smtClean="0">
                <a:latin typeface="Times New Roman" pitchFamily="18" charset="0"/>
                <a:cs typeface="Times New Roman" pitchFamily="18" charset="0"/>
              </a:rPr>
              <a:t>LoRaWANs</a:t>
            </a:r>
            <a:r>
              <a:rPr lang="en-IN" sz="2000" dirty="0" smtClean="0">
                <a:latin typeface="Times New Roman" pitchFamily="18" charset="0"/>
                <a:cs typeface="Times New Roman" pitchFamily="18" charset="0"/>
              </a:rPr>
              <a:t>, VANETs, UAVs, RFID systems, and GPS systems.</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vulnerability of existing wireless networks can be attributed to the lack of effective anti-jamming mechanisms in practice.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jamming vulnerability of existing wireless networks also underscores the critical need and fundamental challenges in designing practical anti-jamming schemes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With </a:t>
            </a:r>
            <a:r>
              <a:rPr lang="en-IN" sz="2000" dirty="0" smtClean="0">
                <a:latin typeface="Times New Roman" pitchFamily="18" charset="0"/>
                <a:cs typeface="Times New Roman" pitchFamily="18" charset="0"/>
              </a:rPr>
              <a:t>the primer knowledge provided above, we now dive into the review of existing jamming attacks in WLANs.</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111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These jammers create a lot of noise in the total network and create problems at both the ends of transmission and affect the performance of the wireless networks.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work in </a:t>
            </a:r>
            <a:r>
              <a:rPr lang="en-IN" sz="2000" dirty="0" smtClean="0">
                <a:latin typeface="Times New Roman" pitchFamily="18" charset="0"/>
                <a:cs typeface="Times New Roman" pitchFamily="18" charset="0"/>
              </a:rPr>
              <a:t>studies </a:t>
            </a:r>
            <a:r>
              <a:rPr lang="en-IN" sz="2000" dirty="0" smtClean="0">
                <a:latin typeface="Times New Roman" pitchFamily="18" charset="0"/>
                <a:cs typeface="Times New Roman" pitchFamily="18" charset="0"/>
              </a:rPr>
              <a:t>the problem of a legitimate node and a jammer transmitting to a common receiver in an on-off mode in a game-theoretic framework</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impact of an unintentional disruption can be minimized by identifying the presence of the jamming attacks and by implementing an appropriate prevention methods.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With regard to the machinery and impact of jamming attacks, they usually aim at the physical layer and are realized by means of a high transmission power signal that corrupts a communication link or an area</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096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533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While there are many jamming attacks that were originally proposed for Wi-Fi networks, they can also be applied to other types of wireless systems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Their proposed scheme is capable of replying ACK packets to the legitimate transmitter to hijack its retransmission protocol, thereby resulting in a complete Wi-Fi packet loss whenever packet error occurs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Frequency-sweeping jamming attacks were proposed to get around of this constraint, such that a jammer can quickly switch (e.g., in the range of 10 µs) to different channels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Then, the preamble attacks proposed for thwarting timing synchronization can also be used to destroy the frequency offset correction functionalities.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If the attacker abuses a protocol with the goal to obtain performance benefits itself, the attack is referred to as </a:t>
            </a:r>
            <a:r>
              <a:rPr lang="en-IN" sz="2000" dirty="0" err="1" smtClean="0">
                <a:latin typeface="Times New Roman" pitchFamily="18" charset="0"/>
                <a:cs typeface="Times New Roman" pitchFamily="18" charset="0"/>
              </a:rPr>
              <a:t>misbehavior</a:t>
            </a:r>
            <a:r>
              <a:rPr lang="en-US"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Jamming can be considered as one of fundamental way of degrading network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Our findings show that a selective jammer can significantly impact performance with very low effort.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detect jamming attacks some statistics are used such as signal strength, carrier sensing time, packet delivery ratio</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Jammer can achieve this goal by either blocking real traffic or, by preventing reception of messages. There are different jamming models which can be used by jammer to address jamming attacks.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7594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Packet-Hiding Methods for Preventing Selective Jamming Attacks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Alejandro ProaË.no, Loukas Lazos,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open nature of the wireless medium leaves it vulnerable to intentional interference attacks, typically referred to as jamming.</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Mitigating control channel jamming attacks in multi-channel ad hoc networks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 Lazos, S. Liu, M. Krunz,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We also propose a randomized distributed scheme that allows nodes to establish a new control channel using frequency hopping.</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619250"/>
                <a:gridCol w="3524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err="1">
                          <a:latin typeface="Times New Roman"/>
                          <a:ea typeface="Calibri"/>
                          <a:cs typeface="Latha"/>
                        </a:rPr>
                        <a:t>DoS</a:t>
                      </a:r>
                      <a:r>
                        <a:rPr lang="en-US" sz="2000" dirty="0">
                          <a:latin typeface="Times New Roman"/>
                          <a:ea typeface="Calibri"/>
                          <a:cs typeface="Latha"/>
                        </a:rPr>
                        <a:t> attacks in data wireless </a:t>
                      </a:r>
                      <a:r>
                        <a:rPr lang="en-US" sz="2000" dirty="0" err="1">
                          <a:latin typeface="Times New Roman"/>
                          <a:ea typeface="Calibri"/>
                          <a:cs typeface="Latha"/>
                        </a:rPr>
                        <a:t>lans</a:t>
                      </a:r>
                      <a:r>
                        <a:rPr lang="en-US" sz="2000" dirty="0">
                          <a:latin typeface="Times New Roman"/>
                          <a:ea typeface="Calibri"/>
                          <a:cs typeface="Latha"/>
                        </a:rPr>
                        <a:t> and countermeasures. Mobile Computing and Communications Review</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G. Noubir, G. Lin. Low-power,</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attacker can send massive volume of illegitimate traffic and utilise system resources in a way that renders the system inoperable, thus denying access to authorised users.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Analysis of an on-off jamming situation as a dynamic game</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 Mallik, R. Scholtz, G. Papavassilopoulos,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process of communication jamming can be modeled as a two-person zero-sum </a:t>
                      </a:r>
                      <a:r>
                        <a:rPr lang="en-US" sz="2000" dirty="0" err="1">
                          <a:solidFill>
                            <a:srgbClr val="333333"/>
                          </a:solidFill>
                          <a:latin typeface="Times New Roman"/>
                          <a:ea typeface="Calibri"/>
                          <a:cs typeface="Latha"/>
                        </a:rPr>
                        <a:t>noncooperative</a:t>
                      </a:r>
                      <a:r>
                        <a:rPr lang="en-US" sz="2000" dirty="0">
                          <a:solidFill>
                            <a:srgbClr val="333333"/>
                          </a:solidFill>
                          <a:latin typeface="Times New Roman"/>
                          <a:ea typeface="Calibri"/>
                          <a:cs typeface="Latha"/>
                        </a:rPr>
                        <a:t> dynamic game played between a communicator (a transmitter-receiver pair) and a jammer.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png"/>
          <p:cNvPicPr>
            <a:picLocks noGrp="1" noChangeAspect="1" noChangeArrowheads="1"/>
          </p:cNvPicPr>
          <p:nvPr>
            <p:ph idx="1"/>
          </p:nvPr>
        </p:nvPicPr>
        <p:blipFill>
          <a:blip r:embed="rId2"/>
          <a:srcRect/>
          <a:stretch>
            <a:fillRect/>
          </a:stretch>
        </p:blipFill>
        <p:spPr bwMode="auto">
          <a:xfrm>
            <a:off x="2057400" y="1447800"/>
            <a:ext cx="6096000" cy="44196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70000"/>
              </a:lnSpc>
              <a:buNone/>
            </a:pPr>
            <a:r>
              <a:rPr lang="en-IN" dirty="0" smtClean="0">
                <a:latin typeface="Times New Roman" pitchFamily="18" charset="0"/>
                <a:cs typeface="Times New Roman" pitchFamily="18" charset="0"/>
              </a:rPr>
              <a:t>    An </a:t>
            </a:r>
            <a:r>
              <a:rPr lang="en-IN" dirty="0" smtClean="0">
                <a:latin typeface="Times New Roman" pitchFamily="18" charset="0"/>
                <a:cs typeface="Times New Roman" pitchFamily="18" charset="0"/>
              </a:rPr>
              <a:t>internal adversary model in which the jammer is part of the network under attack, thus being aware of the protocol specifications and shared network secrets. We showed that the jammer can classify transmitted packets in real time by decoding the first few symbols of an ongoing transmission. We evaluated the impact of selective jamming attacks on network protocols such as TCP and routing. Our findings show that a selective jammer can significantly impact performance with very low effort. We developed three schemes that transform a selective jammer to a random one by preventing real-time packet classification.</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Alejandro </a:t>
            </a:r>
            <a:r>
              <a:rPr lang="en-IN" sz="2000" dirty="0" err="1" smtClean="0">
                <a:latin typeface="Times New Roman" pitchFamily="18" charset="0"/>
                <a:cs typeface="Times New Roman" pitchFamily="18" charset="0"/>
              </a:rPr>
              <a:t>ProaË.no</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Loukas</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Lazos,"Packet</a:t>
            </a:r>
            <a:r>
              <a:rPr lang="en-IN" sz="2000" dirty="0" smtClean="0">
                <a:latin typeface="Times New Roman" pitchFamily="18" charset="0"/>
                <a:cs typeface="Times New Roman" pitchFamily="18" charset="0"/>
              </a:rPr>
              <a:t>-Hiding Methods for Preventing Selective Jamming Attacks”, IEEE Transaction on dependable and Secure Computing, Vol. 9, No. 1, Jan-Feb 2012.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 </a:t>
            </a:r>
            <a:r>
              <a:rPr lang="en-IN" sz="2000" dirty="0" err="1" smtClean="0">
                <a:latin typeface="Times New Roman" pitchFamily="18" charset="0"/>
                <a:cs typeface="Times New Roman" pitchFamily="18" charset="0"/>
              </a:rPr>
              <a:t>Priti</a:t>
            </a:r>
            <a:r>
              <a:rPr lang="en-IN" sz="2000" dirty="0" smtClean="0">
                <a:latin typeface="Times New Roman" pitchFamily="18" charset="0"/>
                <a:cs typeface="Times New Roman" pitchFamily="18" charset="0"/>
              </a:rPr>
              <a:t> P. </a:t>
            </a:r>
            <a:r>
              <a:rPr lang="en-IN" sz="2000" dirty="0" err="1" smtClean="0">
                <a:latin typeface="Times New Roman" pitchFamily="18" charset="0"/>
                <a:cs typeface="Times New Roman" pitchFamily="18" charset="0"/>
              </a:rPr>
              <a:t>Jorvekar</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B.L.Gunjal,"Autonomous</a:t>
            </a:r>
            <a:r>
              <a:rPr lang="en-IN" sz="2000" dirty="0" smtClean="0">
                <a:latin typeface="Times New Roman" pitchFamily="18" charset="0"/>
                <a:cs typeface="Times New Roman" pitchFamily="18" charset="0"/>
              </a:rPr>
              <a:t> Encoding of Packets </a:t>
            </a:r>
            <a:r>
              <a:rPr lang="en-IN" sz="2000" dirty="0" err="1" smtClean="0">
                <a:latin typeface="Times New Roman" pitchFamily="18" charset="0"/>
                <a:cs typeface="Times New Roman" pitchFamily="18" charset="0"/>
              </a:rPr>
              <a:t>Agaist</a:t>
            </a:r>
            <a:r>
              <a:rPr lang="en-IN" sz="2000" dirty="0" smtClean="0">
                <a:latin typeface="Times New Roman" pitchFamily="18" charset="0"/>
                <a:cs typeface="Times New Roman" pitchFamily="18" charset="0"/>
              </a:rPr>
              <a:t> Jamming Attacks in Wireless Network”, International Journal of Emerging Technology and Advanced Engineering, pp. 221-224, 2013.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 L. </a:t>
            </a:r>
            <a:r>
              <a:rPr lang="en-IN" sz="2000" dirty="0" err="1" smtClean="0">
                <a:latin typeface="Times New Roman" pitchFamily="18" charset="0"/>
                <a:cs typeface="Times New Roman" pitchFamily="18" charset="0"/>
              </a:rPr>
              <a:t>Lazos</a:t>
            </a:r>
            <a:r>
              <a:rPr lang="en-IN" sz="2000" dirty="0" smtClean="0">
                <a:latin typeface="Times New Roman" pitchFamily="18" charset="0"/>
                <a:cs typeface="Times New Roman" pitchFamily="18" charset="0"/>
              </a:rPr>
              <a:t>, S. Liu, M. </a:t>
            </a:r>
            <a:r>
              <a:rPr lang="en-IN" sz="2000" dirty="0" err="1" smtClean="0">
                <a:latin typeface="Times New Roman" pitchFamily="18" charset="0"/>
                <a:cs typeface="Times New Roman" pitchFamily="18" charset="0"/>
              </a:rPr>
              <a:t>Krunz,"Mitigating</a:t>
            </a:r>
            <a:r>
              <a:rPr lang="en-IN" sz="2000" dirty="0" smtClean="0">
                <a:latin typeface="Times New Roman" pitchFamily="18" charset="0"/>
                <a:cs typeface="Times New Roman" pitchFamily="18" charset="0"/>
              </a:rPr>
              <a:t> control channel jamming attacks in multi-channel ad hoc networks”, In Proceedings of the 2nd ACM conference on wireless network security, pp. 169-180, 2009. </a:t>
            </a:r>
            <a:endParaRPr lang="en-US" sz="20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[4] G. </a:t>
            </a:r>
            <a:r>
              <a:rPr lang="en-IN" sz="2000" dirty="0" err="1" smtClean="0">
                <a:latin typeface="Times New Roman" pitchFamily="18" charset="0"/>
                <a:cs typeface="Times New Roman" pitchFamily="18" charset="0"/>
              </a:rPr>
              <a:t>Noubir</a:t>
            </a:r>
            <a:r>
              <a:rPr lang="en-IN" sz="2000" dirty="0" smtClean="0">
                <a:latin typeface="Times New Roman" pitchFamily="18" charset="0"/>
                <a:cs typeface="Times New Roman" pitchFamily="18" charset="0"/>
              </a:rPr>
              <a:t>, G. Lin. Low-</a:t>
            </a:r>
            <a:r>
              <a:rPr lang="en-IN" sz="2000" dirty="0" err="1" smtClean="0">
                <a:latin typeface="Times New Roman" pitchFamily="18" charset="0"/>
                <a:cs typeface="Times New Roman" pitchFamily="18" charset="0"/>
              </a:rPr>
              <a:t>power,"DoS</a:t>
            </a:r>
            <a:r>
              <a:rPr lang="en-IN" sz="2000" dirty="0" smtClean="0">
                <a:latin typeface="Times New Roman" pitchFamily="18" charset="0"/>
                <a:cs typeface="Times New Roman" pitchFamily="18" charset="0"/>
              </a:rPr>
              <a:t> attacks in data wireless </a:t>
            </a:r>
            <a:r>
              <a:rPr lang="en-IN" sz="2000" dirty="0" err="1" smtClean="0">
                <a:latin typeface="Times New Roman" pitchFamily="18" charset="0"/>
                <a:cs typeface="Times New Roman" pitchFamily="18" charset="0"/>
              </a:rPr>
              <a:t>lans</a:t>
            </a:r>
            <a:r>
              <a:rPr lang="en-IN" sz="2000" dirty="0" smtClean="0">
                <a:latin typeface="Times New Roman" pitchFamily="18" charset="0"/>
                <a:cs typeface="Times New Roman" pitchFamily="18" charset="0"/>
              </a:rPr>
              <a:t> and countermeasures. Mobile Computing and Communications Review”, 7(3), pp. 29-30, 2003.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5] R. </a:t>
            </a:r>
            <a:r>
              <a:rPr lang="en-IN" sz="2000" dirty="0" err="1" smtClean="0">
                <a:latin typeface="Times New Roman" pitchFamily="18" charset="0"/>
                <a:cs typeface="Times New Roman" pitchFamily="18" charset="0"/>
              </a:rPr>
              <a:t>Negi</a:t>
            </a:r>
            <a:r>
              <a:rPr lang="en-IN" sz="2000" dirty="0" smtClean="0">
                <a:latin typeface="Times New Roman" pitchFamily="18" charset="0"/>
                <a:cs typeface="Times New Roman" pitchFamily="18" charset="0"/>
              </a:rPr>
              <a:t>, A. </a:t>
            </a:r>
            <a:r>
              <a:rPr lang="en-IN" sz="2000" dirty="0" err="1" smtClean="0">
                <a:latin typeface="Times New Roman" pitchFamily="18" charset="0"/>
                <a:cs typeface="Times New Roman" pitchFamily="18" charset="0"/>
              </a:rPr>
              <a:t>Perrig,"Jamming</a:t>
            </a:r>
            <a:r>
              <a:rPr lang="en-IN" sz="2000" dirty="0" smtClean="0">
                <a:latin typeface="Times New Roman" pitchFamily="18" charset="0"/>
                <a:cs typeface="Times New Roman" pitchFamily="18" charset="0"/>
              </a:rPr>
              <a:t> analysis of MAC protocols”, Carnegie Mellon Technical Memo, 2003.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6] R. </a:t>
            </a:r>
            <a:r>
              <a:rPr lang="en-IN" sz="2000" dirty="0" err="1" smtClean="0">
                <a:latin typeface="Times New Roman" pitchFamily="18" charset="0"/>
                <a:cs typeface="Times New Roman" pitchFamily="18" charset="0"/>
              </a:rPr>
              <a:t>Mallik</a:t>
            </a:r>
            <a:r>
              <a:rPr lang="en-IN" sz="2000" dirty="0" smtClean="0">
                <a:latin typeface="Times New Roman" pitchFamily="18" charset="0"/>
                <a:cs typeface="Times New Roman" pitchFamily="18" charset="0"/>
              </a:rPr>
              <a:t>, R. </a:t>
            </a:r>
            <a:r>
              <a:rPr lang="en-IN" sz="2000" dirty="0" err="1" smtClean="0">
                <a:latin typeface="Times New Roman" pitchFamily="18" charset="0"/>
                <a:cs typeface="Times New Roman" pitchFamily="18" charset="0"/>
              </a:rPr>
              <a:t>Scholtz</a:t>
            </a:r>
            <a:r>
              <a:rPr lang="en-IN" sz="2000" dirty="0" smtClean="0">
                <a:latin typeface="Times New Roman" pitchFamily="18" charset="0"/>
                <a:cs typeface="Times New Roman" pitchFamily="18" charset="0"/>
              </a:rPr>
              <a:t>, G. </a:t>
            </a:r>
            <a:r>
              <a:rPr lang="en-IN" sz="2000" dirty="0" err="1" smtClean="0">
                <a:latin typeface="Times New Roman" pitchFamily="18" charset="0"/>
                <a:cs typeface="Times New Roman" pitchFamily="18" charset="0"/>
              </a:rPr>
              <a:t>Papavassilopoulos,“Analysis</a:t>
            </a:r>
            <a:r>
              <a:rPr lang="en-IN" sz="2000" dirty="0" smtClean="0">
                <a:latin typeface="Times New Roman" pitchFamily="18" charset="0"/>
                <a:cs typeface="Times New Roman" pitchFamily="18" charset="0"/>
              </a:rPr>
              <a:t> of an on-off jamming situation as a dynamic game”, IEEE Trans. </a:t>
            </a:r>
            <a:r>
              <a:rPr lang="en-IN" sz="2000" dirty="0" err="1" smtClean="0">
                <a:latin typeface="Times New Roman" pitchFamily="18" charset="0"/>
                <a:cs typeface="Times New Roman" pitchFamily="18" charset="0"/>
              </a:rPr>
              <a:t>Commun</a:t>
            </a:r>
            <a:r>
              <a:rPr lang="en-IN" sz="2000" dirty="0" smtClean="0">
                <a:latin typeface="Times New Roman" pitchFamily="18" charset="0"/>
                <a:cs typeface="Times New Roman" pitchFamily="18" charset="0"/>
              </a:rPr>
              <a:t>., Vol. 48, No. 8, pp. 1360-1373, Aug. 2000.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7] J. Jung, V. </a:t>
            </a:r>
            <a:r>
              <a:rPr lang="en-IN" sz="2000" dirty="0" err="1" smtClean="0">
                <a:latin typeface="Times New Roman" pitchFamily="18" charset="0"/>
                <a:cs typeface="Times New Roman" pitchFamily="18" charset="0"/>
              </a:rPr>
              <a:t>Paxson</a:t>
            </a:r>
            <a:r>
              <a:rPr lang="en-IN" sz="2000" dirty="0" smtClean="0">
                <a:latin typeface="Times New Roman" pitchFamily="18" charset="0"/>
                <a:cs typeface="Times New Roman" pitchFamily="18" charset="0"/>
              </a:rPr>
              <a:t>, A.W. Berger, H. </a:t>
            </a:r>
            <a:r>
              <a:rPr lang="en-IN" sz="2000" dirty="0" err="1" smtClean="0">
                <a:latin typeface="Times New Roman" pitchFamily="18" charset="0"/>
                <a:cs typeface="Times New Roman" pitchFamily="18" charset="0"/>
              </a:rPr>
              <a:t>Balakrishnan,“Fast</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portscan</a:t>
            </a:r>
            <a:r>
              <a:rPr lang="en-IN" sz="2000" dirty="0" smtClean="0">
                <a:latin typeface="Times New Roman" pitchFamily="18" charset="0"/>
                <a:cs typeface="Times New Roman" pitchFamily="18" charset="0"/>
              </a:rPr>
              <a:t> detection using sequential hypothesis testing”, In Proc. IEEE Symposium on Security and Privacy, 2004.</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1263</TotalTime>
  <Words>1250</Words>
  <Application>Microsoft Office PowerPoint</Application>
  <PresentationFormat>On-screen Show (4:3)</PresentationFormat>
  <Paragraphs>66</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Preventing data from jammed attack (inside jammer)</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2021-08-30T12:59:09Z</dcterms:modified>
</cp:coreProperties>
</file>