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sz="5400" b="1" dirty="0" smtClean="0">
                <a:latin typeface="Times New Roman" pitchFamily="18" charset="0"/>
                <a:cs typeface="Times New Roman" pitchFamily="18" charset="0"/>
              </a:rPr>
              <a:t>Identifying  and protecting </a:t>
            </a:r>
            <a:r>
              <a:rPr lang="en-IN" sz="5400" b="1" dirty="0" err="1" smtClean="0">
                <a:latin typeface="Times New Roman" pitchFamily="18" charset="0"/>
                <a:cs typeface="Times New Roman" pitchFamily="18" charset="0"/>
              </a:rPr>
              <a:t>Ip</a:t>
            </a:r>
            <a:r>
              <a:rPr lang="en-IN" sz="5400" b="1" dirty="0" smtClean="0">
                <a:latin typeface="Times New Roman" pitchFamily="18" charset="0"/>
                <a:cs typeface="Times New Roman" pitchFamily="18" charset="0"/>
              </a:rPr>
              <a:t> spoofing attack</a:t>
            </a: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9906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219200" y="9144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Network </a:t>
            </a:r>
            <a:r>
              <a:rPr lang="en-IN" sz="2000" dirty="0" smtClean="0">
                <a:latin typeface="Times New Roman" pitchFamily="18" charset="0"/>
                <a:cs typeface="Times New Roman" pitchFamily="18" charset="0"/>
              </a:rPr>
              <a:t>intruders may spoof IP packets by modifying headers of the IP packets to fool people believe that the transmissions are originating from the trusted source. Consequently, various defence mechanisms have been developed to identify and prevent IP spoofing attack. However, the existing prevention mechanisms are implemented on either destination hosts or routers levels. At these levels facilitate utilization of shared resources on the networks during the attacking process even if there is a mechanism on those levels. To the best of our knowledge, there is no research work reported on how an IP spoofing attacker can be prevented from attacker’s LAN before utilizing shared network resources.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Therefore</a:t>
            </a:r>
            <a:r>
              <a:rPr lang="en-IN" sz="2000" dirty="0" smtClean="0">
                <a:latin typeface="Times New Roman" pitchFamily="18" charset="0"/>
                <a:cs typeface="Times New Roman" pitchFamily="18" charset="0"/>
              </a:rPr>
              <a:t>, this paper proposes an algorithm for providing an attacker a warning due to his/her attacking activities. The study employed </a:t>
            </a:r>
            <a:r>
              <a:rPr lang="en-IN" sz="2000" dirty="0" err="1" smtClean="0">
                <a:latin typeface="Times New Roman" pitchFamily="18" charset="0"/>
                <a:cs typeface="Times New Roman" pitchFamily="18" charset="0"/>
              </a:rPr>
              <a:t>Mininet</a:t>
            </a:r>
            <a:r>
              <a:rPr lang="en-IN" sz="2000" dirty="0" smtClean="0">
                <a:latin typeface="Times New Roman" pitchFamily="18" charset="0"/>
                <a:cs typeface="Times New Roman" pitchFamily="18" charset="0"/>
              </a:rPr>
              <a:t> network emulator, POX controller, Layer 3 switches (L3S), packets analyzer, and packet constructor to design and develop a prototype of the algorithm in a Local Area Network (LAN) environment. Results show that the developed algorithm is capable of returning packets to an attacker as a warning mechanism in a LAN level. The warning packets utilize attacker’s network resources/keep the attackers network busy, hence stops IP spoofing attacks. Therefore the attacker is as well get affected by his/her attacking activities. </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provide a brief review of the existing literature pertaining to the problem of IP spoofing and distributed denial of service attacks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in the public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Unfortunately, two commonly observed limitations of the existing studies on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and IP spoofing in the public </a:t>
            </a:r>
            <a:r>
              <a:rPr lang="en-IN" sz="2000" dirty="0" smtClean="0">
                <a:latin typeface="Times New Roman" pitchFamily="18" charset="0"/>
                <a:cs typeface="Times New Roman" pitchFamily="18" charset="0"/>
              </a:rPr>
              <a:t>Cloud. They </a:t>
            </a:r>
            <a:r>
              <a:rPr lang="en-IN" sz="2000" dirty="0" smtClean="0">
                <a:latin typeface="Times New Roman" pitchFamily="18" charset="0"/>
                <a:cs typeface="Times New Roman" pitchFamily="18" charset="0"/>
              </a:rPr>
              <a:t>are mostly theoretical works based on hypothetical </a:t>
            </a:r>
            <a:r>
              <a:rPr lang="en-IN" sz="2000" dirty="0" smtClean="0">
                <a:latin typeface="Times New Roman" pitchFamily="18" charset="0"/>
                <a:cs typeface="Times New Roman" pitchFamily="18" charset="0"/>
              </a:rPr>
              <a:t>assumptions.</a:t>
            </a:r>
          </a:p>
          <a:p>
            <a:pPr algn="just">
              <a:lnSpc>
                <a:spcPct val="150000"/>
              </a:lnSpc>
            </a:pPr>
            <a:r>
              <a:rPr lang="en-IN" sz="2000" dirty="0" smtClean="0">
                <a:latin typeface="Times New Roman" pitchFamily="18" charset="0"/>
                <a:cs typeface="Times New Roman" pitchFamily="18" charset="0"/>
              </a:rPr>
              <a:t>As such, these works provide no insight into the actual real-world feasibility of Cloud-based attacks that rely on </a:t>
            </a:r>
            <a:r>
              <a:rPr lang="en-IN" sz="2000" dirty="0" smtClean="0">
                <a:latin typeface="Times New Roman" pitchFamily="18" charset="0"/>
                <a:cs typeface="Times New Roman" pitchFamily="18" charset="0"/>
              </a:rPr>
              <a:t>IP spoofing</a:t>
            </a:r>
            <a:r>
              <a:rPr lang="en-IN" sz="2000" dirty="0" smtClean="0">
                <a:latin typeface="Times New Roman" pitchFamily="18" charset="0"/>
                <a:cs typeface="Times New Roman" pitchFamily="18" charset="0"/>
              </a:rPr>
              <a:t>, and their results are likely to have very limited practical value, at best.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work presented in this paper aims to overcome the above-identified limitations of the existing research literature.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Any </a:t>
            </a:r>
            <a:r>
              <a:rPr lang="en-IN" sz="2000" dirty="0" smtClean="0">
                <a:latin typeface="Times New Roman" pitchFamily="18" charset="0"/>
                <a:cs typeface="Times New Roman" pitchFamily="18" charset="0"/>
              </a:rPr>
              <a:t>mechanisms to provide a warning to an attacker is also another problem that gives attackers a confidence to continue their attacking activities as there is no effect of any sort is imposed on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study realised reasons for IP spoofing attack continue to a problem on today’s communication networks, despite several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mechanisms.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used to determine the possible solution of the existing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study suggested the possible solutions to the problem and chose the most efficient solution on source IP address validation and warning provision to an attacker.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work proposed </a:t>
            </a:r>
            <a:r>
              <a:rPr lang="en-IN" sz="2000" dirty="0" err="1" smtClean="0">
                <a:latin typeface="Times New Roman" pitchFamily="18" charset="0"/>
                <a:cs typeface="Times New Roman" pitchFamily="18" charset="0"/>
              </a:rPr>
              <a:t>StackPi</a:t>
            </a:r>
            <a:r>
              <a:rPr lang="en-IN" sz="2000" dirty="0" smtClean="0">
                <a:latin typeface="Times New Roman" pitchFamily="18" charset="0"/>
                <a:cs typeface="Times New Roman" pitchFamily="18" charset="0"/>
              </a:rPr>
              <a:t>-Write ahead with a new packet marking scheme based on Pi, and new filtering mechanisms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new approach, called </a:t>
            </a:r>
            <a:r>
              <a:rPr lang="en-IN" sz="2000" dirty="0" err="1" smtClean="0">
                <a:latin typeface="Times New Roman" pitchFamily="18" charset="0"/>
                <a:cs typeface="Times New Roman" pitchFamily="18" charset="0"/>
              </a:rPr>
              <a:t>StackPi</a:t>
            </a:r>
            <a:r>
              <a:rPr lang="en-IN" sz="2000" dirty="0" smtClean="0">
                <a:latin typeface="Times New Roman" pitchFamily="18" charset="0"/>
                <a:cs typeface="Times New Roman" pitchFamily="18" charset="0"/>
              </a:rPr>
              <a:t> (short for Stack Path Identifier), which is the first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mechanism that satisfies all of the above desired properties.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Proposed system develops the path identification IP filter, which an be used to detect IP spoofing attacks with a single attack packet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subsequently proposed SIFF, a </a:t>
            </a:r>
            <a:r>
              <a:rPr lang="en-IN" sz="2000" dirty="0" err="1" smtClean="0">
                <a:latin typeface="Times New Roman" pitchFamily="18" charset="0"/>
                <a:cs typeface="Times New Roman" pitchFamily="18" charset="0"/>
              </a:rPr>
              <a:t>capabilitybased</a:t>
            </a:r>
            <a:r>
              <a:rPr lang="en-IN" sz="2000" dirty="0" smtClean="0">
                <a:latin typeface="Times New Roman" pitchFamily="18" charset="0"/>
                <a:cs typeface="Times New Roman" pitchFamily="18" charset="0"/>
              </a:rPr>
              <a:t> system that allows a receiver to enforce flow-based admission </a:t>
            </a:r>
            <a:r>
              <a:rPr lang="en-IN" sz="2000" dirty="0" smtClean="0">
                <a:latin typeface="Times New Roman" pitchFamily="18" charset="0"/>
                <a:cs typeface="Times New Roman" pitchFamily="18" charset="0"/>
              </a:rPr>
              <a:t>control. </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leverage Path identification markings to filter out floods of request packets in their scheme routers attempt to provide fair sharing among capability request packets based on their Path identification markings.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high responsibility of the routers, adding an extra task to detect, prevent and locate IP spoofing attackers reduce performance (add overhead on the operation) of the routers.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the attacker is punished, most likely he/she will stop the attacking activities, hence improve network performance and prevent IP spoofing attacks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difference types of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mechanisms used for IP spoofing packets identification, prevention and locating an attacker.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Development is the third step in DSRM, which is used for designing and implementing an </a:t>
            </a:r>
            <a:r>
              <a:rPr lang="en-IN" sz="2000" dirty="0" err="1" smtClean="0">
                <a:latin typeface="Times New Roman" pitchFamily="18" charset="0"/>
                <a:cs typeface="Times New Roman" pitchFamily="18" charset="0"/>
              </a:rPr>
              <a:t>artifact</a:t>
            </a:r>
            <a:r>
              <a:rPr lang="en-IN" sz="2000" dirty="0" smtClean="0">
                <a:latin typeface="Times New Roman" pitchFamily="18" charset="0"/>
                <a:cs typeface="Times New Roman" pitchFamily="18" charset="0"/>
              </a:rPr>
              <a:t> for the suggested solution.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Evaluation is the forth step used in DSRM to test the results of the developed </a:t>
            </a:r>
            <a:r>
              <a:rPr lang="en-IN" sz="2000" dirty="0" err="1" smtClean="0">
                <a:latin typeface="Times New Roman" pitchFamily="18" charset="0"/>
                <a:cs typeface="Times New Roman" pitchFamily="18" charset="0"/>
              </a:rPr>
              <a:t>artifact</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in Mobile Ad Hoc Networks: Challenges and Solutions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Yang, H. Luo, F. Ye, S. Lu, and L.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Security has become a primary concern in order to provide protected communication between mobile nodes in a hostile environment.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Hop-Count Filtering: An Effective Defense Against Spoofed DDoS Traffic</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Jin, H. Wang, and K. G. Shin,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is difficult to counter IP spoofing because of the stateless and destination-based routing of the Internet.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15240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SAVE: Source address validity enforcement protocol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Li, J. Mirkovic, M. Wang, M. Reiher, and L.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SAVE messages propagate valid source address information from the source location to all destinations, allowing each router along the way to build an incoming table that associates each incoming interface of the router with a set of valid source address blocks.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Spoofing prevention method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Bremler-Barr and H. Levy,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the proposed method a unique temporal key is associated with each ordered pair of source destination networks (AS's, autonomous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905000" y="1295400"/>
            <a:ext cx="6553200"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succeeded to demonstrate implementation of an algorithm to detect IP spoofing packets, locate an attacker by using MAC address and then send warning packets on LAN level. The identified spoofed packet provides MAC address of an attacker as a correct identifier after spoofing an IP address. For every IP spoofing packet detected, a warning packet is created and sent back to an attacker by using MAC address. The warning packets utilizes the attacker’s own shared resources such as a local switch, hence prevented an attacker to continue with his/her attacking activities and his/her legitimate communication. It is recommended that algorithms to detect and prevent IP spoofing be implemented at the LAN level in order to prevent misuse of shared network resources and to correctly locate the attackers by using MAC address. Once an IP spoofing attack is detected and the attacker is located, a punishment must be implemented in order to prevent further attacks. SDN can facilitate implementation of such algorithms on existing networks as demonstrated in this paper.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t>
            </a:r>
            <a:r>
              <a:rPr lang="en-IN" sz="1700" dirty="0" err="1" smtClean="0">
                <a:latin typeface="Times New Roman" pitchFamily="18" charset="0"/>
                <a:cs typeface="Times New Roman" pitchFamily="18" charset="0"/>
              </a:rPr>
              <a:t>Kleindorfer</a:t>
            </a:r>
            <a:r>
              <a:rPr lang="en-IN" sz="1700" dirty="0" smtClean="0">
                <a:latin typeface="Times New Roman" pitchFamily="18" charset="0"/>
                <a:cs typeface="Times New Roman" pitchFamily="18" charset="0"/>
              </a:rPr>
              <a:t>, P. R. and Wind, J., eds. Network challenge: the strategy, profit, and risk in an interlinked world. Pennsylvania, US: Wharton School Publishing.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H. Yang, H. </a:t>
            </a:r>
            <a:r>
              <a:rPr lang="en-IN" sz="1700" dirty="0" err="1" smtClean="0">
                <a:latin typeface="Times New Roman" pitchFamily="18" charset="0"/>
                <a:cs typeface="Times New Roman" pitchFamily="18" charset="0"/>
              </a:rPr>
              <a:t>Luo</a:t>
            </a:r>
            <a:r>
              <a:rPr lang="en-IN" sz="1700" dirty="0" smtClean="0">
                <a:latin typeface="Times New Roman" pitchFamily="18" charset="0"/>
                <a:cs typeface="Times New Roman" pitchFamily="18" charset="0"/>
              </a:rPr>
              <a:t>, F. Ye, S. Lu, and L. Zhang, “Security in Mobile Ad Hoc Networks: Challenges and Solutions”, IEEE Wireless Communications, February 2004, Vol.11, No. 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C. Chambers, J. </a:t>
            </a:r>
            <a:r>
              <a:rPr lang="en-IN" sz="1700" dirty="0" err="1" smtClean="0">
                <a:latin typeface="Times New Roman" pitchFamily="18" charset="0"/>
                <a:cs typeface="Times New Roman" pitchFamily="18" charset="0"/>
              </a:rPr>
              <a:t>Dolske</a:t>
            </a:r>
            <a:r>
              <a:rPr lang="en-IN" sz="1700" dirty="0" smtClean="0">
                <a:latin typeface="Times New Roman" pitchFamily="18" charset="0"/>
                <a:cs typeface="Times New Roman" pitchFamily="18" charset="0"/>
              </a:rPr>
              <a:t>, and J. </a:t>
            </a:r>
            <a:r>
              <a:rPr lang="en-IN" sz="1700" dirty="0" err="1" smtClean="0">
                <a:latin typeface="Times New Roman" pitchFamily="18" charset="0"/>
                <a:cs typeface="Times New Roman" pitchFamily="18" charset="0"/>
              </a:rPr>
              <a:t>Iyer</a:t>
            </a:r>
            <a:r>
              <a:rPr lang="en-IN" sz="1700" dirty="0" smtClean="0">
                <a:latin typeface="Times New Roman" pitchFamily="18" charset="0"/>
                <a:cs typeface="Times New Roman" pitchFamily="18" charset="0"/>
              </a:rPr>
              <a:t>, TCP/IP Security:[Online]. Available: http://www .</a:t>
            </a:r>
            <a:r>
              <a:rPr lang="en-IN" sz="1700" dirty="0" err="1" smtClean="0">
                <a:latin typeface="Times New Roman" pitchFamily="18" charset="0"/>
                <a:cs typeface="Times New Roman" pitchFamily="18" charset="0"/>
              </a:rPr>
              <a:t>linuxsecurity.com</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resource_files</a:t>
            </a:r>
            <a:r>
              <a:rPr lang="en-IN" sz="1700" dirty="0" smtClean="0">
                <a:latin typeface="Times New Roman" pitchFamily="18" charset="0"/>
                <a:cs typeface="Times New Roman" pitchFamily="18" charset="0"/>
              </a:rPr>
              <a:t>/documentation/ tcpip-security.html, 2019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C. Jin, H. Wang, and K. G. Shin, “Hop-Count Filtering: An Effective </a:t>
            </a:r>
            <a:r>
              <a:rPr lang="en-IN" sz="1700" dirty="0" err="1" smtClean="0">
                <a:latin typeface="Times New Roman" pitchFamily="18" charset="0"/>
                <a:cs typeface="Times New Roman" pitchFamily="18" charset="0"/>
              </a:rPr>
              <a:t>Defense</a:t>
            </a:r>
            <a:r>
              <a:rPr lang="en-IN" sz="1700" dirty="0" smtClean="0">
                <a:latin typeface="Times New Roman" pitchFamily="18" charset="0"/>
                <a:cs typeface="Times New Roman" pitchFamily="18" charset="0"/>
              </a:rPr>
              <a:t> Against Spoofed </a:t>
            </a:r>
            <a:r>
              <a:rPr lang="en-IN" sz="1700" dirty="0" err="1" smtClean="0">
                <a:latin typeface="Times New Roman" pitchFamily="18" charset="0"/>
                <a:cs typeface="Times New Roman" pitchFamily="18" charset="0"/>
              </a:rPr>
              <a:t>DDoS</a:t>
            </a:r>
            <a:r>
              <a:rPr lang="en-IN" sz="1700" dirty="0" smtClean="0">
                <a:latin typeface="Times New Roman" pitchFamily="18" charset="0"/>
                <a:cs typeface="Times New Roman" pitchFamily="18" charset="0"/>
              </a:rPr>
              <a:t> Traffic,” Proc. 10th ACM Conf.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Secur</a:t>
            </a:r>
            <a:r>
              <a:rPr lang="en-IN" sz="1700" dirty="0" smtClean="0">
                <a:latin typeface="Times New Roman" pitchFamily="18" charset="0"/>
                <a:cs typeface="Times New Roman" pitchFamily="18" charset="0"/>
              </a:rPr>
              <a:t>. - CCS ’03, p. 30, 2003.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J. Li, J. </a:t>
            </a:r>
            <a:r>
              <a:rPr lang="en-IN" sz="1700" dirty="0" err="1" smtClean="0">
                <a:latin typeface="Times New Roman" pitchFamily="18" charset="0"/>
                <a:cs typeface="Times New Roman" pitchFamily="18" charset="0"/>
              </a:rPr>
              <a:t>Mirkovic</a:t>
            </a:r>
            <a:r>
              <a:rPr lang="en-IN" sz="1700" dirty="0" smtClean="0">
                <a:latin typeface="Times New Roman" pitchFamily="18" charset="0"/>
                <a:cs typeface="Times New Roman" pitchFamily="18" charset="0"/>
              </a:rPr>
              <a:t>, M. Wang, M. </a:t>
            </a:r>
            <a:r>
              <a:rPr lang="en-IN" sz="1700" dirty="0" err="1" smtClean="0">
                <a:latin typeface="Times New Roman" pitchFamily="18" charset="0"/>
                <a:cs typeface="Times New Roman" pitchFamily="18" charset="0"/>
              </a:rPr>
              <a:t>Reiher</a:t>
            </a:r>
            <a:r>
              <a:rPr lang="en-IN" sz="1700" dirty="0" smtClean="0">
                <a:latin typeface="Times New Roman" pitchFamily="18" charset="0"/>
                <a:cs typeface="Times New Roman" pitchFamily="18" charset="0"/>
              </a:rPr>
              <a:t>, and L. Zhang, “SAVE: Source address validity enforcement protocol,” in Proceedings - IEEE INFOCOM, 2002, vol. 3, pp. 1557–1566.</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 </a:t>
            </a:r>
            <a:r>
              <a:rPr lang="en-IN" sz="2000" dirty="0" err="1" smtClean="0">
                <a:latin typeface="Times New Roman" pitchFamily="18" charset="0"/>
                <a:cs typeface="Times New Roman" pitchFamily="18" charset="0"/>
              </a:rPr>
              <a:t>Bremler</a:t>
            </a:r>
            <a:r>
              <a:rPr lang="en-IN" sz="2000" dirty="0" smtClean="0">
                <a:latin typeface="Times New Roman" pitchFamily="18" charset="0"/>
                <a:cs typeface="Times New Roman" pitchFamily="18" charset="0"/>
              </a:rPr>
              <a:t>-Barr and H. Levy, “Spoofing prevention method,” Proc. IEEE 24th </a:t>
            </a:r>
            <a:r>
              <a:rPr lang="en-IN" sz="2000" dirty="0" err="1" smtClean="0">
                <a:latin typeface="Times New Roman" pitchFamily="18" charset="0"/>
                <a:cs typeface="Times New Roman" pitchFamily="18" charset="0"/>
              </a:rPr>
              <a:t>Annu</a:t>
            </a:r>
            <a:r>
              <a:rPr lang="en-IN" sz="2000" dirty="0" smtClean="0">
                <a:latin typeface="Times New Roman" pitchFamily="18" charset="0"/>
                <a:cs typeface="Times New Roman" pitchFamily="18" charset="0"/>
              </a:rPr>
              <a:t>. Jt. Conf. IEEE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Soc., vol. 1, no. April 2005, pp. 536–547,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P. Ferguson and D. </a:t>
            </a:r>
            <a:r>
              <a:rPr lang="en-IN" sz="2000" dirty="0" err="1" smtClean="0">
                <a:latin typeface="Times New Roman" pitchFamily="18" charset="0"/>
                <a:cs typeface="Times New Roman" pitchFamily="18" charset="0"/>
              </a:rPr>
              <a:t>Senie</a:t>
            </a:r>
            <a:r>
              <a:rPr lang="en-IN" sz="2000" dirty="0" smtClean="0">
                <a:latin typeface="Times New Roman" pitchFamily="18" charset="0"/>
                <a:cs typeface="Times New Roman" pitchFamily="18" charset="0"/>
              </a:rPr>
              <a:t>, “Network Ingress Filtering: Defeating Denial of Service Attacks which employ IP Source Address Spoofing,” </a:t>
            </a:r>
            <a:r>
              <a:rPr lang="en-IN" sz="2000" dirty="0" err="1" smtClean="0">
                <a:latin typeface="Times New Roman" pitchFamily="18" charset="0"/>
                <a:cs typeface="Times New Roman" pitchFamily="18" charset="0"/>
              </a:rPr>
              <a:t>Rfc</a:t>
            </a:r>
            <a:r>
              <a:rPr lang="en-IN" sz="2000" dirty="0" smtClean="0">
                <a:latin typeface="Times New Roman" pitchFamily="18" charset="0"/>
                <a:cs typeface="Times New Roman" pitchFamily="18" charset="0"/>
              </a:rPr>
              <a:t> 2827, no. 2827. p. 10, 2000.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T. </a:t>
            </a:r>
            <a:r>
              <a:rPr lang="en-IN" sz="2000" dirty="0" err="1" smtClean="0">
                <a:latin typeface="Times New Roman" pitchFamily="18" charset="0"/>
                <a:cs typeface="Times New Roman" pitchFamily="18" charset="0"/>
              </a:rPr>
              <a:t>Killalea</a:t>
            </a:r>
            <a:r>
              <a:rPr lang="en-IN" sz="2000" dirty="0" smtClean="0">
                <a:latin typeface="Times New Roman" pitchFamily="18" charset="0"/>
                <a:cs typeface="Times New Roman" pitchFamily="18" charset="0"/>
              </a:rPr>
              <a:t>, “RFC 3013: Recommended Internet Service Provider Security Services and Procedures.” 2000.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T. </a:t>
            </a:r>
            <a:r>
              <a:rPr lang="en-IN" sz="2000" dirty="0" err="1" smtClean="0">
                <a:latin typeface="Times New Roman" pitchFamily="18" charset="0"/>
                <a:cs typeface="Times New Roman" pitchFamily="18" charset="0"/>
              </a:rPr>
              <a:t>Ehrenkranz</a:t>
            </a:r>
            <a:r>
              <a:rPr lang="en-IN" sz="2000" dirty="0" smtClean="0">
                <a:latin typeface="Times New Roman" pitchFamily="18" charset="0"/>
                <a:cs typeface="Times New Roman" pitchFamily="18" charset="0"/>
              </a:rPr>
              <a:t> and J. Li, “On the state of IP spoofing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ACM Trans. Internet Technol. 9, 2, Article 6 ,” 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J. </a:t>
            </a:r>
            <a:r>
              <a:rPr lang="en-IN" sz="2000" dirty="0" err="1" smtClean="0">
                <a:latin typeface="Times New Roman" pitchFamily="18" charset="0"/>
                <a:cs typeface="Times New Roman" pitchFamily="18" charset="0"/>
              </a:rPr>
              <a:t>Gao</a:t>
            </a:r>
            <a:r>
              <a:rPr lang="en-IN" sz="2000" dirty="0" smtClean="0">
                <a:latin typeface="Times New Roman" pitchFamily="18" charset="0"/>
                <a:cs typeface="Times New Roman" pitchFamily="18" charset="0"/>
              </a:rPr>
              <a:t>, S. V. </a:t>
            </a:r>
            <a:r>
              <a:rPr lang="en-IN" sz="2000" dirty="0" err="1" smtClean="0">
                <a:latin typeface="Times New Roman" pitchFamily="18" charset="0"/>
                <a:cs typeface="Times New Roman" pitchFamily="18" charset="0"/>
              </a:rPr>
              <a:t>Buldyrev</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Havlin</a:t>
            </a:r>
            <a:r>
              <a:rPr lang="en-IN" sz="2000" dirty="0" smtClean="0">
                <a:latin typeface="Times New Roman" pitchFamily="18" charset="0"/>
                <a:cs typeface="Times New Roman" pitchFamily="18" charset="0"/>
              </a:rPr>
              <a:t>, and H. E. Stanley, “Robustness of a network of networks,” Phys. Rev. </a:t>
            </a:r>
            <a:r>
              <a:rPr lang="en-IN" sz="2000" dirty="0" err="1" smtClean="0">
                <a:latin typeface="Times New Roman" pitchFamily="18" charset="0"/>
                <a:cs typeface="Times New Roman" pitchFamily="18" charset="0"/>
              </a:rPr>
              <a:t>Lett</a:t>
            </a:r>
            <a:r>
              <a:rPr lang="en-IN" sz="2000" dirty="0" smtClean="0">
                <a:latin typeface="Times New Roman" pitchFamily="18" charset="0"/>
                <a:cs typeface="Times New Roman" pitchFamily="18" charset="0"/>
              </a:rPr>
              <a:t>., vol. 107, no. 19, 2011.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1509</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Identifying  and protecting Ip spoofing attack</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2021-08-31T08:18:37Z</dcterms:modified>
</cp:coreProperties>
</file>