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8/30/2021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8/30/2021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8/30/2021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8/30/2021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8/30/2021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8/30/2021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8/30/2021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8/30/2021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8/30/2021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8/30/2021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8/30/2021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8/30/2021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8/30/2021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sz="6000" b="1" dirty="0" smtClean="0">
                <a:latin typeface="Times New Roman" pitchFamily="18" charset="0"/>
                <a:cs typeface="Times New Roman" pitchFamily="18" charset="0"/>
              </a:rPr>
              <a:t>Fingerprint authentication in file </a:t>
            </a:r>
            <a:r>
              <a:rPr lang="en-IN" sz="6000" b="1" dirty="0" err="1" smtClean="0">
                <a:latin typeface="Times New Roman" pitchFamily="18" charset="0"/>
                <a:cs typeface="Times New Roman" pitchFamily="18" charset="0"/>
              </a:rPr>
              <a:t>transmition</a:t>
            </a:r>
            <a:r>
              <a:rPr lang="en-IN" sz="6000" b="1" dirty="0" smtClean="0">
                <a:latin typeface="Times New Roman" pitchFamily="18" charset="0"/>
                <a:cs typeface="Times New Roman" pitchFamily="18" charset="0"/>
              </a:rPr>
              <a:t> </a:t>
            </a:r>
            <a:endParaRPr lang="en-US" sz="6000"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762000"/>
            <a:ext cx="7498080" cy="5257800"/>
          </a:xfrm>
        </p:spPr>
        <p:txBody>
          <a:bodyPr>
            <a:noAutofit/>
          </a:bodyPr>
          <a:lstStyle/>
          <a:p>
            <a:pPr algn="just">
              <a:buNone/>
            </a:pPr>
            <a:r>
              <a:rPr lang="en-IN" sz="2000" dirty="0" smtClean="0">
                <a:latin typeface="Times New Roman" pitchFamily="18" charset="0"/>
                <a:cs typeface="Times New Roman" pitchFamily="18" charset="0"/>
              </a:rPr>
              <a:t>    Biometric </a:t>
            </a:r>
            <a:r>
              <a:rPr lang="en-IN" sz="2000" dirty="0" smtClean="0">
                <a:latin typeface="Times New Roman" pitchFamily="18" charset="0"/>
                <a:cs typeface="Times New Roman" pitchFamily="18" charset="0"/>
              </a:rPr>
              <a:t>systems are increasingly replacing traditional password- and token-based authentication systems. Security and recognition accuracy are the two most important aspects to consider in designing a biometric system. In this paper, a comprehensive review is presented to shed light on the latest developments in the study of fingerprint-based biometrics covering these two aspects with a view to improving system security and recognition accuracy. Based on a thorough analysis and discussion, limitations of existing research work are outlined and suggestions for future work are provided. It is shown in the paper that researchers continue to face challenges in tackling the two most critical attacks to biometric systems, namely, attacks to the user interface and template databases. How to design proper countermeasures to thwart these attacks, thereby providing strong security and yet at the same time maintaining high recognition accuracy, is a hot research topic currently, as well as in the foreseeable future. Moreover, recognition accuracy under non-ideal conditions is more likely to be unsatisfactory and thus needs particular attention in biometric system design. Related challenges and current research trends are also outlined in this paper.</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was necessary to accurately and consistently detect and identify minutiae existing in the captured image.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Although no standard exists for fingerprint image quality, NIST has researched the relationship between calculated image quality (using algorithms similar to those employed by AFIS vendors) and successful match rates in automated fingerprint identification systems.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enhancement algorithms can suppress various types of noise (e.g., another latent print, background </a:t>
            </a:r>
            <a:r>
              <a:rPr lang="en-IN" sz="2000" dirty="0" err="1" smtClean="0">
                <a:latin typeface="Times New Roman" pitchFamily="18" charset="0"/>
                <a:cs typeface="Times New Roman" pitchFamily="18" charset="0"/>
              </a:rPr>
              <a:t>color</a:t>
            </a:r>
            <a:r>
              <a:rPr lang="en-IN" sz="2000" dirty="0" smtClean="0">
                <a:latin typeface="Times New Roman" pitchFamily="18" charset="0"/>
                <a:cs typeface="Times New Roman" pitchFamily="18" charset="0"/>
              </a:rPr>
              <a:t>) in the fingerprint image and highlight the existing useful features.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Many fingerprint minutiae-matching algorithms exist and they all differ from one another.</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533400"/>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295400" y="533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security issues (e.g., spoofing attacks, attacks to biometric templates) analyzed for a general biometric system are also valid to any biometric system on different platforms, for example, a mobile platform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key point of this problem is to find and use a set of unique patterns to generate a classifier that outputs the probability of a fingerprint image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Some researchers realized this problem and thus developed biometric cryptosystems with </a:t>
            </a:r>
            <a:r>
              <a:rPr lang="en-IN" sz="2000" dirty="0" smtClean="0">
                <a:latin typeface="Times New Roman" pitchFamily="18" charset="0"/>
                <a:cs typeface="Times New Roman" pitchFamily="18" charset="0"/>
              </a:rPr>
              <a:t>revocability, </a:t>
            </a:r>
            <a:r>
              <a:rPr lang="en-IN" sz="2000" dirty="0" smtClean="0">
                <a:latin typeface="Times New Roman" pitchFamily="18" charset="0"/>
                <a:cs typeface="Times New Roman" pitchFamily="18" charset="0"/>
              </a:rPr>
              <a:t>so as to enhance system security.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Although fingerprint recognition shows substantial strength and a prosperous future, it has some unsolved issues, such as insufficient accuracy and security concerns.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Most of the continuous classification techniques proposed in the literature use the orientation image as an initial feature but differ in the transformation adopted to create the final vectors, and in the distance measure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Both </a:t>
            </a:r>
            <a:r>
              <a:rPr lang="en-IN" sz="2000" dirty="0" smtClean="0">
                <a:latin typeface="Times New Roman" pitchFamily="18" charset="0"/>
                <a:cs typeface="Times New Roman" pitchFamily="18" charset="0"/>
              </a:rPr>
              <a:t>proposed to use a “flying spot scanner” for capturing the image. But each offered a different approach for processing the captured image data, and both seemed promising.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These </a:t>
            </a:r>
            <a:r>
              <a:rPr lang="en-IN" sz="2000" dirty="0" smtClean="0">
                <a:latin typeface="Times New Roman" pitchFamily="18" charset="0"/>
                <a:cs typeface="Times New Roman" pitchFamily="18" charset="0"/>
              </a:rPr>
              <a:t>standards bodies do not “invent” or “create” standards but rather provide processes that authorized bodies can use to propose standards for approval at the national level and then at the international level</a:t>
            </a:r>
            <a:r>
              <a:rPr lang="en-IN" sz="2000" dirty="0" smtClean="0">
                <a:latin typeface="Times New Roman" pitchFamily="18" charset="0"/>
                <a:cs typeface="Times New Roman" pitchFamily="18" charset="0"/>
              </a:rPr>
              <a:t>.</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Relevant benefits of using both features and performance improvement were achieved and reported in the paper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System performance is controlled by a threshold value in the squared error layer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proposed scheme achieves the best performance when the length of the feature vector is set to 1024 bits and provides strong data privacy and security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the meantime, a Delaunay triangulation-based local structure proposed in the scheme can reduce the negative effect of nonlinear distortion on matching performance.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To further enhance security and recognition performance, some researchers proposed use of multimodal </a:t>
            </a:r>
            <a:r>
              <a:rPr lang="en-IN" sz="2000" dirty="0" err="1" smtClean="0">
                <a:latin typeface="Times New Roman" pitchFamily="18" charset="0"/>
                <a:cs typeface="Times New Roman" pitchFamily="18" charset="0"/>
              </a:rPr>
              <a:t>cancelable</a:t>
            </a:r>
            <a:r>
              <a:rPr lang="en-IN" sz="2000" dirty="0" smtClean="0">
                <a:latin typeface="Times New Roman" pitchFamily="18" charset="0"/>
                <a:cs typeface="Times New Roman" pitchFamily="18" charset="0"/>
              </a:rPr>
              <a:t> biometrics.</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1949450"/>
                <a:gridCol w="3295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Biometric template security: An overview</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Riaz, N.; Riaz, N.; Riaz, A.; Riaz, A.; Khan, S.A.; Khan, S.A.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 purpose of this paper is to provide an overview of different techniques and processes for securing the biometric templates.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Biometric recognition: Security and privacy concerns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Prabhakar, S.; Pankanti, S.; Jain, A.K.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A biometric system is essentially a pattern-recognition system that recognizes a person based on a feature vector derived from a specific physiological or behavioral characteristic that the person possesses.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57240"/>
        </p:xfrm>
        <a:graphic>
          <a:graphicData uri="http://schemas.openxmlformats.org/drawingml/2006/table">
            <a:tbl>
              <a:tblPr firstRow="1" bandRow="1">
                <a:tableStyleId>{5C22544A-7EE6-4342-B048-85BDC9FD1C3A}</a:tableStyleId>
              </a:tblPr>
              <a:tblGrid>
                <a:gridCol w="2571750"/>
                <a:gridCol w="1695450"/>
                <a:gridCol w="34480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Impact of Some Biometric Modalities on Forensic Science</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Awad, A.I.; Hassanien, A.E.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Biometrics is an emerging technology that provides accurate and highly secure personal identification and verification systems for civilian and forensic applications. </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Ideas and challenges for securing wireless implantable medical devices: A review</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Zheng, G.; Shankaran, R.; Orgun, M.A.; Qiao, L.; Saleem, K.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In this paper, we analyze potential threats faced by the IMDs and discuss security solutions proposed in the existing literature to counter these threats.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2.png"/>
          <p:cNvPicPr>
            <a:picLocks noGrp="1" noChangeAspect="1" noChangeArrowheads="1"/>
          </p:cNvPicPr>
          <p:nvPr>
            <p:ph idx="1"/>
          </p:nvPr>
        </p:nvPicPr>
        <p:blipFill>
          <a:blip r:embed="rId2"/>
          <a:srcRect/>
          <a:stretch>
            <a:fillRect/>
          </a:stretch>
        </p:blipFill>
        <p:spPr bwMode="auto">
          <a:xfrm>
            <a:off x="1600200" y="1295400"/>
            <a:ext cx="6781800" cy="48006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4111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95400" y="762000"/>
            <a:ext cx="7498080" cy="4800600"/>
          </a:xfrm>
        </p:spPr>
        <p:txBody>
          <a:bodyPr>
            <a:noAutofit/>
          </a:bodyPr>
          <a:lstStyle/>
          <a:p>
            <a:pPr algn="just">
              <a:lnSpc>
                <a:spcPct val="120000"/>
              </a:lnSpc>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paper gives a comprehensive review of two significant (and competing) measures for fingerprint-based biometric systems; that is, security and recognition accuracy. In regards to security, we have analyzed two categories of attacks: attacks to user interface and attacks to template databases. Countermeasures to defend against these attacks are also discussed. A total of 42 research articles in the area of biometric security (8 in </a:t>
            </a:r>
            <a:r>
              <a:rPr lang="en-IN" sz="2000" dirty="0" err="1" smtClean="0">
                <a:latin typeface="Times New Roman" pitchFamily="18" charset="0"/>
                <a:cs typeface="Times New Roman" pitchFamily="18" charset="0"/>
              </a:rPr>
              <a:t>liveness</a:t>
            </a:r>
            <a:r>
              <a:rPr lang="en-IN" sz="2000" dirty="0" smtClean="0">
                <a:latin typeface="Times New Roman" pitchFamily="18" charset="0"/>
                <a:cs typeface="Times New Roman" pitchFamily="18" charset="0"/>
              </a:rPr>
              <a:t> detection, 18 in </a:t>
            </a:r>
            <a:r>
              <a:rPr lang="en-IN" sz="2000" dirty="0" err="1" smtClean="0">
                <a:latin typeface="Times New Roman" pitchFamily="18" charset="0"/>
                <a:cs typeface="Times New Roman" pitchFamily="18" charset="0"/>
              </a:rPr>
              <a:t>cancelable</a:t>
            </a:r>
            <a:r>
              <a:rPr lang="en-IN" sz="2000" dirty="0" smtClean="0">
                <a:latin typeface="Times New Roman" pitchFamily="18" charset="0"/>
                <a:cs typeface="Times New Roman" pitchFamily="18" charset="0"/>
              </a:rPr>
              <a:t> biometrics, and 16 in biometric cryptography) are reviewed and discussed. In regards to recognition accuracy, in our opinion, although remarkable recognition accuracy has been attained, matching performance can still be unsatisfactory under some non-ideal conditions (e.g., latent fingerprint matching) or when the system security level is high. Since the requirements of system security impact recognition accuracy, it calls for the biometric system designers to carefully consider how to strike a good balance between recognition accuracy and security.</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800" dirty="0" smtClean="0">
                <a:latin typeface="Times New Roman" pitchFamily="18" charset="0"/>
                <a:cs typeface="Times New Roman" pitchFamily="18" charset="0"/>
              </a:rPr>
              <a:t>1. Jain, A.K.; Flynn, P.; Ross, A.A. Handbook of Biometrics; Springer: New York, NY, USA, 2007.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2</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Riaz</a:t>
            </a:r>
            <a:r>
              <a:rPr lang="en-IN" sz="1800" dirty="0" smtClean="0">
                <a:latin typeface="Times New Roman" pitchFamily="18" charset="0"/>
                <a:cs typeface="Times New Roman" pitchFamily="18" charset="0"/>
              </a:rPr>
              <a:t>, N.; </a:t>
            </a:r>
            <a:r>
              <a:rPr lang="en-IN" sz="1800" dirty="0" err="1" smtClean="0">
                <a:latin typeface="Times New Roman" pitchFamily="18" charset="0"/>
                <a:cs typeface="Times New Roman" pitchFamily="18" charset="0"/>
              </a:rPr>
              <a:t>Riaz</a:t>
            </a:r>
            <a:r>
              <a:rPr lang="en-IN" sz="1800" dirty="0" smtClean="0">
                <a:latin typeface="Times New Roman" pitchFamily="18" charset="0"/>
                <a:cs typeface="Times New Roman" pitchFamily="18" charset="0"/>
              </a:rPr>
              <a:t>, N.; </a:t>
            </a:r>
            <a:r>
              <a:rPr lang="en-IN" sz="1800" dirty="0" err="1" smtClean="0">
                <a:latin typeface="Times New Roman" pitchFamily="18" charset="0"/>
                <a:cs typeface="Times New Roman" pitchFamily="18" charset="0"/>
              </a:rPr>
              <a:t>Riaz</a:t>
            </a:r>
            <a:r>
              <a:rPr lang="en-IN" sz="1800" dirty="0" smtClean="0">
                <a:latin typeface="Times New Roman" pitchFamily="18" charset="0"/>
                <a:cs typeface="Times New Roman" pitchFamily="18" charset="0"/>
              </a:rPr>
              <a:t>, A.; </a:t>
            </a:r>
            <a:r>
              <a:rPr lang="en-IN" sz="1800" dirty="0" err="1" smtClean="0">
                <a:latin typeface="Times New Roman" pitchFamily="18" charset="0"/>
                <a:cs typeface="Times New Roman" pitchFamily="18" charset="0"/>
              </a:rPr>
              <a:t>Riaz</a:t>
            </a:r>
            <a:r>
              <a:rPr lang="en-IN" sz="1800" dirty="0" smtClean="0">
                <a:latin typeface="Times New Roman" pitchFamily="18" charset="0"/>
                <a:cs typeface="Times New Roman" pitchFamily="18" charset="0"/>
              </a:rPr>
              <a:t>, A.; Khan, S.A.; Khan, S.A. Biometric template security: An overview. Sensor Rev. 2017, 38, 120–127. [</a:t>
            </a:r>
            <a:r>
              <a:rPr lang="en-IN" sz="1800" dirty="0" err="1" smtClean="0">
                <a:latin typeface="Times New Roman" pitchFamily="18" charset="0"/>
                <a:cs typeface="Times New Roman" pitchFamily="18" charset="0"/>
              </a:rPr>
              <a:t>CrossRef</a:t>
            </a:r>
            <a:r>
              <a:rPr lang="en-IN" sz="1800" dirty="0" smtClean="0">
                <a:latin typeface="Times New Roman" pitchFamily="18" charset="0"/>
                <a:cs typeface="Times New Roman" pitchFamily="18" charset="0"/>
              </a:rPr>
              <a:t>]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3</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Prabhakar</a:t>
            </a:r>
            <a:r>
              <a:rPr lang="en-IN" sz="1800" dirty="0" smtClean="0">
                <a:latin typeface="Times New Roman" pitchFamily="18" charset="0"/>
                <a:cs typeface="Times New Roman" pitchFamily="18" charset="0"/>
              </a:rPr>
              <a:t>, S.; </a:t>
            </a:r>
            <a:r>
              <a:rPr lang="en-IN" sz="1800" dirty="0" err="1" smtClean="0">
                <a:latin typeface="Times New Roman" pitchFamily="18" charset="0"/>
                <a:cs typeface="Times New Roman" pitchFamily="18" charset="0"/>
              </a:rPr>
              <a:t>Pankanti</a:t>
            </a:r>
            <a:r>
              <a:rPr lang="en-IN" sz="1800" dirty="0" smtClean="0">
                <a:latin typeface="Times New Roman" pitchFamily="18" charset="0"/>
                <a:cs typeface="Times New Roman" pitchFamily="18" charset="0"/>
              </a:rPr>
              <a:t>, S.; Jain, A.K. Biometric recognition: Security and privacy concerns. IEEE </a:t>
            </a:r>
            <a:r>
              <a:rPr lang="en-IN" sz="1800" dirty="0" err="1" smtClean="0">
                <a:latin typeface="Times New Roman" pitchFamily="18" charset="0"/>
                <a:cs typeface="Times New Roman" pitchFamily="18" charset="0"/>
              </a:rPr>
              <a:t>Secur</a:t>
            </a:r>
            <a:r>
              <a:rPr lang="en-IN" sz="1800" dirty="0" smtClean="0">
                <a:latin typeface="Times New Roman" pitchFamily="18" charset="0"/>
                <a:cs typeface="Times New Roman" pitchFamily="18" charset="0"/>
              </a:rPr>
              <a:t>. Priv. 2003, 1, 33–42. [</a:t>
            </a:r>
            <a:r>
              <a:rPr lang="en-IN" sz="1800" dirty="0" err="1" smtClean="0">
                <a:latin typeface="Times New Roman" pitchFamily="18" charset="0"/>
                <a:cs typeface="Times New Roman" pitchFamily="18" charset="0"/>
              </a:rPr>
              <a:t>CrossRef</a:t>
            </a:r>
            <a:r>
              <a:rPr lang="en-IN" sz="1800" dirty="0" smtClean="0">
                <a:latin typeface="Times New Roman" pitchFamily="18" charset="0"/>
                <a:cs typeface="Times New Roman" pitchFamily="18" charset="0"/>
              </a:rPr>
              <a:t>]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4</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Awad</a:t>
            </a:r>
            <a:r>
              <a:rPr lang="en-IN" sz="1800" dirty="0" smtClean="0">
                <a:latin typeface="Times New Roman" pitchFamily="18" charset="0"/>
                <a:cs typeface="Times New Roman" pitchFamily="18" charset="0"/>
              </a:rPr>
              <a:t>, A.I.; </a:t>
            </a:r>
            <a:r>
              <a:rPr lang="en-IN" sz="1800" dirty="0" err="1" smtClean="0">
                <a:latin typeface="Times New Roman" pitchFamily="18" charset="0"/>
                <a:cs typeface="Times New Roman" pitchFamily="18" charset="0"/>
              </a:rPr>
              <a:t>Hassanien</a:t>
            </a:r>
            <a:r>
              <a:rPr lang="en-IN" sz="1800" dirty="0" smtClean="0">
                <a:latin typeface="Times New Roman" pitchFamily="18" charset="0"/>
                <a:cs typeface="Times New Roman" pitchFamily="18" charset="0"/>
              </a:rPr>
              <a:t>, A.E. Impact of Some Biometric Modalities on Forensic Science. In Computational Intelligence in Digital Forensics: Forensic Investigation and Applications; Springer: Berlin, Germany, 2014; pp. 47–62.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5</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Zheng</a:t>
            </a:r>
            <a:r>
              <a:rPr lang="en-IN" sz="1800" dirty="0" smtClean="0">
                <a:latin typeface="Times New Roman" pitchFamily="18" charset="0"/>
                <a:cs typeface="Times New Roman" pitchFamily="18" charset="0"/>
              </a:rPr>
              <a:t>, G.; </a:t>
            </a:r>
            <a:r>
              <a:rPr lang="en-IN" sz="1800" dirty="0" err="1" smtClean="0">
                <a:latin typeface="Times New Roman" pitchFamily="18" charset="0"/>
                <a:cs typeface="Times New Roman" pitchFamily="18" charset="0"/>
              </a:rPr>
              <a:t>Shankaran</a:t>
            </a:r>
            <a:r>
              <a:rPr lang="en-IN" sz="1800" dirty="0" smtClean="0">
                <a:latin typeface="Times New Roman" pitchFamily="18" charset="0"/>
                <a:cs typeface="Times New Roman" pitchFamily="18" charset="0"/>
              </a:rPr>
              <a:t>, R.; </a:t>
            </a:r>
            <a:r>
              <a:rPr lang="en-IN" sz="1800" dirty="0" err="1" smtClean="0">
                <a:latin typeface="Times New Roman" pitchFamily="18" charset="0"/>
                <a:cs typeface="Times New Roman" pitchFamily="18" charset="0"/>
              </a:rPr>
              <a:t>Orgun</a:t>
            </a:r>
            <a:r>
              <a:rPr lang="en-IN" sz="1800" dirty="0" smtClean="0">
                <a:latin typeface="Times New Roman" pitchFamily="18" charset="0"/>
                <a:cs typeface="Times New Roman" pitchFamily="18" charset="0"/>
              </a:rPr>
              <a:t>, M.A.; </a:t>
            </a:r>
            <a:r>
              <a:rPr lang="en-IN" sz="1800" dirty="0" err="1" smtClean="0">
                <a:latin typeface="Times New Roman" pitchFamily="18" charset="0"/>
                <a:cs typeface="Times New Roman" pitchFamily="18" charset="0"/>
              </a:rPr>
              <a:t>Qiao</a:t>
            </a:r>
            <a:r>
              <a:rPr lang="en-IN" sz="1800" dirty="0" smtClean="0">
                <a:latin typeface="Times New Roman" pitchFamily="18" charset="0"/>
                <a:cs typeface="Times New Roman" pitchFamily="18" charset="0"/>
              </a:rPr>
              <a:t>, L.; </a:t>
            </a:r>
            <a:r>
              <a:rPr lang="en-IN" sz="1800" dirty="0" err="1" smtClean="0">
                <a:latin typeface="Times New Roman" pitchFamily="18" charset="0"/>
                <a:cs typeface="Times New Roman" pitchFamily="18" charset="0"/>
              </a:rPr>
              <a:t>Saleem</a:t>
            </a:r>
            <a:r>
              <a:rPr lang="en-IN" sz="1800" dirty="0" smtClean="0">
                <a:latin typeface="Times New Roman" pitchFamily="18" charset="0"/>
                <a:cs typeface="Times New Roman" pitchFamily="18" charset="0"/>
              </a:rPr>
              <a:t>, K. Ideas and challenges for securing wireless implantable medical devices: A review. IEEE Sens. J. 2016, 17, 562–576. </a:t>
            </a:r>
            <a:endParaRPr lang="en-US" sz="18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a:t>
            </a:r>
            <a:r>
              <a:rPr lang="en-IN" sz="1600" dirty="0" err="1" smtClean="0">
                <a:latin typeface="Times New Roman" pitchFamily="18" charset="0"/>
                <a:cs typeface="Times New Roman" pitchFamily="18" charset="0"/>
              </a:rPr>
              <a:t>Zheng</a:t>
            </a:r>
            <a:r>
              <a:rPr lang="en-IN" sz="1600" dirty="0" smtClean="0">
                <a:latin typeface="Times New Roman" pitchFamily="18" charset="0"/>
                <a:cs typeface="Times New Roman" pitchFamily="18" charset="0"/>
              </a:rPr>
              <a:t>, G.; Fang, G.; </a:t>
            </a:r>
            <a:r>
              <a:rPr lang="en-IN" sz="1600" dirty="0" err="1" smtClean="0">
                <a:latin typeface="Times New Roman" pitchFamily="18" charset="0"/>
                <a:cs typeface="Times New Roman" pitchFamily="18" charset="0"/>
              </a:rPr>
              <a:t>Shankaran</a:t>
            </a:r>
            <a:r>
              <a:rPr lang="en-IN" sz="1600" dirty="0" smtClean="0">
                <a:latin typeface="Times New Roman" pitchFamily="18" charset="0"/>
                <a:cs typeface="Times New Roman" pitchFamily="18" charset="0"/>
              </a:rPr>
              <a:t>, R.; </a:t>
            </a:r>
            <a:r>
              <a:rPr lang="en-IN" sz="1600" dirty="0" err="1" smtClean="0">
                <a:latin typeface="Times New Roman" pitchFamily="18" charset="0"/>
                <a:cs typeface="Times New Roman" pitchFamily="18" charset="0"/>
              </a:rPr>
              <a:t>Orgun</a:t>
            </a:r>
            <a:r>
              <a:rPr lang="en-IN" sz="1600" dirty="0" smtClean="0">
                <a:latin typeface="Times New Roman" pitchFamily="18" charset="0"/>
                <a:cs typeface="Times New Roman" pitchFamily="18" charset="0"/>
              </a:rPr>
              <a:t>, M.A.; Zhou, J.; </a:t>
            </a:r>
            <a:r>
              <a:rPr lang="en-IN" sz="1600" dirty="0" err="1" smtClean="0">
                <a:latin typeface="Times New Roman" pitchFamily="18" charset="0"/>
                <a:cs typeface="Times New Roman" pitchFamily="18" charset="0"/>
              </a:rPr>
              <a:t>Qiao</a:t>
            </a:r>
            <a:r>
              <a:rPr lang="en-IN" sz="1600" dirty="0" smtClean="0">
                <a:latin typeface="Times New Roman" pitchFamily="18" charset="0"/>
                <a:cs typeface="Times New Roman" pitchFamily="18" charset="0"/>
              </a:rPr>
              <a:t>, L.; </a:t>
            </a:r>
            <a:r>
              <a:rPr lang="en-IN" sz="1600" dirty="0" err="1" smtClean="0">
                <a:latin typeface="Times New Roman" pitchFamily="18" charset="0"/>
                <a:cs typeface="Times New Roman" pitchFamily="18" charset="0"/>
              </a:rPr>
              <a:t>Saleem</a:t>
            </a:r>
            <a:r>
              <a:rPr lang="en-IN" sz="1600" dirty="0" smtClean="0">
                <a:latin typeface="Times New Roman" pitchFamily="18" charset="0"/>
                <a:cs typeface="Times New Roman" pitchFamily="18" charset="0"/>
              </a:rPr>
              <a:t>, K. Multiple ECG </a:t>
            </a:r>
            <a:r>
              <a:rPr lang="en-IN" sz="1600" dirty="0" err="1" smtClean="0">
                <a:latin typeface="Times New Roman" pitchFamily="18" charset="0"/>
                <a:cs typeface="Times New Roman" pitchFamily="18" charset="0"/>
              </a:rPr>
              <a:t>fiducial</a:t>
            </a:r>
            <a:r>
              <a:rPr lang="en-IN" sz="1600" dirty="0" smtClean="0">
                <a:latin typeface="Times New Roman" pitchFamily="18" charset="0"/>
                <a:cs typeface="Times New Roman" pitchFamily="18" charset="0"/>
              </a:rPr>
              <a:t> points-based random binary sequence generation for securing wireless body area networks. IEEE J. Biomed. Health Inf. 2017, 21, 655–663.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7</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Zheng</a:t>
            </a:r>
            <a:r>
              <a:rPr lang="en-IN" sz="1600" dirty="0" smtClean="0">
                <a:latin typeface="Times New Roman" pitchFamily="18" charset="0"/>
                <a:cs typeface="Times New Roman" pitchFamily="18" charset="0"/>
              </a:rPr>
              <a:t>, G.; Fang, G.; </a:t>
            </a:r>
            <a:r>
              <a:rPr lang="en-IN" sz="1600" dirty="0" err="1" smtClean="0">
                <a:latin typeface="Times New Roman" pitchFamily="18" charset="0"/>
                <a:cs typeface="Times New Roman" pitchFamily="18" charset="0"/>
              </a:rPr>
              <a:t>Shankaran</a:t>
            </a:r>
            <a:r>
              <a:rPr lang="en-IN" sz="1600" dirty="0" smtClean="0">
                <a:latin typeface="Times New Roman" pitchFamily="18" charset="0"/>
                <a:cs typeface="Times New Roman" pitchFamily="18" charset="0"/>
              </a:rPr>
              <a:t>, R.; </a:t>
            </a:r>
            <a:r>
              <a:rPr lang="en-IN" sz="1600" dirty="0" err="1" smtClean="0">
                <a:latin typeface="Times New Roman" pitchFamily="18" charset="0"/>
                <a:cs typeface="Times New Roman" pitchFamily="18" charset="0"/>
              </a:rPr>
              <a:t>Orgun</a:t>
            </a:r>
            <a:r>
              <a:rPr lang="en-IN" sz="1600" dirty="0" smtClean="0">
                <a:latin typeface="Times New Roman" pitchFamily="18" charset="0"/>
                <a:cs typeface="Times New Roman" pitchFamily="18" charset="0"/>
              </a:rPr>
              <a:t>, M.A. Encryption for implantable medical devices using modified one-time pads. IEEE Access 2015, 3, 825–836.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8</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Awad</a:t>
            </a:r>
            <a:r>
              <a:rPr lang="en-IN" sz="1600" dirty="0" smtClean="0">
                <a:latin typeface="Times New Roman" pitchFamily="18" charset="0"/>
                <a:cs typeface="Times New Roman" pitchFamily="18" charset="0"/>
              </a:rPr>
              <a:t>, A.I.; </a:t>
            </a:r>
            <a:r>
              <a:rPr lang="en-IN" sz="1600" dirty="0" err="1" smtClean="0">
                <a:latin typeface="Times New Roman" pitchFamily="18" charset="0"/>
                <a:cs typeface="Times New Roman" pitchFamily="18" charset="0"/>
              </a:rPr>
              <a:t>Hassanien</a:t>
            </a:r>
            <a:r>
              <a:rPr lang="en-IN" sz="1600" dirty="0" smtClean="0">
                <a:latin typeface="Times New Roman" pitchFamily="18" charset="0"/>
                <a:cs typeface="Times New Roman" pitchFamily="18" charset="0"/>
              </a:rPr>
              <a:t>, A.E.; </a:t>
            </a:r>
            <a:r>
              <a:rPr lang="en-IN" sz="1600" dirty="0" err="1" smtClean="0">
                <a:latin typeface="Times New Roman" pitchFamily="18" charset="0"/>
                <a:cs typeface="Times New Roman" pitchFamily="18" charset="0"/>
              </a:rPr>
              <a:t>Zawbaa</a:t>
            </a:r>
            <a:r>
              <a:rPr lang="en-IN" sz="1600" dirty="0" smtClean="0">
                <a:latin typeface="Times New Roman" pitchFamily="18" charset="0"/>
                <a:cs typeface="Times New Roman" pitchFamily="18" charset="0"/>
              </a:rPr>
              <a:t>, H.M. A Cattle Identification Approach Using Live Captured Muzzle Print Images. In Advances in Security of Information and Communication Networks; Springer: Berlin, Germany, 2013; pp. 143–152.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9</a:t>
            </a:r>
            <a:r>
              <a:rPr lang="en-IN" sz="1600" dirty="0" smtClean="0">
                <a:latin typeface="Times New Roman" pitchFamily="18" charset="0"/>
                <a:cs typeface="Times New Roman" pitchFamily="18" charset="0"/>
              </a:rPr>
              <a:t>. The FBI Now Has the Largest Biometric Database in the World. Will It Lead to More Surveillance? Available online: http://www.ibtimes.com/fbi-now-has-largest-biometric-database-world-will-it-leadmore-surveillance-2345062 (accessed on 27 November 2018).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10</a:t>
            </a:r>
            <a:r>
              <a:rPr lang="en-IN" sz="1600" dirty="0" smtClean="0">
                <a:latin typeface="Times New Roman" pitchFamily="18" charset="0"/>
                <a:cs typeface="Times New Roman" pitchFamily="18" charset="0"/>
              </a:rPr>
              <a:t>. U.S. Security Officials Will Begin Scanning All 10 Fingerprints of Most Non-Americans </a:t>
            </a:r>
            <a:r>
              <a:rPr lang="en-IN" sz="1600" dirty="0" err="1" smtClean="0">
                <a:latin typeface="Times New Roman" pitchFamily="18" charset="0"/>
                <a:cs typeface="Times New Roman" pitchFamily="18" charset="0"/>
              </a:rPr>
              <a:t>Traveling</a:t>
            </a:r>
            <a:r>
              <a:rPr lang="en-IN" sz="1600" dirty="0" smtClean="0">
                <a:latin typeface="Times New Roman" pitchFamily="18" charset="0"/>
                <a:cs typeface="Times New Roman" pitchFamily="18" charset="0"/>
              </a:rPr>
              <a:t> to the United States. </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1255</TotalTime>
  <Words>1432</Words>
  <Application>Microsoft Office PowerPoint</Application>
  <PresentationFormat>On-screen Show (4:3)</PresentationFormat>
  <Paragraphs>68</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Fingerprint authentication in file transmition </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2021-08-30T13:37:37Z</dcterms:modified>
</cp:coreProperties>
</file>