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lvl="0" algn="ctr"/>
            <a:r>
              <a:rPr lang="en-US" sz="6000" dirty="0" smtClean="0"/>
              <a:t>Face recognition using </a:t>
            </a:r>
            <a:r>
              <a:rPr lang="en-US" sz="6000" dirty="0" err="1" smtClean="0"/>
              <a:t>eigen</a:t>
            </a:r>
            <a:r>
              <a:rPr lang="en-US" sz="6000" dirty="0" smtClean="0"/>
              <a:t> faces</a:t>
            </a:r>
            <a:r>
              <a:rPr lang="en-IN" sz="6000" dirty="0" smtClean="0"/>
              <a:t/>
            </a:r>
            <a:br>
              <a:rPr lang="en-IN" sz="6000" dirty="0" smtClean="0"/>
            </a:b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tried to develop a real time face detection and recognition system which uses an “appearance-based” approach. For detection purpose we used Viola Jones algorithm. To recognize face we worked with Eigen Faces which is a PCA based algorithm. In a real time to recognize a face we need a data training set. For data training set we took five images of each person and manipulated the Eigen values to match the known individual.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Facial features are removed and implemented through algorithms which are proficient and some notifications are done to improve the existing algorithm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compared to previous existing algorithm the proposed algorithm takes less time to run the program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Efficient face recognition by using Eigen face approach is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protected system is able to perform user recognition.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evaluate the reasonability of this way to deal with face recognition, we created an example set of face pictures with certain varieties of lighting and direction.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Indexing </a:t>
            </a:r>
            <a:r>
              <a:rPr lang="en-IN" sz="2000" dirty="0" smtClean="0">
                <a:latin typeface="Times New Roman" pitchFamily="18" charset="0"/>
                <a:cs typeface="Times New Roman" pitchFamily="18" charset="0"/>
              </a:rPr>
              <a:t>schemes and other techniques were developed to cope up with these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problems there are a number of interesting features in </a:t>
            </a:r>
            <a:r>
              <a:rPr lang="en-IN" sz="2000" dirty="0" err="1" smtClean="0">
                <a:latin typeface="Times New Roman" pitchFamily="18" charset="0"/>
                <a:cs typeface="Times New Roman" pitchFamily="18" charset="0"/>
              </a:rPr>
              <a:t>Eigenface</a:t>
            </a:r>
            <a:r>
              <a:rPr lang="en-IN" sz="2000" dirty="0" smtClean="0">
                <a:latin typeface="Times New Roman" pitchFamily="18" charset="0"/>
                <a:cs typeface="Times New Roman" pitchFamily="18" charset="0"/>
              </a:rPr>
              <a:t>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solves the problem by maximizing the ratio between class scatter to within-class scatter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more problematic when there are extreme </a:t>
            </a:r>
            <a:r>
              <a:rPr lang="en-IN" sz="2000" dirty="0" smtClean="0">
                <a:latin typeface="Times New Roman" pitchFamily="18" charset="0"/>
                <a:cs typeface="Times New Roman" pitchFamily="18" charset="0"/>
              </a:rPr>
              <a:t>changes </a:t>
            </a:r>
            <a:r>
              <a:rPr lang="en-IN" sz="2000" dirty="0" smtClean="0">
                <a:latin typeface="Times New Roman" pitchFamily="18" charset="0"/>
                <a:cs typeface="Times New Roman" pitchFamily="18" charset="0"/>
              </a:rPr>
              <a:t>in the pose, expression or the person is in disguise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problems decrease the efficiency of the system. These problems can be somewhat manageable but not totally avoidable.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unsupervised pattern recognition scheme is proposed in this paper which is independent of excessive geometry and computation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methods were tested on Olivetti and Oracle Research Laboratory (ORL) face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technique is coding and decoding of face images, emphasizing the significant local and global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is independent of any judgment of features (open/closed eyes, different facial expressions, with and without Glasses).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technique is analyzed by varying the number of </a:t>
            </a:r>
            <a:r>
              <a:rPr lang="en-IN" sz="2000" dirty="0" err="1" smtClean="0">
                <a:latin typeface="Times New Roman" pitchFamily="18" charset="0"/>
                <a:cs typeface="Times New Roman" pitchFamily="18" charset="0"/>
              </a:rPr>
              <a:t>eigenfaces</a:t>
            </a:r>
            <a:r>
              <a:rPr lang="en-IN" sz="2000" dirty="0" smtClean="0">
                <a:latin typeface="Times New Roman" pitchFamily="18" charset="0"/>
                <a:cs typeface="Times New Roman" pitchFamily="18" charset="0"/>
              </a:rPr>
              <a:t> used for feature extraction.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err="1" smtClean="0">
                <a:latin typeface="Times New Roman" pitchFamily="18" charset="0"/>
                <a:cs typeface="Times New Roman" pitchFamily="18" charset="0"/>
              </a:rPr>
              <a:t>Eigenfaces</a:t>
            </a:r>
            <a:r>
              <a:rPr lang="en-IN" sz="2000" dirty="0" smtClean="0">
                <a:latin typeface="Times New Roman" pitchFamily="18" charset="0"/>
                <a:cs typeface="Times New Roman" pitchFamily="18" charset="0"/>
              </a:rPr>
              <a:t> is a crucial component for the performance of a facial recognition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the background can change in the real world scenarios; this will hamper the recognition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Eigen Faces are used for: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to get the appropriate facial info and ii) Efficiently produce facial image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get related information in facial image, we need to encode it efficiently and relate the face with a dataset of images encoded in the same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learn and recognize faces of the preferred personal, building up the characteristic features by practice is an efficient </a:t>
            </a:r>
            <a:r>
              <a:rPr lang="en-IN" sz="2000" dirty="0" smtClean="0">
                <a:latin typeface="Times New Roman" pitchFamily="18" charset="0"/>
                <a:cs typeface="Times New Roman" pitchFamily="18" charset="0"/>
              </a:rPr>
              <a:t>way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dimensions of the face space is smaller than the number of face classes only that time the recognition system is efficient.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46520"/>
        </p:xfrm>
        <a:graphic>
          <a:graphicData uri="http://schemas.openxmlformats.org/drawingml/2006/table">
            <a:tbl>
              <a:tblPr firstRow="1" bandRow="1">
                <a:tableStyleId>{5C22544A-7EE6-4342-B048-85BDC9FD1C3A}</a:tableStyleId>
              </a:tblPr>
              <a:tblGrid>
                <a:gridCol w="2057400"/>
                <a:gridCol w="2133600"/>
                <a:gridCol w="3676650"/>
              </a:tblGrid>
              <a:tr h="370840">
                <a:tc>
                  <a:txBody>
                    <a:bodyPr/>
                    <a:lstStyle/>
                    <a:p>
                      <a:pPr algn="ctr">
                        <a:lnSpc>
                          <a:spcPct val="150000"/>
                        </a:lnSpc>
                      </a:pPr>
                      <a:r>
                        <a:rPr lang="en-US" dirty="0" smtClean="0"/>
                        <a:t>TITTLE</a:t>
                      </a:r>
                      <a:endParaRPr lang="en-IN" dirty="0"/>
                    </a:p>
                  </a:txBody>
                  <a:tcPr/>
                </a:tc>
                <a:tc>
                  <a:txBody>
                    <a:bodyPr/>
                    <a:lstStyle/>
                    <a:p>
                      <a:pPr algn="ctr">
                        <a:lnSpc>
                          <a:spcPct val="150000"/>
                        </a:lnSpc>
                      </a:pPr>
                      <a:r>
                        <a:rPr lang="en-US" smtClean="0"/>
                        <a:t>AUTHOR</a:t>
                      </a:r>
                      <a:endParaRPr lang="en-IN" dirty="0"/>
                    </a:p>
                  </a:txBody>
                  <a:tcPr/>
                </a:tc>
                <a:tc>
                  <a:txBody>
                    <a:bodyPr/>
                    <a:lstStyle/>
                    <a:p>
                      <a:pPr algn="ctr">
                        <a:lnSpc>
                          <a:spcPct val="150000"/>
                        </a:lnSpc>
                      </a:pP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Automatic Recognition and Analysis of Human Faces and Facial Expressions: A Survey</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a:t>
                      </a:r>
                      <a:r>
                        <a:rPr lang="en-US" sz="2000" dirty="0" err="1">
                          <a:latin typeface="Times New Roman" pitchFamily="18" charset="0"/>
                          <a:ea typeface="Calibri"/>
                          <a:cs typeface="Times New Roman" pitchFamily="18" charset="0"/>
                        </a:rPr>
                        <a:t>Samal</a:t>
                      </a:r>
                      <a:r>
                        <a:rPr lang="en-US" sz="2000" dirty="0">
                          <a:latin typeface="Times New Roman" pitchFamily="18" charset="0"/>
                          <a:ea typeface="Calibri"/>
                          <a:cs typeface="Times New Roman" pitchFamily="18" charset="0"/>
                        </a:rPr>
                        <a:t> and P. </a:t>
                      </a:r>
                      <a:r>
                        <a:rPr lang="en-US" sz="2000" dirty="0" err="1">
                          <a:latin typeface="Times New Roman" pitchFamily="18" charset="0"/>
                          <a:ea typeface="Calibri"/>
                          <a:cs typeface="Times New Roman" pitchFamily="18" charset="0"/>
                        </a:rPr>
                        <a:t>Iyengar</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pitchFamily="18" charset="0"/>
                          <a:ea typeface="Calibri"/>
                          <a:cs typeface="Times New Roman" pitchFamily="18" charset="0"/>
                        </a:rPr>
                        <a:t>There are several related subproblems: </a:t>
                      </a:r>
                      <a:r>
                        <a:rPr lang="en-IN" sz="2000" i="1">
                          <a:latin typeface="Times New Roman" pitchFamily="18" charset="0"/>
                          <a:ea typeface="Calibri"/>
                          <a:cs typeface="Times New Roman" pitchFamily="18" charset="0"/>
                        </a:rPr>
                        <a:t>detection</a:t>
                      </a:r>
                      <a:r>
                        <a:rPr lang="en-IN" sz="2000">
                          <a:latin typeface="Times New Roman" pitchFamily="18" charset="0"/>
                          <a:ea typeface="Calibri"/>
                          <a:cs typeface="Times New Roman" pitchFamily="18" charset="0"/>
                        </a:rPr>
                        <a:t> of a pattern as a face, </a:t>
                      </a:r>
                      <a:r>
                        <a:rPr lang="en-IN" sz="2000" i="1">
                          <a:latin typeface="Times New Roman" pitchFamily="18" charset="0"/>
                          <a:ea typeface="Calibri"/>
                          <a:cs typeface="Times New Roman" pitchFamily="18" charset="0"/>
                        </a:rPr>
                        <a:t>identification</a:t>
                      </a:r>
                      <a:r>
                        <a:rPr lang="en-IN" sz="2000">
                          <a:latin typeface="Times New Roman" pitchFamily="18" charset="0"/>
                          <a:ea typeface="Calibri"/>
                          <a:cs typeface="Times New Roman" pitchFamily="18" charset="0"/>
                        </a:rPr>
                        <a:t> of the face, </a:t>
                      </a:r>
                      <a:r>
                        <a:rPr lang="en-IN" sz="2000" i="1">
                          <a:latin typeface="Times New Roman" pitchFamily="18" charset="0"/>
                          <a:ea typeface="Calibri"/>
                          <a:cs typeface="Times New Roman" pitchFamily="18" charset="0"/>
                        </a:rPr>
                        <a:t>analysis</a:t>
                      </a:r>
                      <a:r>
                        <a:rPr lang="en-IN" sz="2000">
                          <a:latin typeface="Times New Roman" pitchFamily="18" charset="0"/>
                          <a:ea typeface="Calibri"/>
                          <a:cs typeface="Times New Roman" pitchFamily="18" charset="0"/>
                        </a:rPr>
                        <a:t> of facial expressions, and </a:t>
                      </a:r>
                      <a:r>
                        <a:rPr lang="en-IN" sz="2000" i="1">
                          <a:latin typeface="Times New Roman" pitchFamily="18" charset="0"/>
                          <a:ea typeface="Calibri"/>
                          <a:cs typeface="Times New Roman" pitchFamily="18" charset="0"/>
                        </a:rPr>
                        <a:t>classification</a:t>
                      </a:r>
                      <a:r>
                        <a:rPr lang="en-IN" sz="2000">
                          <a:latin typeface="Times New Roman" pitchFamily="18" charset="0"/>
                          <a:ea typeface="Calibri"/>
                          <a:cs typeface="Times New Roman" pitchFamily="18" charset="0"/>
                        </a:rPr>
                        <a:t> based on physical features of the face.</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Image based Face Recognition Issues and Methods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WenYi Zhao, Rama Chellappa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As one of the most successful applications of image analysis and understanding, face recognition has recently gained significant attention, especially during the past several years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Y. </a:t>
                      </a:r>
                      <a:r>
                        <a:rPr lang="en-US" sz="2000" dirty="0" err="1">
                          <a:latin typeface="Times New Roman"/>
                          <a:ea typeface="Calibri"/>
                          <a:cs typeface="Latha"/>
                        </a:rPr>
                        <a:t>Adini</a:t>
                      </a:r>
                      <a:r>
                        <a:rPr lang="en-US" sz="2000" dirty="0">
                          <a:latin typeface="Times New Roman"/>
                          <a:ea typeface="Calibri"/>
                          <a:cs typeface="Latha"/>
                        </a:rPr>
                        <a:t>. Y. Moses and S. </a:t>
                      </a:r>
                      <a:r>
                        <a:rPr lang="en-US" sz="2000" dirty="0" err="1">
                          <a:latin typeface="Times New Roman"/>
                          <a:ea typeface="Calibri"/>
                          <a:cs typeface="Latha"/>
                        </a:rPr>
                        <a:t>Ullman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Adini. Y. Moses and S. Ullman,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face recognition system must recognize a face from a novel image despite the variations between images of the same face.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Connectionist models of face processing: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Valentin, H. Abdi, A.J. O‟Toole, and G.W. Cottrell,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concentrate on models that use linear </a:t>
                      </a:r>
                      <a:r>
                        <a:rPr lang="en-US" sz="2000" dirty="0" err="1">
                          <a:latin typeface="Times New Roman"/>
                          <a:ea typeface="Calibri"/>
                          <a:cs typeface="Latha"/>
                        </a:rPr>
                        <a:t>autoassociative</a:t>
                      </a:r>
                      <a:r>
                        <a:rPr lang="en-US" sz="2000" dirty="0">
                          <a:latin typeface="Times New Roman"/>
                          <a:ea typeface="Calibri"/>
                          <a:cs typeface="Latha"/>
                        </a:rPr>
                        <a:t> networks, nonlinear </a:t>
                      </a:r>
                      <a:r>
                        <a:rPr lang="en-US" sz="2000" dirty="0" err="1">
                          <a:latin typeface="Times New Roman"/>
                          <a:ea typeface="Calibri"/>
                          <a:cs typeface="Latha"/>
                        </a:rPr>
                        <a:t>autoassociative</a:t>
                      </a:r>
                      <a:r>
                        <a:rPr lang="en-US" sz="2000" dirty="0">
                          <a:latin typeface="Times New Roman"/>
                          <a:ea typeface="Calibri"/>
                          <a:cs typeface="Latha"/>
                        </a:rPr>
                        <a:t> (or compression) and/or </a:t>
                      </a:r>
                      <a:r>
                        <a:rPr lang="en-US" sz="2000" dirty="0" err="1">
                          <a:latin typeface="Times New Roman"/>
                          <a:ea typeface="Calibri"/>
                          <a:cs typeface="Latha"/>
                        </a:rPr>
                        <a:t>heteroassociative</a:t>
                      </a:r>
                      <a:r>
                        <a:rPr lang="en-US" sz="2000" dirty="0">
                          <a:latin typeface="Times New Roman"/>
                          <a:ea typeface="Calibri"/>
                          <a:cs typeface="Latha"/>
                        </a:rPr>
                        <a:t> </a:t>
                      </a:r>
                      <a:r>
                        <a:rPr lang="en-US" sz="2000" dirty="0" err="1">
                          <a:latin typeface="Times New Roman"/>
                          <a:ea typeface="Calibri"/>
                          <a:cs typeface="Latha"/>
                        </a:rPr>
                        <a:t>backpropagation</a:t>
                      </a:r>
                      <a:r>
                        <a:rPr lang="en-US" sz="2000" dirty="0">
                          <a:latin typeface="Times New Roman"/>
                          <a:ea typeface="Calibri"/>
                          <a:cs typeface="Latha"/>
                        </a:rPr>
                        <a:t>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219200"/>
            <a:ext cx="67818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most challenging part for face recognition using </a:t>
            </a:r>
            <a:r>
              <a:rPr lang="en-IN" sz="2000" dirty="0" err="1" smtClean="0">
                <a:latin typeface="Times New Roman" pitchFamily="18" charset="0"/>
                <a:cs typeface="Times New Roman" pitchFamily="18" charset="0"/>
              </a:rPr>
              <a:t>Eigenface</a:t>
            </a:r>
            <a:r>
              <a:rPr lang="en-IN" sz="2000" dirty="0" smtClean="0">
                <a:latin typeface="Times New Roman" pitchFamily="18" charset="0"/>
                <a:cs typeface="Times New Roman" pitchFamily="18" charset="0"/>
              </a:rPr>
              <a:t> is the changes in the details like, background, illumination, facial expression, pose, scale sensitivity etc. These problems decrease the efficiency of the system. These problems can be somewhat manageable but not totally avoidable. Though a tremendous amount of research has been done in this field, upgrades can be done to the PCA based </a:t>
            </a:r>
            <a:r>
              <a:rPr lang="en-IN" sz="2000" dirty="0" err="1" smtClean="0">
                <a:latin typeface="Times New Roman" pitchFamily="18" charset="0"/>
                <a:cs typeface="Times New Roman" pitchFamily="18" charset="0"/>
              </a:rPr>
              <a:t>Eigenface</a:t>
            </a:r>
            <a:r>
              <a:rPr lang="en-IN" sz="2000" dirty="0" smtClean="0">
                <a:latin typeface="Times New Roman" pitchFamily="18" charset="0"/>
                <a:cs typeface="Times New Roman" pitchFamily="18" charset="0"/>
              </a:rPr>
              <a:t> method.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 </a:t>
            </a:r>
            <a:r>
              <a:rPr lang="en-IN" sz="1800" dirty="0" err="1" smtClean="0">
                <a:latin typeface="Times New Roman" pitchFamily="18" charset="0"/>
                <a:cs typeface="Times New Roman" pitchFamily="18" charset="0"/>
              </a:rPr>
              <a:t>Samal</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Iyengar</a:t>
            </a:r>
            <a:r>
              <a:rPr lang="en-IN" sz="1800" dirty="0" smtClean="0">
                <a:latin typeface="Times New Roman" pitchFamily="18" charset="0"/>
                <a:cs typeface="Times New Roman" pitchFamily="18" charset="0"/>
              </a:rPr>
              <a:t>, “Automatic Recognition and Analysis of Human Faces and Facial Expressions: A Survey,” Pattern </a:t>
            </a:r>
            <a:r>
              <a:rPr lang="en-IN" sz="1800" dirty="0" err="1" smtClean="0">
                <a:latin typeface="Times New Roman" pitchFamily="18" charset="0"/>
                <a:cs typeface="Times New Roman" pitchFamily="18" charset="0"/>
              </a:rPr>
              <a:t>Recognition,vol</a:t>
            </a:r>
            <a:r>
              <a:rPr lang="en-IN" sz="1800" dirty="0" smtClean="0">
                <a:latin typeface="Times New Roman" pitchFamily="18" charset="0"/>
                <a:cs typeface="Times New Roman" pitchFamily="18" charset="0"/>
              </a:rPr>
              <a:t>. 25, pp. 65-77, 1992.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WenYi</a:t>
            </a:r>
            <a:r>
              <a:rPr lang="en-IN" sz="1800" dirty="0" smtClean="0">
                <a:latin typeface="Times New Roman" pitchFamily="18" charset="0"/>
                <a:cs typeface="Times New Roman" pitchFamily="18" charset="0"/>
              </a:rPr>
              <a:t> Zhao, Rama </a:t>
            </a:r>
            <a:r>
              <a:rPr lang="en-IN" sz="1800" dirty="0" err="1" smtClean="0">
                <a:latin typeface="Times New Roman" pitchFamily="18" charset="0"/>
                <a:cs typeface="Times New Roman" pitchFamily="18" charset="0"/>
              </a:rPr>
              <a:t>Chellappa</a:t>
            </a:r>
            <a:r>
              <a:rPr lang="en-IN" sz="1800" dirty="0" smtClean="0">
                <a:latin typeface="Times New Roman" pitchFamily="18" charset="0"/>
                <a:cs typeface="Times New Roman" pitchFamily="18" charset="0"/>
              </a:rPr>
              <a:t> “Image based Face Recognition Issues and Methods” urlhttp://www.pbs.org/wgbh/nova/next/tech/the-limits-offacial-recognition/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Y. </a:t>
            </a:r>
            <a:r>
              <a:rPr lang="en-IN" sz="1800" dirty="0" err="1" smtClean="0">
                <a:latin typeface="Times New Roman" pitchFamily="18" charset="0"/>
                <a:cs typeface="Times New Roman" pitchFamily="18" charset="0"/>
              </a:rPr>
              <a:t>Adini</a:t>
            </a:r>
            <a:r>
              <a:rPr lang="en-IN" sz="1800" dirty="0" smtClean="0">
                <a:latin typeface="Times New Roman" pitchFamily="18" charset="0"/>
                <a:cs typeface="Times New Roman" pitchFamily="18" charset="0"/>
              </a:rPr>
              <a:t>. Y. Moses and S. </a:t>
            </a:r>
            <a:r>
              <a:rPr lang="en-IN" sz="1800" dirty="0" err="1" smtClean="0">
                <a:latin typeface="Times New Roman" pitchFamily="18" charset="0"/>
                <a:cs typeface="Times New Roman" pitchFamily="18" charset="0"/>
              </a:rPr>
              <a:t>Ullman</a:t>
            </a:r>
            <a:r>
              <a:rPr lang="en-IN" sz="1800" dirty="0" smtClean="0">
                <a:latin typeface="Times New Roman" pitchFamily="18" charset="0"/>
                <a:cs typeface="Times New Roman" pitchFamily="18" charset="0"/>
              </a:rPr>
              <a:t>, “Face Recognition: The problem of Compensating for Changes in Illumination Direction,” IEEE Trans. on PAMI, Vol. 19 , pp.721-732, 1997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W.W. Bledsoe, “Man-machine facial recognition,” Technical Report PRI 22, Panoramic Research Inc., Palo Alto, CA, Aug. 1966.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M.D. Kelly, “Visual identification of people by computer,” Stanford Artificial Intelligence Project Memo AI-130, July 1970.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T. </a:t>
            </a:r>
            <a:r>
              <a:rPr lang="en-IN" sz="1700" dirty="0" err="1" smtClean="0">
                <a:latin typeface="Times New Roman" pitchFamily="18" charset="0"/>
                <a:cs typeface="Times New Roman" pitchFamily="18" charset="0"/>
              </a:rPr>
              <a:t>Kanade</a:t>
            </a:r>
            <a:r>
              <a:rPr lang="en-IN" sz="1700" dirty="0" smtClean="0">
                <a:latin typeface="Times New Roman" pitchFamily="18" charset="0"/>
                <a:cs typeface="Times New Roman" pitchFamily="18" charset="0"/>
              </a:rPr>
              <a:t>, “Picture processing system by computer complex and recognition of human faces,” Dept. Information Science, Kyoto University, Nov. 1973.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D. </a:t>
            </a:r>
            <a:r>
              <a:rPr lang="en-IN" sz="1700" dirty="0" err="1" smtClean="0">
                <a:latin typeface="Times New Roman" pitchFamily="18" charset="0"/>
                <a:cs typeface="Times New Roman" pitchFamily="18" charset="0"/>
              </a:rPr>
              <a:t>Valentin</a:t>
            </a:r>
            <a:r>
              <a:rPr lang="en-IN" sz="1700" dirty="0" smtClean="0">
                <a:latin typeface="Times New Roman" pitchFamily="18" charset="0"/>
                <a:cs typeface="Times New Roman" pitchFamily="18" charset="0"/>
              </a:rPr>
              <a:t>, H. </a:t>
            </a:r>
            <a:r>
              <a:rPr lang="en-IN" sz="1700" dirty="0" err="1" smtClean="0">
                <a:latin typeface="Times New Roman" pitchFamily="18" charset="0"/>
                <a:cs typeface="Times New Roman" pitchFamily="18" charset="0"/>
              </a:rPr>
              <a:t>Abdi</a:t>
            </a:r>
            <a:r>
              <a:rPr lang="en-IN" sz="1700" dirty="0" smtClean="0">
                <a:latin typeface="Times New Roman" pitchFamily="18" charset="0"/>
                <a:cs typeface="Times New Roman" pitchFamily="18" charset="0"/>
              </a:rPr>
              <a:t>, A.J. </a:t>
            </a:r>
            <a:r>
              <a:rPr lang="en-IN" sz="1700" dirty="0" err="1" smtClean="0">
                <a:latin typeface="Times New Roman" pitchFamily="18" charset="0"/>
                <a:cs typeface="Times New Roman" pitchFamily="18" charset="0"/>
              </a:rPr>
              <a:t>O‟Toole</a:t>
            </a:r>
            <a:r>
              <a:rPr lang="en-IN" sz="1700" dirty="0" smtClean="0">
                <a:latin typeface="Times New Roman" pitchFamily="18" charset="0"/>
                <a:cs typeface="Times New Roman" pitchFamily="18" charset="0"/>
              </a:rPr>
              <a:t>, and G.W. Cottrell, “Connectionist models of face processing: A survey,” Pattern Recognition, vol.27, pp.1209–1230, 1994.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M. </a:t>
            </a:r>
            <a:r>
              <a:rPr lang="en-IN" sz="1700" dirty="0" err="1" smtClean="0">
                <a:latin typeface="Times New Roman" pitchFamily="18" charset="0"/>
                <a:cs typeface="Times New Roman" pitchFamily="18" charset="0"/>
              </a:rPr>
              <a:t>Flemming</a:t>
            </a:r>
            <a:r>
              <a:rPr lang="en-IN" sz="1700" dirty="0" smtClean="0">
                <a:latin typeface="Times New Roman" pitchFamily="18" charset="0"/>
                <a:cs typeface="Times New Roman" pitchFamily="18" charset="0"/>
              </a:rPr>
              <a:t> and G. Cottrell, “Face recognition using unsupervised feature extraction,” Proc. Intl. Neural Network Conf., Paris, 1990.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J.T. </a:t>
            </a:r>
            <a:r>
              <a:rPr lang="en-IN" sz="1700" dirty="0" err="1" smtClean="0">
                <a:latin typeface="Times New Roman" pitchFamily="18" charset="0"/>
                <a:cs typeface="Times New Roman" pitchFamily="18" charset="0"/>
              </a:rPr>
              <a:t>Lapresté</a:t>
            </a:r>
            <a:r>
              <a:rPr lang="en-IN" sz="1700" dirty="0" smtClean="0">
                <a:latin typeface="Times New Roman" pitchFamily="18" charset="0"/>
                <a:cs typeface="Times New Roman" pitchFamily="18" charset="0"/>
              </a:rPr>
              <a:t>, J.Y. </a:t>
            </a:r>
            <a:r>
              <a:rPr lang="en-IN" sz="1700" dirty="0" err="1" smtClean="0">
                <a:latin typeface="Times New Roman" pitchFamily="18" charset="0"/>
                <a:cs typeface="Times New Roman" pitchFamily="18" charset="0"/>
              </a:rPr>
              <a:t>Cartoux</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Richetin</a:t>
            </a:r>
            <a:r>
              <a:rPr lang="en-IN" sz="1700" dirty="0" smtClean="0">
                <a:latin typeface="Times New Roman" pitchFamily="18" charset="0"/>
                <a:cs typeface="Times New Roman" pitchFamily="18" charset="0"/>
              </a:rPr>
              <a:t>, “Face recognition from range data by structural analysis,” in Syntactic and Structural Pattern Recognition, ed. G. </a:t>
            </a:r>
            <a:r>
              <a:rPr lang="en-IN" sz="1700" dirty="0" err="1" smtClean="0">
                <a:latin typeface="Times New Roman" pitchFamily="18" charset="0"/>
                <a:cs typeface="Times New Roman" pitchFamily="18" charset="0"/>
              </a:rPr>
              <a:t>Ferrat</a:t>
            </a:r>
            <a:r>
              <a:rPr lang="en-IN" sz="1700" dirty="0" smtClean="0">
                <a:latin typeface="Times New Roman" pitchFamily="18" charset="0"/>
                <a:cs typeface="Times New Roman" pitchFamily="18" charset="0"/>
              </a:rPr>
              <a:t>, et al., NATO ASI series, vol.F45, </a:t>
            </a:r>
            <a:r>
              <a:rPr lang="en-IN" sz="1700" dirty="0" err="1" smtClean="0">
                <a:latin typeface="Times New Roman" pitchFamily="18" charset="0"/>
                <a:cs typeface="Times New Roman" pitchFamily="18" charset="0"/>
              </a:rPr>
              <a:t>SpringerVerlag</a:t>
            </a:r>
            <a:r>
              <a:rPr lang="en-IN" sz="1700" dirty="0" smtClean="0">
                <a:latin typeface="Times New Roman" pitchFamily="18" charset="0"/>
                <a:cs typeface="Times New Roman" pitchFamily="18" charset="0"/>
              </a:rPr>
              <a:t>, Berlin, Heidelberg ,1988.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J.C. Lee and E. </a:t>
            </a:r>
            <a:r>
              <a:rPr lang="en-IN" sz="1700" dirty="0" err="1" smtClean="0">
                <a:latin typeface="Times New Roman" pitchFamily="18" charset="0"/>
                <a:cs typeface="Times New Roman" pitchFamily="18" charset="0"/>
              </a:rPr>
              <a:t>Milios</a:t>
            </a:r>
            <a:r>
              <a:rPr lang="en-IN" sz="1700" dirty="0" smtClean="0">
                <a:latin typeface="Times New Roman" pitchFamily="18" charset="0"/>
                <a:cs typeface="Times New Roman" pitchFamily="18" charset="0"/>
              </a:rPr>
              <a:t>, “Matching range images of human faces,” Proc. IEEE Third Intl. Conf. Computer Vision, pp.722–726, Osaka, Japan, Dec. 1990.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1110</Words>
  <Application>Microsoft Office PowerPoint</Application>
  <PresentationFormat>On-screen Show (4:3)</PresentationFormat>
  <Paragraphs>73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Face recognition using eigen faces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2021-08-30T11:29:30Z</dcterms:modified>
</cp:coreProperties>
</file>