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7200" b="1" dirty="0" smtClean="0">
                <a:latin typeface="Times New Roman" pitchFamily="18" charset="0"/>
                <a:cs typeface="Times New Roman" pitchFamily="18" charset="0"/>
              </a:rPr>
              <a:t>Data lineage</a:t>
            </a:r>
            <a:endParaRPr lang="en-US" sz="72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purpose of this paper is to analyze and implement incremental updates of data lineage storage in the software tool Manta Flow. The basis of this work is the study of current data lineage storage in Manta Flow, research of existing solutions of incremental updates in version control systems, research of incremental backups in databases, analysis and design of a new solution of incremental updates in Manta Flow and a subsequent prototype implementation and performance testing execution. The resulting prototype can be deployed into the existing Manta Flow product, reducing time complexity of updates in data lineage storage in orders of magnitude.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goal is to develop a new way to automatically solve a significant class of existing management and analysis problems in a corporate data warehouse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approach taken is based on scanning, mapping, modelling and analysing metadata of existing systems without accessing the contents of the database or impacting the behaviour of the data processing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An unlimited number of different data models can exist inside our metadata model simultaneously, with relationships between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mappings stored in a repository can exist as objects independent from the transformation process and can be reused by several different processes.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Even a special issue on Applications of Provenance is devoted to discussion of the different roles of provenance in information management in a variety of </a:t>
            </a:r>
            <a:r>
              <a:rPr lang="en-IN" sz="2000" dirty="0" smtClean="0">
                <a:latin typeface="Times New Roman" pitchFamily="18" charset="0"/>
                <a:cs typeface="Times New Roman" pitchFamily="18" charset="0"/>
              </a:rPr>
              <a:t>domains.</a:t>
            </a:r>
          </a:p>
          <a:p>
            <a:pPr algn="just">
              <a:lnSpc>
                <a:spcPct val="150000"/>
              </a:lnSpc>
            </a:pPr>
            <a:r>
              <a:rPr lang="en-IN" sz="2000" dirty="0" smtClean="0">
                <a:latin typeface="Times New Roman" pitchFamily="18" charset="0"/>
                <a:cs typeface="Times New Roman" pitchFamily="18" charset="0"/>
              </a:rPr>
              <a:t>Data lineage issues are not new both in practice and research. Overview of data lineage and data provenance tracing studies can be found in </a:t>
            </a:r>
            <a:r>
              <a:rPr lang="en-IN" sz="2000" dirty="0" smtClean="0">
                <a:latin typeface="Times New Roman" pitchFamily="18" charset="0"/>
                <a:cs typeface="Times New Roman" pitchFamily="18" charset="0"/>
              </a:rPr>
              <a:t>book, </a:t>
            </a:r>
            <a:r>
              <a:rPr lang="en-IN" sz="2000" dirty="0" smtClean="0">
                <a:latin typeface="Times New Roman" pitchFamily="18" charset="0"/>
                <a:cs typeface="Times New Roman" pitchFamily="18" charset="0"/>
              </a:rPr>
              <a:t>a more recent survey is offered by the </a:t>
            </a:r>
            <a:r>
              <a:rPr lang="en-IN" sz="2000" dirty="0" smtClean="0">
                <a:latin typeface="Times New Roman" pitchFamily="18" charset="0"/>
                <a:cs typeface="Times New Roman" pitchFamily="18" charset="0"/>
              </a:rPr>
              <a:t>paper.</a:t>
            </a:r>
          </a:p>
          <a:p>
            <a:pPr algn="just">
              <a:lnSpc>
                <a:spcPct val="150000"/>
              </a:lnSpc>
            </a:pPr>
            <a:r>
              <a:rPr lang="en-IN" sz="2000" dirty="0" smtClean="0">
                <a:latin typeface="Times New Roman" pitchFamily="18" charset="0"/>
                <a:cs typeface="Times New Roman" pitchFamily="18" charset="0"/>
              </a:rPr>
              <a:t>Interval </a:t>
            </a:r>
            <a:r>
              <a:rPr lang="en-IN" sz="2000" dirty="0" smtClean="0">
                <a:latin typeface="Times New Roman" pitchFamily="18" charset="0"/>
                <a:cs typeface="Times New Roman" pitchFamily="18" charset="0"/>
              </a:rPr>
              <a:t>search is fundamental to the revision validity querying, we cannot use custom class to avoid the issue of multiple queries when filtering elements according to their revision validity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lies in internal representation of Manta repository. So, it is a particular implementation not principal limitation. Complete explanation and discussion is out of the scope of this paper.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a business information model (or conceptual business model) as the solution and a central mapping point to overcome those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 Santana proposed the integrated metadata and the CWM </a:t>
            </a:r>
            <a:r>
              <a:rPr lang="en-IN" sz="2000" dirty="0" err="1" smtClean="0">
                <a:latin typeface="Times New Roman" pitchFamily="18" charset="0"/>
                <a:cs typeface="Times New Roman" pitchFamily="18" charset="0"/>
              </a:rPr>
              <a:t>metamodel</a:t>
            </a:r>
            <a:r>
              <a:rPr lang="en-IN" sz="2000" dirty="0" smtClean="0">
                <a:latin typeface="Times New Roman" pitchFamily="18" charset="0"/>
                <a:cs typeface="Times New Roman" pitchFamily="18" charset="0"/>
              </a:rPr>
              <a:t>-based data lineage documentation </a:t>
            </a:r>
            <a:r>
              <a:rPr lang="en-IN" sz="2000" dirty="0" smtClean="0">
                <a:latin typeface="Times New Roman" pitchFamily="18" charset="0"/>
                <a:cs typeface="Times New Roman" pitchFamily="18" charset="0"/>
              </a:rPr>
              <a:t>approach.</a:t>
            </a:r>
          </a:p>
          <a:p>
            <a:pPr algn="just">
              <a:lnSpc>
                <a:spcPct val="150000"/>
              </a:lnSpc>
            </a:pPr>
            <a:r>
              <a:rPr lang="en-IN" sz="2000" dirty="0" smtClean="0">
                <a:latin typeface="Times New Roman" pitchFamily="18" charset="0"/>
                <a:cs typeface="Times New Roman" pitchFamily="18" charset="0"/>
              </a:rPr>
              <a:t>Data lineage can help with efforts to analyze how information is used and to track key bits of information that serve a particular </a:t>
            </a:r>
            <a:r>
              <a:rPr lang="en-IN" sz="2000" dirty="0" smtClean="0">
                <a:latin typeface="Times New Roman" pitchFamily="18" charset="0"/>
                <a:cs typeface="Times New Roman" pitchFamily="18" charset="0"/>
              </a:rPr>
              <a:t>purpose.</a:t>
            </a:r>
          </a:p>
          <a:p>
            <a:pPr algn="just">
              <a:lnSpc>
                <a:spcPct val="150000"/>
              </a:lnSpc>
            </a:pPr>
            <a:r>
              <a:rPr lang="en-IN" sz="2000" dirty="0" smtClean="0">
                <a:latin typeface="Times New Roman" pitchFamily="18" charset="0"/>
                <a:cs typeface="Times New Roman" pitchFamily="18" charset="0"/>
              </a:rPr>
              <a:t>Data warehouse systems collect data from various distributed and heterogeneous data sources, integrating details or summarized information in local database for further processing and analysis for various applications and </a:t>
            </a:r>
            <a:r>
              <a:rPr lang="en-IN" sz="2000" dirty="0" smtClean="0">
                <a:latin typeface="Times New Roman" pitchFamily="18" charset="0"/>
                <a:cs typeface="Times New Roman" pitchFamily="18" charset="0"/>
              </a:rPr>
              <a:t>purposes.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Performance testing was performed to test the implemented incremental update in Manta Flow and compare its expected effectiveness with the original full update effectiveness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part of a real (</a:t>
            </a:r>
            <a:r>
              <a:rPr lang="en-IN" sz="2000" dirty="0" err="1" smtClean="0">
                <a:latin typeface="Times New Roman" pitchFamily="18" charset="0"/>
                <a:cs typeface="Times New Roman" pitchFamily="18" charset="0"/>
              </a:rPr>
              <a:t>anonymized</a:t>
            </a:r>
            <a:r>
              <a:rPr lang="en-IN" sz="2000" dirty="0" smtClean="0">
                <a:latin typeface="Times New Roman" pitchFamily="18" charset="0"/>
                <a:cs typeface="Times New Roman" pitchFamily="18" charset="0"/>
              </a:rPr>
              <a:t>) database provided by Manta company was used for performance testing.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performance testing also proved only a slight slowdown when the same amount of data is updated by incremental update instead of full update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reason we used Manta in this paper is the fact that authors took an active part in Manta tools development, specifically in design and implementation of full and incremental update of its metadata repository.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Provenance in Databases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Buneman, P., Tan, W.-Ch.,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article, we detail three main notions of database provenance, some of their applications, and compare and contrast amongst them.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Modeling consistency of spatio-temporal graphs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Del Mondo, G, Rodríguez, M.A., Claramunt, Ch., Bravo, L., Thibaud, R.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formal language models integrity constraints that are inherent to the model and those that are semantic and application dependent.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057400"/>
                <a:gridCol w="23622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Adding data provenance support to Apache Spark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Interlandi, M., Ekmekji, A., Shah, K., Gulzar, M.A., Tetali, S.D., Kim, M., Millstein, T., and Condie, T.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Debugging data processing logic in data-intensive scalable computing (DISC) systems is a difficult and time-consuming effort.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Local Clustering in Provenance Graphs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Macko, P., Margo, D., and Seltzer, M.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Systems that capture and store data provenance, the record of how an object has arrived at its current state, accumulate historical metadata over time, forming a large graph.</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47800" y="1447800"/>
            <a:ext cx="70104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paper introduced the problem of design and implementation of incremental updates of lineage graphs, which has important applications in effective use of data lineage. Performance testing proved assumptions of the analysis. When using incremental update instead of full update, the update time is directly proportional to the size of the change. Thus, the update time is significantly decreased in case of updating minor changes.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219200" y="381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Buneman</a:t>
            </a:r>
            <a:r>
              <a:rPr lang="en-IN" sz="1800" dirty="0" smtClean="0">
                <a:latin typeface="Times New Roman" pitchFamily="18" charset="0"/>
                <a:cs typeface="Times New Roman" pitchFamily="18" charset="0"/>
              </a:rPr>
              <a:t>, P., Tan, </a:t>
            </a:r>
            <a:r>
              <a:rPr lang="en-IN" sz="1800" dirty="0" err="1" smtClean="0">
                <a:latin typeface="Times New Roman" pitchFamily="18" charset="0"/>
                <a:cs typeface="Times New Roman" pitchFamily="18" charset="0"/>
              </a:rPr>
              <a:t>W.-Ch</a:t>
            </a:r>
            <a:r>
              <a:rPr lang="en-IN" sz="1800" dirty="0" smtClean="0">
                <a:latin typeface="Times New Roman" pitchFamily="18" charset="0"/>
                <a:cs typeface="Times New Roman" pitchFamily="18" charset="0"/>
              </a:rPr>
              <a:t>., 2007. Provenance in Databases. In Proceedings of SIGMOD’07, Beijing, China, 171-1173. DOI= http://doi.acm.org/10.1145/1247480.1247646 .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Cheney, J., </a:t>
            </a:r>
            <a:r>
              <a:rPr lang="en-IN" sz="1800" dirty="0" err="1" smtClean="0">
                <a:latin typeface="Times New Roman" pitchFamily="18" charset="0"/>
                <a:cs typeface="Times New Roman" pitchFamily="18" charset="0"/>
              </a:rPr>
              <a:t>Chiticariu</a:t>
            </a:r>
            <a:r>
              <a:rPr lang="en-IN" sz="1800" dirty="0" smtClean="0">
                <a:latin typeface="Times New Roman" pitchFamily="18" charset="0"/>
                <a:cs typeface="Times New Roman" pitchFamily="18" charset="0"/>
              </a:rPr>
              <a:t>, L., and Tan, W. C. 2009. Provenance in databases: Why, how, and where. Now Publishers Inc.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Del </a:t>
            </a:r>
            <a:r>
              <a:rPr lang="en-IN" sz="1800" dirty="0" err="1" smtClean="0">
                <a:latin typeface="Times New Roman" pitchFamily="18" charset="0"/>
                <a:cs typeface="Times New Roman" pitchFamily="18" charset="0"/>
              </a:rPr>
              <a:t>Mondo</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Rodríguez</a:t>
            </a:r>
            <a:r>
              <a:rPr lang="en-IN" sz="1800" dirty="0" smtClean="0">
                <a:latin typeface="Times New Roman" pitchFamily="18" charset="0"/>
                <a:cs typeface="Times New Roman" pitchFamily="18" charset="0"/>
              </a:rPr>
              <a:t>, M.A., </a:t>
            </a:r>
            <a:r>
              <a:rPr lang="en-IN" sz="1800" dirty="0" err="1" smtClean="0">
                <a:latin typeface="Times New Roman" pitchFamily="18" charset="0"/>
                <a:cs typeface="Times New Roman" pitchFamily="18" charset="0"/>
              </a:rPr>
              <a:t>Claramunt</a:t>
            </a:r>
            <a:r>
              <a:rPr lang="en-IN" sz="1800" dirty="0" smtClean="0">
                <a:latin typeface="Times New Roman" pitchFamily="18" charset="0"/>
                <a:cs typeface="Times New Roman" pitchFamily="18" charset="0"/>
              </a:rPr>
              <a:t>, Ch., Bravo, L., </a:t>
            </a:r>
            <a:r>
              <a:rPr lang="en-IN" sz="1800" dirty="0" err="1" smtClean="0">
                <a:latin typeface="Times New Roman" pitchFamily="18" charset="0"/>
                <a:cs typeface="Times New Roman" pitchFamily="18" charset="0"/>
              </a:rPr>
              <a:t>Thibaud</a:t>
            </a:r>
            <a:r>
              <a:rPr lang="en-IN" sz="1800" dirty="0" smtClean="0">
                <a:latin typeface="Times New Roman" pitchFamily="18" charset="0"/>
                <a:cs typeface="Times New Roman" pitchFamily="18" charset="0"/>
              </a:rPr>
              <a:t>, R. 2013.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consistency of </a:t>
            </a:r>
            <a:r>
              <a:rPr lang="en-IN" sz="1800" dirty="0" err="1" smtClean="0">
                <a:latin typeface="Times New Roman" pitchFamily="18" charset="0"/>
                <a:cs typeface="Times New Roman" pitchFamily="18" charset="0"/>
              </a:rPr>
              <a:t>spatio</a:t>
            </a:r>
            <a:r>
              <a:rPr lang="en-IN" sz="1800" dirty="0" smtClean="0">
                <a:latin typeface="Times New Roman" pitchFamily="18" charset="0"/>
                <a:cs typeface="Times New Roman" pitchFamily="18" charset="0"/>
              </a:rPr>
              <a:t>-temporal graphs. Data </a:t>
            </a:r>
            <a:r>
              <a:rPr lang="en-IN" sz="1800" dirty="0" err="1" smtClean="0">
                <a:latin typeface="Times New Roman" pitchFamily="18" charset="0"/>
                <a:cs typeface="Times New Roman" pitchFamily="18" charset="0"/>
              </a:rPr>
              <a:t>Knowl</a:t>
            </a:r>
            <a:r>
              <a:rPr lang="en-IN" sz="1800" dirty="0" smtClean="0">
                <a:latin typeface="Times New Roman" pitchFamily="18" charset="0"/>
                <a:cs typeface="Times New Roman" pitchFamily="18" charset="0"/>
              </a:rPr>
              <a:t>. Eng. 84, 59-80.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Herschel, M., </a:t>
            </a:r>
            <a:r>
              <a:rPr lang="en-IN" sz="1800" dirty="0" err="1" smtClean="0">
                <a:latin typeface="Times New Roman" pitchFamily="18" charset="0"/>
                <a:cs typeface="Times New Roman" pitchFamily="18" charset="0"/>
              </a:rPr>
              <a:t>Diestelkämper</a:t>
            </a:r>
            <a:r>
              <a:rPr lang="en-IN" sz="1800" dirty="0" smtClean="0">
                <a:latin typeface="Times New Roman" pitchFamily="18" charset="0"/>
                <a:cs typeface="Times New Roman" pitchFamily="18" charset="0"/>
              </a:rPr>
              <a:t>, R., and </a:t>
            </a:r>
            <a:r>
              <a:rPr lang="en-IN" sz="1800" dirty="0" err="1" smtClean="0">
                <a:latin typeface="Times New Roman" pitchFamily="18" charset="0"/>
                <a:cs typeface="Times New Roman" pitchFamily="18" charset="0"/>
              </a:rPr>
              <a:t>Lahmar</a:t>
            </a:r>
            <a:r>
              <a:rPr lang="en-IN" sz="1800" dirty="0" smtClean="0">
                <a:latin typeface="Times New Roman" pitchFamily="18" charset="0"/>
                <a:cs typeface="Times New Roman" pitchFamily="18" charset="0"/>
              </a:rPr>
              <a:t>, H.-B. 2017. A survey on provenance: What for? What form? What from? The VLDB Journal 26, 881–906.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Holeček</a:t>
            </a:r>
            <a:r>
              <a:rPr lang="en-IN" sz="1800" dirty="0" smtClean="0">
                <a:latin typeface="Times New Roman" pitchFamily="18" charset="0"/>
                <a:cs typeface="Times New Roman" pitchFamily="18" charset="0"/>
              </a:rPr>
              <a:t>, P. 2015.Temporal data in graph database in project Manta. Master’s thesis, Czech Technical University in Prague, Faculty of Information Technologies (in Czech).</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Ikeda, R., </a:t>
            </a:r>
            <a:r>
              <a:rPr lang="en-IN" sz="1900" dirty="0" err="1" smtClean="0">
                <a:latin typeface="Times New Roman" pitchFamily="18" charset="0"/>
                <a:cs typeface="Times New Roman" pitchFamily="18" charset="0"/>
              </a:rPr>
              <a:t>Widom</a:t>
            </a:r>
            <a:r>
              <a:rPr lang="en-IN" sz="1900" dirty="0" smtClean="0">
                <a:latin typeface="Times New Roman" pitchFamily="18" charset="0"/>
                <a:cs typeface="Times New Roman" pitchFamily="18" charset="0"/>
              </a:rPr>
              <a:t>, J. 2009. Data Lineage: A Survey. Technical Report. Stanford </a:t>
            </a:r>
            <a:r>
              <a:rPr lang="en-IN" sz="1900" dirty="0" err="1" smtClean="0">
                <a:latin typeface="Times New Roman" pitchFamily="18" charset="0"/>
                <a:cs typeface="Times New Roman" pitchFamily="18" charset="0"/>
              </a:rPr>
              <a:t>InfoLab</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7] </a:t>
            </a:r>
            <a:r>
              <a:rPr lang="en-IN" sz="1900" dirty="0" err="1" smtClean="0">
                <a:latin typeface="Times New Roman" pitchFamily="18" charset="0"/>
                <a:cs typeface="Times New Roman" pitchFamily="18" charset="0"/>
              </a:rPr>
              <a:t>Interlandi</a:t>
            </a:r>
            <a:r>
              <a:rPr lang="en-IN" sz="1900" dirty="0" smtClean="0">
                <a:latin typeface="Times New Roman" pitchFamily="18" charset="0"/>
                <a:cs typeface="Times New Roman" pitchFamily="18" charset="0"/>
              </a:rPr>
              <a:t>, M., </a:t>
            </a:r>
            <a:r>
              <a:rPr lang="en-IN" sz="1900" dirty="0" err="1" smtClean="0">
                <a:latin typeface="Times New Roman" pitchFamily="18" charset="0"/>
                <a:cs typeface="Times New Roman" pitchFamily="18" charset="0"/>
              </a:rPr>
              <a:t>Ekmekji</a:t>
            </a:r>
            <a:r>
              <a:rPr lang="en-IN" sz="1900" dirty="0" smtClean="0">
                <a:latin typeface="Times New Roman" pitchFamily="18" charset="0"/>
                <a:cs typeface="Times New Roman" pitchFamily="18" charset="0"/>
              </a:rPr>
              <a:t>, A., Shah, K., </a:t>
            </a:r>
            <a:r>
              <a:rPr lang="en-IN" sz="1900" dirty="0" err="1" smtClean="0">
                <a:latin typeface="Times New Roman" pitchFamily="18" charset="0"/>
                <a:cs typeface="Times New Roman" pitchFamily="18" charset="0"/>
              </a:rPr>
              <a:t>Gulzar</a:t>
            </a:r>
            <a:r>
              <a:rPr lang="en-IN" sz="1900" dirty="0" smtClean="0">
                <a:latin typeface="Times New Roman" pitchFamily="18" charset="0"/>
                <a:cs typeface="Times New Roman" pitchFamily="18" charset="0"/>
              </a:rPr>
              <a:t>, M.A., </a:t>
            </a:r>
            <a:r>
              <a:rPr lang="en-IN" sz="1900" dirty="0" err="1" smtClean="0">
                <a:latin typeface="Times New Roman" pitchFamily="18" charset="0"/>
                <a:cs typeface="Times New Roman" pitchFamily="18" charset="0"/>
              </a:rPr>
              <a:t>Tetali</a:t>
            </a:r>
            <a:r>
              <a:rPr lang="en-IN" sz="1900" dirty="0" smtClean="0">
                <a:latin typeface="Times New Roman" pitchFamily="18" charset="0"/>
                <a:cs typeface="Times New Roman" pitchFamily="18" charset="0"/>
              </a:rPr>
              <a:t>, S.D., Kim, M., Millstein, T., and </a:t>
            </a:r>
            <a:r>
              <a:rPr lang="en-IN" sz="1900" dirty="0" err="1" smtClean="0">
                <a:latin typeface="Times New Roman" pitchFamily="18" charset="0"/>
                <a:cs typeface="Times New Roman" pitchFamily="18" charset="0"/>
              </a:rPr>
              <a:t>Condie</a:t>
            </a:r>
            <a:r>
              <a:rPr lang="en-IN" sz="1900" dirty="0" smtClean="0">
                <a:latin typeface="Times New Roman" pitchFamily="18" charset="0"/>
                <a:cs typeface="Times New Roman" pitchFamily="18" charset="0"/>
              </a:rPr>
              <a:t>, T. 2018. Adding data provenance support to Apache Spark. The VLDB Journal 27, 595–615.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8] </a:t>
            </a:r>
            <a:r>
              <a:rPr lang="en-IN" sz="1900" dirty="0" err="1" smtClean="0">
                <a:latin typeface="Times New Roman" pitchFamily="18" charset="0"/>
                <a:cs typeface="Times New Roman" pitchFamily="18" charset="0"/>
              </a:rPr>
              <a:t>Macko</a:t>
            </a:r>
            <a:r>
              <a:rPr lang="en-IN" sz="1900" dirty="0" smtClean="0">
                <a:latin typeface="Times New Roman" pitchFamily="18" charset="0"/>
                <a:cs typeface="Times New Roman" pitchFamily="18" charset="0"/>
              </a:rPr>
              <a:t>, P., Margo, D., and Seltzer, M. 2013. Local Clustering in Provenance Graphs. In Proc. of CIKM’13, ACM, 835-840</a:t>
            </a:r>
            <a:r>
              <a:rPr lang="en-IN" sz="1900" dirty="0" smtClean="0">
                <a:latin typeface="Times New Roman" pitchFamily="18" charset="0"/>
                <a:cs typeface="Times New Roman" pitchFamily="18" charset="0"/>
              </a:rPr>
              <a:t>.</a:t>
            </a:r>
          </a:p>
          <a:p>
            <a:pPr algn="just">
              <a:lnSpc>
                <a:spcPct val="170000"/>
              </a:lnSpc>
            </a:pPr>
            <a:r>
              <a:rPr lang="en-IN" sz="1900" dirty="0" smtClean="0">
                <a:latin typeface="Times New Roman" pitchFamily="18" charset="0"/>
                <a:cs typeface="Times New Roman" pitchFamily="18" charset="0"/>
              </a:rPr>
              <a:t>[9] Milo, T.: Special Issue on Applications of Provenance. Bulletin of the Technical Committee on Data Engineering, March 2018 Vol. 41 No. 1, IEEE Computer Society, 1-86.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10] </a:t>
            </a:r>
            <a:r>
              <a:rPr lang="en-IN" sz="1900" dirty="0" err="1" smtClean="0">
                <a:latin typeface="Times New Roman" pitchFamily="18" charset="0"/>
                <a:cs typeface="Times New Roman" pitchFamily="18" charset="0"/>
              </a:rPr>
              <a:t>Pérez</a:t>
            </a:r>
            <a:r>
              <a:rPr lang="en-IN" sz="1900" dirty="0" smtClean="0">
                <a:latin typeface="Times New Roman" pitchFamily="18" charset="0"/>
                <a:cs typeface="Times New Roman" pitchFamily="18" charset="0"/>
              </a:rPr>
              <a:t>, B., Rubio, J., and </a:t>
            </a:r>
            <a:r>
              <a:rPr lang="en-IN" sz="1900" dirty="0" err="1" smtClean="0">
                <a:latin typeface="Times New Roman" pitchFamily="18" charset="0"/>
                <a:cs typeface="Times New Roman" pitchFamily="18" charset="0"/>
              </a:rPr>
              <a:t>Sáenz-Adán</a:t>
            </a:r>
            <a:r>
              <a:rPr lang="en-IN" sz="1900" dirty="0" smtClean="0">
                <a:latin typeface="Times New Roman" pitchFamily="18" charset="0"/>
                <a:cs typeface="Times New Roman" pitchFamily="18" charset="0"/>
              </a:rPr>
              <a:t>, C. 2018. A systematic review of provenance systems. Knowledge Information Systems 57, 495–543.</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1233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Data lineage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2021-08-31T11:26:58Z</dcterms:modified>
</cp:coreProperties>
</file>