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WNOS Enabling Principled Software-Defined Wireless Networking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19200" y="609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article investigates the basic design principles for a new Wireless Network Operating System (WNOS), a radically different approach to software-defined networking (SDN) for infrastructure-less wireless networks. Departing from </a:t>
            </a:r>
            <a:r>
              <a:rPr lang="en-IN" sz="2000" dirty="0" err="1" smtClean="0">
                <a:latin typeface="Times New Roman" pitchFamily="18" charset="0"/>
                <a:cs typeface="Times New Roman" pitchFamily="18" charset="0"/>
              </a:rPr>
              <a:t>wellunderstood</a:t>
            </a:r>
            <a:r>
              <a:rPr lang="en-IN" sz="2000" dirty="0" smtClean="0">
                <a:latin typeface="Times New Roman" pitchFamily="18" charset="0"/>
                <a:cs typeface="Times New Roman" pitchFamily="18" charset="0"/>
              </a:rPr>
              <a:t> approaches inspired by </a:t>
            </a:r>
            <a:r>
              <a:rPr lang="en-IN" sz="2000" dirty="0" err="1" smtClean="0">
                <a:latin typeface="Times New Roman" pitchFamily="18" charset="0"/>
                <a:cs typeface="Times New Roman" pitchFamily="18" charset="0"/>
              </a:rPr>
              <a:t>OpenFlow</a:t>
            </a:r>
            <a:r>
              <a:rPr lang="en-IN" sz="2000" dirty="0" smtClean="0">
                <a:latin typeface="Times New Roman" pitchFamily="18" charset="0"/>
                <a:cs typeface="Times New Roman" pitchFamily="18" charset="0"/>
              </a:rPr>
              <a:t>, WNOS provides the network designer with an abstraction hiding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the </a:t>
            </a:r>
            <a:r>
              <a:rPr lang="en-IN" sz="2000" dirty="0" err="1" smtClean="0">
                <a:latin typeface="Times New Roman" pitchFamily="18" charset="0"/>
                <a:cs typeface="Times New Roman" pitchFamily="18" charset="0"/>
              </a:rPr>
              <a:t>lowerlevel</a:t>
            </a:r>
            <a:r>
              <a:rPr lang="en-IN" sz="2000" dirty="0" smtClean="0">
                <a:latin typeface="Times New Roman" pitchFamily="18" charset="0"/>
                <a:cs typeface="Times New Roman" pitchFamily="18" charset="0"/>
              </a:rPr>
              <a:t> details of the wireless protocol stack and (ii) the distributed nature of the network operations. Based on this abstract representation, the WNOS takes network control programs written on a centralized, high-level view of the network and automatically generates distributed cross-layer control programs based on distributed optimization theory that are executed by each individual node on an abstract representation of the radio hardware.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first discuss the main architectural principles of WNOS. Then, we discuss a new approach to automatically generate solution algorithms for each of the resulting </a:t>
            </a:r>
            <a:r>
              <a:rPr lang="en-IN" sz="2000" dirty="0" err="1" smtClean="0">
                <a:latin typeface="Times New Roman" pitchFamily="18" charset="0"/>
                <a:cs typeface="Times New Roman" pitchFamily="18" charset="0"/>
              </a:rPr>
              <a:t>subproblems</a:t>
            </a:r>
            <a:r>
              <a:rPr lang="en-IN" sz="2000" dirty="0" smtClean="0">
                <a:latin typeface="Times New Roman" pitchFamily="18" charset="0"/>
                <a:cs typeface="Times New Roman" pitchFamily="18" charset="0"/>
              </a:rPr>
              <a:t> in an automated fashion. Finally, we illustrate a prototype implementation of WNOS on software-defined radio devices and test its effectiveness by considering specific cross-layer control problems. Experimental results indicate that, based on the automatically generated distributed control programs, WNOS achieves 18%, 56% and 80.4% utility gain in networks with low, medium and high levels of interference; maybe more importantly, we illustrate how the global network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can be controlled by modifying a few lines of code on a centralized abstraction.</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Sensor Open Flow </a:t>
            </a:r>
            <a:r>
              <a:rPr lang="en-IN" sz="2000" dirty="0" smtClean="0">
                <a:latin typeface="Times New Roman" pitchFamily="18" charset="0"/>
                <a:cs typeface="Times New Roman" pitchFamily="18" charset="0"/>
              </a:rPr>
              <a:t>(SOF</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also extended </a:t>
            </a:r>
            <a:r>
              <a:rPr lang="en-IN" sz="2000" dirty="0" smtClean="0">
                <a:latin typeface="Times New Roman" pitchFamily="18" charset="0"/>
                <a:cs typeface="Times New Roman" pitchFamily="18" charset="0"/>
              </a:rPr>
              <a:t>Open Flow </a:t>
            </a:r>
            <a:r>
              <a:rPr lang="en-IN" sz="2000" dirty="0" smtClean="0">
                <a:latin typeface="Times New Roman" pitchFamily="18" charset="0"/>
                <a:cs typeface="Times New Roman" pitchFamily="18" charset="0"/>
              </a:rPr>
              <a:t>to support coexisting applications, data aggregation, and in-band control traffic management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exists a radio link and a corresponding edge between </a:t>
            </a:r>
            <a:r>
              <a:rPr lang="en-IN" sz="2000" dirty="0" err="1" smtClean="0">
                <a:latin typeface="Times New Roman" pitchFamily="18" charset="0"/>
                <a:cs typeface="Times New Roman" pitchFamily="18" charset="0"/>
              </a:rPr>
              <a:t>nodesi</a:t>
            </a:r>
            <a:r>
              <a:rPr lang="en-IN" sz="2000" dirty="0" smtClean="0">
                <a:latin typeface="Times New Roman" pitchFamily="18" charset="0"/>
                <a:cs typeface="Times New Roman" pitchFamily="18" charset="0"/>
              </a:rPr>
              <a:t> and j if they are in range with each </a:t>
            </a:r>
            <a:r>
              <a:rPr lang="en-IN" sz="2000" dirty="0" smtClean="0">
                <a:latin typeface="Times New Roman" pitchFamily="18" charset="0"/>
                <a:cs typeface="Times New Roman" pitchFamily="18" charset="0"/>
              </a:rPr>
              <a:t>other.</a:t>
            </a:r>
          </a:p>
          <a:p>
            <a:pPr algn="just">
              <a:lnSpc>
                <a:spcPct val="150000"/>
              </a:lnSpc>
            </a:pPr>
            <a:r>
              <a:rPr lang="en-IN" sz="2000" dirty="0" smtClean="0">
                <a:latin typeface="Times New Roman" pitchFamily="18" charset="0"/>
                <a:cs typeface="Times New Roman" pitchFamily="18" charset="0"/>
              </a:rPr>
              <a:t>However, any required functions can be added to the controller as a new module without modifying the existing architecture or reprogramming the sensors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characterize the observed overhead of the </a:t>
            </a:r>
            <a:r>
              <a:rPr lang="en-IN" sz="2000" dirty="0" smtClean="0">
                <a:latin typeface="Times New Roman" pitchFamily="18" charset="0"/>
                <a:cs typeface="Times New Roman" pitchFamily="18" charset="0"/>
              </a:rPr>
              <a:t>SD Sense </a:t>
            </a:r>
            <a:r>
              <a:rPr lang="en-IN" sz="2000" dirty="0" smtClean="0">
                <a:latin typeface="Times New Roman" pitchFamily="18" charset="0"/>
                <a:cs typeface="Times New Roman" pitchFamily="18" charset="0"/>
              </a:rPr>
              <a:t>operation, which most of the existing solutions for software-defined WSNs overlooked.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propose an architecture for WNOS by defining three key components: network abstraction, automated network control problem decomposition, and programmable protocol stack.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propose the notion of disciplined instantiation, based on which user-defined abstract centralized network control problems can be decomposed into a set of distributed </a:t>
            </a:r>
            <a:r>
              <a:rPr lang="en-IN" sz="2000" dirty="0" err="1" smtClean="0">
                <a:latin typeface="Times New Roman" pitchFamily="18" charset="0"/>
                <a:cs typeface="Times New Roman" pitchFamily="18" charset="0"/>
              </a:rPr>
              <a:t>subproblems</a:t>
            </a:r>
            <a:r>
              <a:rPr lang="en-IN" sz="2000" dirty="0" smtClean="0">
                <a:latin typeface="Times New Roman" pitchFamily="18" charset="0"/>
                <a:cs typeface="Times New Roman" pitchFamily="18" charset="0"/>
              </a:rPr>
              <a:t> in an automated fashion.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is the interface through which the network designer can define the network control problem to achieve certain application-specific objectives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network control problem comprises of four components: network setting, control variables, network utility and network </a:t>
            </a:r>
            <a:r>
              <a:rPr lang="en-IN" sz="2000" dirty="0" smtClean="0">
                <a:latin typeface="Times New Roman" pitchFamily="18" charset="0"/>
                <a:cs typeface="Times New Roman" pitchFamily="18" charset="0"/>
              </a:rPr>
              <a:t>constraints.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state that SDN-based design is beneficial in the </a:t>
            </a:r>
            <a:r>
              <a:rPr lang="en-IN" sz="2000" dirty="0" err="1" smtClean="0">
                <a:latin typeface="Times New Roman" pitchFamily="18" charset="0"/>
                <a:cs typeface="Times New Roman" pitchFamily="18" charset="0"/>
              </a:rPr>
              <a:t>multihop</a:t>
            </a:r>
            <a:r>
              <a:rPr lang="en-IN" sz="2000" dirty="0" smtClean="0">
                <a:latin typeface="Times New Roman" pitchFamily="18" charset="0"/>
                <a:cs typeface="Times New Roman" pitchFamily="18" charset="0"/>
              </a:rPr>
              <a:t> wireless networks like wireless sensor network (WSN) and propose an architecture called </a:t>
            </a:r>
            <a:r>
              <a:rPr lang="en-IN" sz="2000" dirty="0" err="1" smtClean="0">
                <a:latin typeface="Times New Roman" pitchFamily="18" charset="0"/>
                <a:cs typeface="Times New Roman" pitchFamily="18" charset="0"/>
              </a:rPr>
              <a:t>SDSense</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novel principled approach of SDN-based WSN design, where we decompose network functions as slow (e.g., topology control) and fast (e.g., congestion control) changing components. </a:t>
            </a: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SDSense</a:t>
            </a:r>
            <a:r>
              <a:rPr lang="en-IN" sz="2000" dirty="0" smtClean="0">
                <a:latin typeface="Times New Roman" pitchFamily="18" charset="0"/>
                <a:cs typeface="Times New Roman" pitchFamily="18" charset="0"/>
              </a:rPr>
              <a:t> bridges these gaps and proposes a principled approach of delegating control tasks to data plane elements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an adaptive resource allocation model to manage the congestion within WSNs, where the controller reallocates the available bandwidth in areas where congestion occurs.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Different decomposition approaches can lead to different structures of the resulting distributed control program with various convergence properties, communication overhead, and achievable network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Software-defined networking has shown great potential to enhance the performance of wireless access networks, e.g., improving network resource utilization efficiency, simplifying network management, reducing operating costs, and promoting innovation and </a:t>
            </a:r>
            <a:r>
              <a:rPr lang="en-IN" sz="2000" dirty="0" smtClean="0">
                <a:latin typeface="Times New Roman" pitchFamily="18" charset="0"/>
                <a:cs typeface="Times New Roman" pitchFamily="18" charset="0"/>
              </a:rPr>
              <a:t>evolution.</a:t>
            </a:r>
          </a:p>
          <a:p>
            <a:pPr algn="just">
              <a:lnSpc>
                <a:spcPct val="150000"/>
              </a:lnSpc>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We base our development on Python to take advantage of its high programming efficiency and high-level expressiveness and the flexible, open-source programming interfaces to GNU Radio for controlling USRPs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0"/>
          <a:ext cx="7867650" cy="6771640"/>
        </p:xfrm>
        <a:graphic>
          <a:graphicData uri="http://schemas.openxmlformats.org/drawingml/2006/table">
            <a:tbl>
              <a:tblPr firstRow="1" bandRow="1">
                <a:tableStyleId>{5C22544A-7EE6-4342-B048-85BDC9FD1C3A}</a:tableStyleId>
              </a:tblPr>
              <a:tblGrid>
                <a:gridCol w="1676400"/>
                <a:gridCol w="25146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753360">
                <a:tc>
                  <a:txBody>
                    <a:bodyPr/>
                    <a:lstStyle/>
                    <a:p>
                      <a:pPr algn="just">
                        <a:lnSpc>
                          <a:spcPct val="150000"/>
                        </a:lnSpc>
                        <a:spcAft>
                          <a:spcPts val="500"/>
                        </a:spcAft>
                        <a:tabLst>
                          <a:tab pos="457200" algn="l"/>
                        </a:tabLst>
                      </a:pPr>
                      <a:r>
                        <a:rPr lang="en-US" sz="2000" dirty="0">
                          <a:latin typeface="Times New Roman"/>
                          <a:ea typeface="Calibri"/>
                          <a:cs typeface="Latha"/>
                        </a:rPr>
                        <a:t>WNOS: An Optimization-based Wireless Network Operating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Guan, L. Bertizzolo, E. Demirors, and T. Melodia,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article investigates the basic design principles for a new Wireless Network Operating System (WNOS), a radically different approach to software-defined networking (SDN) for infrastructure-less wireless networks.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OpenFlow: Enabling Innovation in Campus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McKeown, T. Anderson, H. Balakrishnan, G. Parulkar, L. Peterson, J. Rexford, S. Shenker, and J. Turner,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Our goal is to encourage network- </a:t>
                      </a:r>
                      <a:r>
                        <a:rPr lang="en-US" sz="2000" dirty="0" err="1">
                          <a:solidFill>
                            <a:srgbClr val="333333"/>
                          </a:solidFill>
                          <a:latin typeface="Times New Roman"/>
                          <a:ea typeface="Calibri"/>
                          <a:cs typeface="Latha"/>
                        </a:rPr>
                        <a:t>ing</a:t>
                      </a:r>
                      <a:r>
                        <a:rPr lang="en-US" sz="2000" dirty="0">
                          <a:solidFill>
                            <a:srgbClr val="333333"/>
                          </a:solidFill>
                          <a:latin typeface="Times New Roman"/>
                          <a:ea typeface="Calibri"/>
                          <a:cs typeface="Latha"/>
                        </a:rPr>
                        <a:t> vendors to add </a:t>
                      </a:r>
                      <a:r>
                        <a:rPr lang="en-US" sz="2000" dirty="0" err="1">
                          <a:solidFill>
                            <a:srgbClr val="333333"/>
                          </a:solidFill>
                          <a:latin typeface="Times New Roman"/>
                          <a:ea typeface="Calibri"/>
                          <a:cs typeface="Latha"/>
                        </a:rPr>
                        <a:t>OpenFlow</a:t>
                      </a:r>
                      <a:r>
                        <a:rPr lang="en-US" sz="2000" dirty="0">
                          <a:solidFill>
                            <a:srgbClr val="333333"/>
                          </a:solidFill>
                          <a:latin typeface="Times New Roman"/>
                          <a:ea typeface="Calibri"/>
                          <a:cs typeface="Latha"/>
                        </a:rPr>
                        <a:t> to their switch products for deployment in college campus backbones and wiring closets.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OpenRadio</a:t>
                      </a:r>
                      <a:r>
                        <a:rPr lang="en-US" sz="2000" dirty="0">
                          <a:latin typeface="Times New Roman"/>
                          <a:ea typeface="Calibri"/>
                          <a:cs typeface="Latha"/>
                        </a:rPr>
                        <a:t>: A Programmable Wireless </a:t>
                      </a:r>
                      <a:r>
                        <a:rPr lang="en-US" sz="2000" dirty="0" err="1">
                          <a:latin typeface="Times New Roman"/>
                          <a:ea typeface="Calibri"/>
                          <a:cs typeface="Latha"/>
                        </a:rPr>
                        <a:t>Dataplane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Bansal, J. Mehlman, S. Katti, and P. Levis,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present </a:t>
                      </a:r>
                      <a:r>
                        <a:rPr lang="en-US" sz="2000" dirty="0" err="1">
                          <a:solidFill>
                            <a:srgbClr val="333333"/>
                          </a:solidFill>
                          <a:latin typeface="Times New Roman"/>
                          <a:ea typeface="Calibri"/>
                          <a:cs typeface="Latha"/>
                        </a:rPr>
                        <a:t>OpenRadio</a:t>
                      </a:r>
                      <a:r>
                        <a:rPr lang="en-US" sz="2000" dirty="0">
                          <a:solidFill>
                            <a:srgbClr val="333333"/>
                          </a:solidFill>
                          <a:latin typeface="Times New Roman"/>
                          <a:ea typeface="Calibri"/>
                          <a:cs typeface="Latha"/>
                        </a:rPr>
                        <a:t>, a novel design for a programmable wireless </a:t>
                      </a:r>
                      <a:r>
                        <a:rPr lang="en-US" sz="2000" dirty="0" err="1">
                          <a:solidFill>
                            <a:srgbClr val="333333"/>
                          </a:solidFill>
                          <a:latin typeface="Times New Roman"/>
                          <a:ea typeface="Calibri"/>
                          <a:cs typeface="Latha"/>
                        </a:rPr>
                        <a:t>dataplane</a:t>
                      </a:r>
                      <a:r>
                        <a:rPr lang="en-US" sz="2000" dirty="0">
                          <a:solidFill>
                            <a:srgbClr val="333333"/>
                          </a:solidFill>
                          <a:latin typeface="Times New Roman"/>
                          <a:ea typeface="Calibri"/>
                          <a:cs typeface="Latha"/>
                        </a:rPr>
                        <a:t> that provides modular and declarative programming interfaces across the entire wireless stack. </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SoftRAN: Software Defined Radio Access Network</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Gudipati, D. Perry, L. E. Li, and S. Katti,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An important piece of the cellular network infrastructure is the radio access network (RAN) that provides wide-area wireless connectivity to mobile devices.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00200" y="1447800"/>
            <a:ext cx="70866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4572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discussed the basic building principles of the Wireless Network Operating System (WNOS). WNOS provides network designers with an abstraction hiding the lower-level details of the network operations. Based on this abstract representation, WNOS takes centralized network control programs written on a centralized, high-level view of the network and automatically generates distributed cross-layer control programs based on distributed optimization theory that are executed by each individual node on an abstract representation of the radio hardware. We presented the design architecture of WNOS, discussed the techniques to enable automated decomposition of user-defined centralized network control problems. We have also prototyped WNOS and evaluated its effectiveness using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results. Future research directions will include automated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multi-timescale control, incorporating heterogeneous decomposition approaches, and thorough experimental comparison between automatically generated network control programs and those hand-engineered ones.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Z. Guan, L. </a:t>
            </a:r>
            <a:r>
              <a:rPr lang="en-IN" sz="1600" dirty="0" err="1" smtClean="0">
                <a:latin typeface="Times New Roman" pitchFamily="18" charset="0"/>
                <a:cs typeface="Times New Roman" pitchFamily="18" charset="0"/>
              </a:rPr>
              <a:t>Bertizzolo</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Demirors</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Melodia</a:t>
            </a:r>
            <a:r>
              <a:rPr lang="en-IN" sz="1600" dirty="0" smtClean="0">
                <a:latin typeface="Times New Roman" pitchFamily="18" charset="0"/>
                <a:cs typeface="Times New Roman" pitchFamily="18" charset="0"/>
              </a:rPr>
              <a:t>, “WNOS: An Optimization-based Wireless Network Operating System,” in Proc. of ACM </a:t>
            </a:r>
            <a:r>
              <a:rPr lang="en-IN" sz="1600" dirty="0" err="1" smtClean="0">
                <a:latin typeface="Times New Roman" pitchFamily="18" charset="0"/>
                <a:cs typeface="Times New Roman" pitchFamily="18" charset="0"/>
              </a:rPr>
              <a:t>MobiHoc</a:t>
            </a:r>
            <a:r>
              <a:rPr lang="en-IN" sz="1600" dirty="0" smtClean="0">
                <a:latin typeface="Times New Roman" pitchFamily="18" charset="0"/>
                <a:cs typeface="Times New Roman" pitchFamily="18" charset="0"/>
              </a:rPr>
              <a:t>, Los Angeles, USA, June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N. </a:t>
            </a:r>
            <a:r>
              <a:rPr lang="en-IN" sz="1600" dirty="0" err="1" smtClean="0">
                <a:latin typeface="Times New Roman" pitchFamily="18" charset="0"/>
                <a:cs typeface="Times New Roman" pitchFamily="18" charset="0"/>
              </a:rPr>
              <a:t>McKeown</a:t>
            </a:r>
            <a:r>
              <a:rPr lang="en-IN" sz="1600" dirty="0" smtClean="0">
                <a:latin typeface="Times New Roman" pitchFamily="18" charset="0"/>
                <a:cs typeface="Times New Roman" pitchFamily="18" charset="0"/>
              </a:rPr>
              <a:t>, T. Anderson, H. </a:t>
            </a:r>
            <a:r>
              <a:rPr lang="en-IN" sz="1600" dirty="0" err="1" smtClean="0">
                <a:latin typeface="Times New Roman" pitchFamily="18" charset="0"/>
                <a:cs typeface="Times New Roman" pitchFamily="18" charset="0"/>
              </a:rPr>
              <a:t>Balakrishnan</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Parulkar</a:t>
            </a:r>
            <a:r>
              <a:rPr lang="en-IN" sz="1600" dirty="0" smtClean="0">
                <a:latin typeface="Times New Roman" pitchFamily="18" charset="0"/>
                <a:cs typeface="Times New Roman" pitchFamily="18" charset="0"/>
              </a:rPr>
              <a:t>, L. Peterson, J. Rexford, S. </a:t>
            </a:r>
            <a:r>
              <a:rPr lang="en-IN" sz="1600" dirty="0" err="1" smtClean="0">
                <a:latin typeface="Times New Roman" pitchFamily="18" charset="0"/>
                <a:cs typeface="Times New Roman" pitchFamily="18" charset="0"/>
              </a:rPr>
              <a:t>Shenker</a:t>
            </a:r>
            <a:r>
              <a:rPr lang="en-IN" sz="1600" dirty="0" smtClean="0">
                <a:latin typeface="Times New Roman" pitchFamily="18" charset="0"/>
                <a:cs typeface="Times New Roman" pitchFamily="18" charset="0"/>
              </a:rPr>
              <a:t>, and J. Turner, “</a:t>
            </a:r>
            <a:r>
              <a:rPr lang="en-IN" sz="1600" dirty="0" err="1" smtClean="0">
                <a:latin typeface="Times New Roman" pitchFamily="18" charset="0"/>
                <a:cs typeface="Times New Roman" pitchFamily="18" charset="0"/>
              </a:rPr>
              <a:t>OpenFlow</a:t>
            </a:r>
            <a:r>
              <a:rPr lang="en-IN" sz="1600" dirty="0" smtClean="0">
                <a:latin typeface="Times New Roman" pitchFamily="18" charset="0"/>
                <a:cs typeface="Times New Roman" pitchFamily="18" charset="0"/>
              </a:rPr>
              <a:t>: Enabling Innovation in Campus Networks,” SIGCOMM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Rev., vol. 38, no. 2, pp. 69–74, March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a:t>
            </a:r>
            <a:r>
              <a:rPr lang="en-IN" sz="1600" dirty="0" err="1" smtClean="0">
                <a:latin typeface="Times New Roman" pitchFamily="18" charset="0"/>
                <a:cs typeface="Times New Roman" pitchFamily="18" charset="0"/>
              </a:rPr>
              <a:t>Abolhasan</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Lipman</a:t>
            </a:r>
            <a:r>
              <a:rPr lang="en-IN" sz="1600" dirty="0" smtClean="0">
                <a:latin typeface="Times New Roman" pitchFamily="18" charset="0"/>
                <a:cs typeface="Times New Roman" pitchFamily="18" charset="0"/>
              </a:rPr>
              <a:t>, W. Ni, and B. </a:t>
            </a:r>
            <a:r>
              <a:rPr lang="en-IN" sz="1600" dirty="0" err="1" smtClean="0">
                <a:latin typeface="Times New Roman" pitchFamily="18" charset="0"/>
                <a:cs typeface="Times New Roman" pitchFamily="18" charset="0"/>
              </a:rPr>
              <a:t>Hagelstein</a:t>
            </a:r>
            <a:r>
              <a:rPr lang="en-IN" sz="1600" dirty="0" smtClean="0">
                <a:latin typeface="Times New Roman" pitchFamily="18" charset="0"/>
                <a:cs typeface="Times New Roman" pitchFamily="18" charset="0"/>
              </a:rPr>
              <a:t>, “Software-Defined Wireless Networking: Centralized, Distributed, or Hybrid?” IEEE Network, vol. 29, no. 4, pp. 32–38, July/August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a:t>
            </a:r>
            <a:r>
              <a:rPr lang="en-IN" sz="1600" dirty="0" err="1" smtClean="0">
                <a:latin typeface="Times New Roman" pitchFamily="18" charset="0"/>
                <a:cs typeface="Times New Roman" pitchFamily="18" charset="0"/>
              </a:rPr>
              <a:t>Bansal</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Mehlman</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Katti</a:t>
            </a:r>
            <a:r>
              <a:rPr lang="en-IN" sz="1600" dirty="0" smtClean="0">
                <a:latin typeface="Times New Roman" pitchFamily="18" charset="0"/>
                <a:cs typeface="Times New Roman" pitchFamily="18" charset="0"/>
              </a:rPr>
              <a:t>, and P. Levis, “</a:t>
            </a:r>
            <a:r>
              <a:rPr lang="en-IN" sz="1600" dirty="0" err="1" smtClean="0">
                <a:latin typeface="Times New Roman" pitchFamily="18" charset="0"/>
                <a:cs typeface="Times New Roman" pitchFamily="18" charset="0"/>
              </a:rPr>
              <a:t>OpenRadio</a:t>
            </a:r>
            <a:r>
              <a:rPr lang="en-IN" sz="1600" dirty="0" smtClean="0">
                <a:latin typeface="Times New Roman" pitchFamily="18" charset="0"/>
                <a:cs typeface="Times New Roman" pitchFamily="18" charset="0"/>
              </a:rPr>
              <a:t>: A Programmable Wireless </a:t>
            </a:r>
            <a:r>
              <a:rPr lang="en-IN" sz="1600" dirty="0" err="1" smtClean="0">
                <a:latin typeface="Times New Roman" pitchFamily="18" charset="0"/>
                <a:cs typeface="Times New Roman" pitchFamily="18" charset="0"/>
              </a:rPr>
              <a:t>Dataplane</a:t>
            </a:r>
            <a:r>
              <a:rPr lang="en-IN" sz="1600" dirty="0" smtClean="0">
                <a:latin typeface="Times New Roman" pitchFamily="18" charset="0"/>
                <a:cs typeface="Times New Roman" pitchFamily="18" charset="0"/>
              </a:rPr>
              <a:t>,” in Proc. of </a:t>
            </a:r>
            <a:r>
              <a:rPr lang="en-IN" sz="1600" dirty="0" err="1" smtClean="0">
                <a:latin typeface="Times New Roman" pitchFamily="18" charset="0"/>
                <a:cs typeface="Times New Roman" pitchFamily="18" charset="0"/>
              </a:rPr>
              <a:t>HotSDN</a:t>
            </a:r>
            <a:r>
              <a:rPr lang="en-IN" sz="1600" dirty="0" smtClean="0">
                <a:latin typeface="Times New Roman" pitchFamily="18" charset="0"/>
                <a:cs typeface="Times New Roman" pitchFamily="18" charset="0"/>
              </a:rPr>
              <a:t>, Helsinki, Finland, August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a:t>
            </a:r>
            <a:r>
              <a:rPr lang="en-IN" sz="1600" dirty="0" err="1" smtClean="0">
                <a:latin typeface="Times New Roman" pitchFamily="18" charset="0"/>
                <a:cs typeface="Times New Roman" pitchFamily="18" charset="0"/>
              </a:rPr>
              <a:t>Gudipati</a:t>
            </a:r>
            <a:r>
              <a:rPr lang="en-IN" sz="1600" dirty="0" smtClean="0">
                <a:latin typeface="Times New Roman" pitchFamily="18" charset="0"/>
                <a:cs typeface="Times New Roman" pitchFamily="18" charset="0"/>
              </a:rPr>
              <a:t>, D. Perry, L. E. Li, and S. </a:t>
            </a:r>
            <a:r>
              <a:rPr lang="en-IN" sz="1600" dirty="0" err="1" smtClean="0">
                <a:latin typeface="Times New Roman" pitchFamily="18" charset="0"/>
                <a:cs typeface="Times New Roman" pitchFamily="18" charset="0"/>
              </a:rPr>
              <a:t>Katti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SoftRAN</a:t>
            </a:r>
            <a:r>
              <a:rPr lang="en-IN" sz="1600" dirty="0" smtClean="0">
                <a:latin typeface="Times New Roman" pitchFamily="18" charset="0"/>
                <a:cs typeface="Times New Roman" pitchFamily="18" charset="0"/>
              </a:rPr>
              <a:t>: Software Defined Radio Access Network,” in Proc. of </a:t>
            </a:r>
            <a:r>
              <a:rPr lang="en-IN" sz="1600" dirty="0" err="1" smtClean="0">
                <a:latin typeface="Times New Roman" pitchFamily="18" charset="0"/>
                <a:cs typeface="Times New Roman" pitchFamily="18" charset="0"/>
              </a:rPr>
              <a:t>HotSDN</a:t>
            </a:r>
            <a:r>
              <a:rPr lang="en-IN" sz="1600" dirty="0" smtClean="0">
                <a:latin typeface="Times New Roman" pitchFamily="18" charset="0"/>
                <a:cs typeface="Times New Roman" pitchFamily="18" charset="0"/>
              </a:rPr>
              <a:t>, Hong Kong, China, August 2013.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L. E. Li, Z. M. Mao, and J. Rexford, “</a:t>
            </a:r>
            <a:r>
              <a:rPr lang="en-IN" sz="1600" dirty="0" err="1" smtClean="0">
                <a:latin typeface="Times New Roman" pitchFamily="18" charset="0"/>
                <a:cs typeface="Times New Roman" pitchFamily="18" charset="0"/>
              </a:rPr>
              <a:t>CellSDN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SoftwareDefined</a:t>
            </a:r>
            <a:r>
              <a:rPr lang="en-IN" sz="1600" dirty="0" smtClean="0">
                <a:latin typeface="Times New Roman" pitchFamily="18" charset="0"/>
                <a:cs typeface="Times New Roman" pitchFamily="18" charset="0"/>
              </a:rPr>
              <a:t> Cellular Networks,” Technical Report, 2012. Online Available. ftp://ftp.cs.princeton.edu/techreports/2012/922.pdf.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Z. Guan, T. </a:t>
            </a:r>
            <a:r>
              <a:rPr lang="en-IN" sz="1600" dirty="0" err="1" smtClean="0">
                <a:latin typeface="Times New Roman" pitchFamily="18" charset="0"/>
                <a:cs typeface="Times New Roman" pitchFamily="18" charset="0"/>
              </a:rPr>
              <a:t>Melodia</a:t>
            </a:r>
            <a:r>
              <a:rPr lang="en-IN" sz="1600" dirty="0" smtClean="0">
                <a:latin typeface="Times New Roman" pitchFamily="18" charset="0"/>
                <a:cs typeface="Times New Roman" pitchFamily="18" charset="0"/>
              </a:rPr>
              <a:t>, D. Yuan, and D. </a:t>
            </a:r>
            <a:r>
              <a:rPr lang="en-IN" sz="1600" dirty="0" err="1" smtClean="0">
                <a:latin typeface="Times New Roman" pitchFamily="18" charset="0"/>
                <a:cs typeface="Times New Roman" pitchFamily="18" charset="0"/>
              </a:rPr>
              <a:t>Pados</a:t>
            </a:r>
            <a:r>
              <a:rPr lang="en-IN" sz="1600" dirty="0" smtClean="0">
                <a:latin typeface="Times New Roman" pitchFamily="18" charset="0"/>
                <a:cs typeface="Times New Roman" pitchFamily="18" charset="0"/>
              </a:rPr>
              <a:t>, “Distributed Resource Management for Cognitive Ad Hoc Networks with Cooperative Relays,” IEEE/ACM Trans. on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vol. 24, no. 3, pp. 1675–1689, June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M. Chiang, S. H. Low, A. R. </a:t>
            </a:r>
            <a:r>
              <a:rPr lang="en-IN" sz="1600" dirty="0" err="1" smtClean="0">
                <a:latin typeface="Times New Roman" pitchFamily="18" charset="0"/>
                <a:cs typeface="Times New Roman" pitchFamily="18" charset="0"/>
              </a:rPr>
              <a:t>Calderbank</a:t>
            </a:r>
            <a:r>
              <a:rPr lang="en-IN" sz="1600" dirty="0" smtClean="0">
                <a:latin typeface="Times New Roman" pitchFamily="18" charset="0"/>
                <a:cs typeface="Times New Roman" pitchFamily="18" charset="0"/>
              </a:rPr>
              <a:t>, and J. C. Doyle, “Layering as Optimization Decomposition: A Mathematical Theory of Network Architectures,” Proc. of IEEE, vol. 95, no. 1, pp. 255–312, Jan. 2007.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G. Scutari, F. </a:t>
            </a:r>
            <a:r>
              <a:rPr lang="en-IN" sz="1600" dirty="0" err="1" smtClean="0">
                <a:latin typeface="Times New Roman" pitchFamily="18" charset="0"/>
                <a:cs typeface="Times New Roman" pitchFamily="18" charset="0"/>
              </a:rPr>
              <a:t>Facchinei</a:t>
            </a:r>
            <a:r>
              <a:rPr lang="en-IN" sz="1600" dirty="0" smtClean="0">
                <a:latin typeface="Times New Roman" pitchFamily="18" charset="0"/>
                <a:cs typeface="Times New Roman" pitchFamily="18" charset="0"/>
              </a:rPr>
              <a:t>, P. Song, D. P. Palomar, and J.-S. Pang, “Decomposition by Partial Linearization: Parallel Optimization of Multiuser Systems,” IEEE Trans. on Signal Process., vol. 63, no. 3, pp. 641–656, Feb.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R. Gupta, L. </a:t>
            </a:r>
            <a:r>
              <a:rPr lang="en-IN" sz="1600" dirty="0" err="1" smtClean="0">
                <a:latin typeface="Times New Roman" pitchFamily="18" charset="0"/>
                <a:cs typeface="Times New Roman" pitchFamily="18" charset="0"/>
              </a:rPr>
              <a:t>Vandenberghe</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Gerla</a:t>
            </a:r>
            <a:r>
              <a:rPr lang="en-IN" sz="1600" dirty="0" smtClean="0">
                <a:latin typeface="Times New Roman" pitchFamily="18" charset="0"/>
                <a:cs typeface="Times New Roman" pitchFamily="18" charset="0"/>
              </a:rPr>
              <a:t>, “Centralized Network Utility Maximization over Aggregate Flows,” in Proc. of International Symposium on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and Optimization in Mobile, Ad Hoc, and Wireless Networks (</a:t>
            </a:r>
            <a:r>
              <a:rPr lang="en-IN" sz="1600" dirty="0" err="1" smtClean="0">
                <a:latin typeface="Times New Roman" pitchFamily="18" charset="0"/>
                <a:cs typeface="Times New Roman" pitchFamily="18" charset="0"/>
              </a:rPr>
              <a:t>WiOpt</a:t>
            </a:r>
            <a:r>
              <a:rPr lang="en-IN" sz="1600" dirty="0" smtClean="0">
                <a:latin typeface="Times New Roman" pitchFamily="18" charset="0"/>
                <a:cs typeface="Times New Roman" pitchFamily="18" charset="0"/>
              </a:rPr>
              <a:t>), Tempe, AZ, USA, May 2016.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1576</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WNOS Enabling Principled Software-Defined Wireless Networking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2021-08-30T06:12:10Z</dcterms:modified>
</cp:coreProperties>
</file>