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Intelligent Transaction Migration Scheme for RAFT-based Private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in Internet of Things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integration of multi-access edge computing (MEC) and RAFT consensus makes it feasible to deploy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on trustful base stations and gateways to provide efficient and tamper-proof edge data services for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However, reducing the latency of storing data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remains a challenge, especially when an anomaly-triggered data flow in a certain area exceeds the block generation speed. This letter proposes an intelligent transaction migration scheme for RAFT-based private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to migrate transactions in busy areas to idle regions intelligently. Simulation results show that the proposed scheme can apparently reduce the latency in high data flow circumstances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consensus algorithm is used to achieve consensus between nodes for alteration or modification of existing ledgers, only to append them into a new block at the end of the chain within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this method of distributed network would be efficient in converting existing webs to be decentralized and allow legacy centralized networks to exists in a decentralized manner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no existing communication standards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between different types of smart devices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CCN is able to improve the existing method of routing and forwarding from TCP/IP due to the named </a:t>
            </a:r>
            <a:r>
              <a:rPr lang="en-IN" sz="2000" dirty="0" smtClean="0">
                <a:latin typeface="Times New Roman" pitchFamily="18" charset="0"/>
                <a:cs typeface="Times New Roman" pitchFamily="18" charset="0"/>
              </a:rPr>
              <a:t>data.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few works focus on addressing issues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 with RAFT consensus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the best of our knowledge, none of the literature has addressed the issue of how to reduce latency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in RAFT-based private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includes the need for minimal cost hardware implementation, minimal power usage, and minimal latency. In response to these problems, lightweight cryptographic primitives have been proposed in this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this problem, we propose that peer networks can elect other nodes as their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server.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With the current trend of pursuing the decentralized Internet, many methods have been proposed to achieve decentralization considering different aspects of the current Internet model ranging from infrastructure and protocols to services and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there are several current works proposed to adapt and apply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architecture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interconnected devices on edge networks, there is a considerable lack of research to propose and apply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for the core networks of Internet and its protocols, applications and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a:t>
            </a:r>
            <a:r>
              <a:rPr lang="en-IN" sz="2000" dirty="0" smtClean="0">
                <a:latin typeface="Times New Roman" pitchFamily="18" charset="0"/>
                <a:cs typeface="Times New Roman" pitchFamily="18" charset="0"/>
              </a:rPr>
              <a:t>decentralization approaches have already proposed in current literature to resolve Internet flaws originated from </a:t>
            </a:r>
            <a:r>
              <a:rPr lang="en-IN" sz="2000" dirty="0" smtClean="0">
                <a:latin typeface="Times New Roman" pitchFamily="18" charset="0"/>
                <a:cs typeface="Times New Roman" pitchFamily="18" charset="0"/>
              </a:rPr>
              <a:t>centralization.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random scheme provides the average performance for all the possible schemes since each action of this scheme can be selected with equal probability after training enough times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proves that static schemes cannot help improve the performance, even if they can migrate transactions from busy areas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quite a few consensus algorithms available for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that support high throughput; however, they require extremely high-performance for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framework describes the implementation, design and performance of </a:t>
            </a:r>
            <a:r>
              <a:rPr lang="en-IN" sz="2000" dirty="0" err="1" smtClean="0">
                <a:latin typeface="Times New Roman" pitchFamily="18" charset="0"/>
                <a:cs typeface="Times New Roman" pitchFamily="18" charset="0"/>
              </a:rPr>
              <a:t>Hyperledger</a:t>
            </a:r>
            <a:r>
              <a:rPr lang="en-IN" sz="2000" dirty="0" smtClean="0">
                <a:latin typeface="Times New Roman" pitchFamily="18" charset="0"/>
                <a:cs typeface="Times New Roman" pitchFamily="18" charset="0"/>
              </a:rPr>
              <a:t> Fabric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for smart hospitals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Raft based consensus algorithms have high throughput but low network scalability, and therefore, it has extremely high-performance requirements for the network.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Blockchain</a:t>
                      </a:r>
                      <a:r>
                        <a:rPr lang="en-US" sz="2000" dirty="0">
                          <a:latin typeface="Times New Roman" pitchFamily="18" charset="0"/>
                          <a:ea typeface="Calibri"/>
                          <a:cs typeface="Times New Roman" pitchFamily="18" charset="0"/>
                        </a:rPr>
                        <a:t>-enabled data collection and sharing for industrial </a:t>
                      </a:r>
                      <a:r>
                        <a:rPr lang="en-US" sz="2000" dirty="0" err="1">
                          <a:latin typeface="Times New Roman" pitchFamily="18" charset="0"/>
                          <a:ea typeface="Calibri"/>
                          <a:cs typeface="Times New Roman" pitchFamily="18" charset="0"/>
                        </a:rPr>
                        <a:t>IoT</a:t>
                      </a:r>
                      <a:r>
                        <a:rPr lang="en-US" sz="2000" dirty="0">
                          <a:latin typeface="Times New Roman" pitchFamily="18" charset="0"/>
                          <a:ea typeface="Calibri"/>
                          <a:cs typeface="Times New Roman" pitchFamily="18" charset="0"/>
                        </a:rPr>
                        <a:t> with deep reinforcement learning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 H. Liu, Q. Lin, and S. Wen,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this scheme, DRL is used to achieve the maximum amount of collected data, and the blockchain technology is used to ensure security and reliability of data sharing.</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Blockchain meets cloud computing: a survey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K. Gai, J. Guo, L. Zhu, and S. Yu,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pitchFamily="18" charset="0"/>
                          <a:ea typeface="Calibri"/>
                          <a:cs typeface="Times New Roman" pitchFamily="18" charset="0"/>
                        </a:rPr>
                        <a:t>Blockchain</a:t>
                      </a:r>
                      <a:r>
                        <a:rPr lang="en-US" sz="2000" dirty="0">
                          <a:solidFill>
                            <a:srgbClr val="333333"/>
                          </a:solidFill>
                          <a:latin typeface="Times New Roman" pitchFamily="18" charset="0"/>
                          <a:ea typeface="Calibri"/>
                          <a:cs typeface="Times New Roman" pitchFamily="18" charset="0"/>
                        </a:rPr>
                        <a:t> technology has been deemed to be an ideal choice for strengthening existing computing systems in varied manners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Federated deep reinforcement learning for internet of things with decentralized cooperative edge caching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Wang, C. Wang, X. Li, V. C. M. Leung, and T. Taleb,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Edge caching is an emerging technology for addressing massive content access in mobile networks to support rapidly growing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services and applications.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Performance modeling and analysis of a hyperledger-based system using gspn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Yuan, K. Zheng, X. Xiong, K. Zhang, and L. Lei,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propose a model to analyze the performance of a </a:t>
                      </a:r>
                      <a:r>
                        <a:rPr lang="en-US" sz="2000" dirty="0" err="1">
                          <a:solidFill>
                            <a:srgbClr val="333333"/>
                          </a:solidFill>
                          <a:latin typeface="Times New Roman"/>
                          <a:ea typeface="Calibri"/>
                          <a:cs typeface="Latha"/>
                        </a:rPr>
                        <a:t>Hyperledger</a:t>
                      </a:r>
                      <a:r>
                        <a:rPr lang="en-US" sz="2000" dirty="0">
                          <a:solidFill>
                            <a:srgbClr val="333333"/>
                          </a:solidFill>
                          <a:latin typeface="Times New Roman"/>
                          <a:ea typeface="Calibri"/>
                          <a:cs typeface="Latha"/>
                        </a:rPr>
                        <a:t>-based system by using Generalized Stochastic Petri Nets (GSPN).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00200" y="1447800"/>
            <a:ext cx="72390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letter, a reinforcement-learning-based scheme that can migrate transactions intelligently between clusters has been proposed for RAFT-based private </a:t>
            </a:r>
            <a:r>
              <a:rPr lang="en-IN" dirty="0" err="1" smtClean="0">
                <a:latin typeface="Times New Roman" pitchFamily="18" charset="0"/>
                <a:cs typeface="Times New Roman" pitchFamily="18" charset="0"/>
              </a:rPr>
              <a:t>blockchain</a:t>
            </a:r>
            <a:r>
              <a:rPr lang="en-IN" dirty="0" smtClean="0">
                <a:latin typeface="Times New Roman" pitchFamily="18" charset="0"/>
                <a:cs typeface="Times New Roman" pitchFamily="18" charset="0"/>
              </a:rPr>
              <a:t> in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application. The scheme can minimize the latency of storing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data on chain by balancing the workload among all clusters. DDPG algorithm with an action refinement is proposed to obtain optimal transaction migration policy on consideration of dynamic status of the environment. Simulation results show that the proposed scheme can reduce at most 58% </a:t>
            </a:r>
            <a:r>
              <a:rPr lang="en-IN" dirty="0" smtClean="0">
                <a:latin typeface="Times New Roman" pitchFamily="18" charset="0"/>
                <a:cs typeface="Times New Roman" pitchFamily="18" charset="0"/>
              </a:rPr>
              <a:t>latency when </a:t>
            </a:r>
            <a:r>
              <a:rPr lang="en-IN" dirty="0" smtClean="0">
                <a:latin typeface="Times New Roman" pitchFamily="18" charset="0"/>
                <a:cs typeface="Times New Roman" pitchFamily="18" charset="0"/>
              </a:rPr>
              <a:t>the system undergoes an anomaly in some sensing area, compared to baselines.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H. Liu, Q. Lin, and S.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-enabled data collection and sharing for industrial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with deep reinforcement learning,” IEEE Transactions on Industrial Informatics, vol. 15, no. 6, pp. 3516–3526,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Gai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L. Zhu, and S. Yu,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meets cloud computing: a survey,” IEEE Communications Surveys and Tutorials, vol. 22, no. 3, pp. 2009–2030,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 Wang, C. Wang, X. Li, V. C. M. Leung, and T. </a:t>
            </a:r>
            <a:r>
              <a:rPr lang="en-IN" sz="1600" dirty="0" err="1" smtClean="0">
                <a:latin typeface="Times New Roman" pitchFamily="18" charset="0"/>
                <a:cs typeface="Times New Roman" pitchFamily="18" charset="0"/>
              </a:rPr>
              <a:t>Taleb</a:t>
            </a:r>
            <a:r>
              <a:rPr lang="en-IN" sz="1600" dirty="0" smtClean="0">
                <a:latin typeface="Times New Roman" pitchFamily="18" charset="0"/>
                <a:cs typeface="Times New Roman" pitchFamily="18" charset="0"/>
              </a:rPr>
              <a:t>, “Federated deep reinforcement learning for internet of things with decentralized cooperative edge caching,” IEEE Internet of Things Journal, vol. 7, no. 10, pp. 9441–9455,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 Yuan, K.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K. Zhang, and L. Lei, “Performance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analysis of a </a:t>
            </a:r>
            <a:r>
              <a:rPr lang="en-IN" sz="1600" dirty="0" err="1" smtClean="0">
                <a:latin typeface="Times New Roman" pitchFamily="18" charset="0"/>
                <a:cs typeface="Times New Roman" pitchFamily="18" charset="0"/>
              </a:rPr>
              <a:t>hyperledger</a:t>
            </a:r>
            <a:r>
              <a:rPr lang="en-IN" sz="1600" dirty="0" smtClean="0">
                <a:latin typeface="Times New Roman" pitchFamily="18" charset="0"/>
                <a:cs typeface="Times New Roman" pitchFamily="18" charset="0"/>
              </a:rPr>
              <a:t>-based system using </a:t>
            </a:r>
            <a:r>
              <a:rPr lang="en-IN" sz="1600" dirty="0" err="1" smtClean="0">
                <a:latin typeface="Times New Roman" pitchFamily="18" charset="0"/>
                <a:cs typeface="Times New Roman" pitchFamily="18" charset="0"/>
              </a:rPr>
              <a:t>gspn</a:t>
            </a:r>
            <a:r>
              <a:rPr lang="en-IN" sz="1600" dirty="0" smtClean="0">
                <a:latin typeface="Times New Roman" pitchFamily="18" charset="0"/>
                <a:cs typeface="Times New Roman" pitchFamily="18" charset="0"/>
              </a:rPr>
              <a:t>,” Computer Communications, vol. 153, pp. 117–124,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Liu, F. R. Yu, Y. </a:t>
            </a:r>
            <a:r>
              <a:rPr lang="en-IN" sz="1600" dirty="0" err="1" smtClean="0">
                <a:latin typeface="Times New Roman" pitchFamily="18" charset="0"/>
                <a:cs typeface="Times New Roman" pitchFamily="18" charset="0"/>
              </a:rPr>
              <a:t>Teng</a:t>
            </a:r>
            <a:r>
              <a:rPr lang="en-IN" sz="1600" dirty="0" smtClean="0">
                <a:latin typeface="Times New Roman" pitchFamily="18" charset="0"/>
                <a:cs typeface="Times New Roman" pitchFamily="18" charset="0"/>
              </a:rPr>
              <a:t>, V. C. M. Leung, and M. Song, “Computation offloading and content caching in wireless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networks with mobile edge computing,” IEEE Transactions on Vehicular Technology, vol. 67, no. 11, pp. 11 008–11 021, 2018.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Rovira-Sugranes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Razi</a:t>
            </a:r>
            <a:r>
              <a:rPr lang="en-IN" sz="1600" dirty="0" smtClean="0">
                <a:latin typeface="Times New Roman" pitchFamily="18" charset="0"/>
                <a:cs typeface="Times New Roman" pitchFamily="18" charset="0"/>
              </a:rPr>
              <a:t>, “Optimizing the age of information for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technology with applications to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sensors,” IEEE Communications Letters, vol. 24, no. 1, pp. 183–187,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a:t>
            </a:r>
            <a:r>
              <a:rPr lang="en-IN" sz="1600" dirty="0" err="1" smtClean="0">
                <a:latin typeface="Times New Roman" pitchFamily="18" charset="0"/>
                <a:cs typeface="Times New Roman" pitchFamily="18" charset="0"/>
              </a:rPr>
              <a:t>Benza¨ıd</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Taleb</a:t>
            </a:r>
            <a:r>
              <a:rPr lang="en-IN" sz="1600" dirty="0" smtClean="0">
                <a:latin typeface="Times New Roman" pitchFamily="18" charset="0"/>
                <a:cs typeface="Times New Roman" pitchFamily="18" charset="0"/>
              </a:rPr>
              <a:t>, “AI for beyond 5G networks: A cyber-security </a:t>
            </a:r>
            <a:r>
              <a:rPr lang="en-IN" sz="1600" dirty="0" err="1" smtClean="0">
                <a:latin typeface="Times New Roman" pitchFamily="18" charset="0"/>
                <a:cs typeface="Times New Roman" pitchFamily="18" charset="0"/>
              </a:rPr>
              <a:t>defense</a:t>
            </a:r>
            <a:r>
              <a:rPr lang="en-IN" sz="1600" dirty="0" smtClean="0">
                <a:latin typeface="Times New Roman" pitchFamily="18" charset="0"/>
                <a:cs typeface="Times New Roman" pitchFamily="18" charset="0"/>
              </a:rPr>
              <a:t> or offense enabler?” IEEE Network, vol. 34, no. 6, pp. 140–147,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Yu, W. Li, H.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L. Zhang, “Low reliable and low latency communications for mission critical distributed industrial Internet of things,” IEEE Communications Letters, vol. 25, no. 1, pp. 313–317, 2021.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L. Zhang, Y. Liu, and B. Cao, “RAFT based wireless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networks in the presence of malicious jamming,” IEEE Wireless Communications Letters, vol. 9, no. 6, pp. 817–821,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P. </a:t>
            </a:r>
            <a:r>
              <a:rPr lang="en-IN" sz="1600" dirty="0" err="1" smtClean="0">
                <a:latin typeface="Times New Roman" pitchFamily="18" charset="0"/>
                <a:cs typeface="Times New Roman" pitchFamily="18" charset="0"/>
              </a:rPr>
              <a:t>Lillicrap</a:t>
            </a:r>
            <a:r>
              <a:rPr lang="en-IN" sz="1600" dirty="0" smtClean="0">
                <a:latin typeface="Times New Roman" pitchFamily="18" charset="0"/>
                <a:cs typeface="Times New Roman" pitchFamily="18" charset="0"/>
              </a:rPr>
              <a:t>, J. J. Hunt, A. </a:t>
            </a:r>
            <a:r>
              <a:rPr lang="en-IN" sz="1600" dirty="0" err="1" smtClean="0">
                <a:latin typeface="Times New Roman" pitchFamily="18" charset="0"/>
                <a:cs typeface="Times New Roman" pitchFamily="18" charset="0"/>
              </a:rPr>
              <a:t>Pritzel</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Heess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Erez</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Tassa</a:t>
            </a:r>
            <a:r>
              <a:rPr lang="en-IN" sz="1600" dirty="0" smtClean="0">
                <a:latin typeface="Times New Roman" pitchFamily="18" charset="0"/>
                <a:cs typeface="Times New Roman" pitchFamily="18" charset="0"/>
              </a:rPr>
              <a:t>, D. Silver, and D. </a:t>
            </a:r>
            <a:r>
              <a:rPr lang="en-IN" sz="1600" dirty="0" err="1" smtClean="0">
                <a:latin typeface="Times New Roman" pitchFamily="18" charset="0"/>
                <a:cs typeface="Times New Roman" pitchFamily="18" charset="0"/>
              </a:rPr>
              <a:t>Wierstra</a:t>
            </a:r>
            <a:r>
              <a:rPr lang="en-IN" sz="1600" dirty="0" smtClean="0">
                <a:latin typeface="Times New Roman" pitchFamily="18" charset="0"/>
                <a:cs typeface="Times New Roman" pitchFamily="18" charset="0"/>
              </a:rPr>
              <a:t>, “Continuous control with deep reinforcement learning,”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e-prints:1509.02971, pp. 1–10, Sep.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1343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Intelligent Transaction Migration Scheme for RAFT-based Private Blockchain in Internet of Things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2021-08-30T06:59:43Z</dcterms:modified>
</cp:coreProperties>
</file>