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8/28/2021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8/28/2021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8/28/2021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Structure-Free Broadcast Scheduling for Duty-Cycled </a:t>
            </a:r>
            <a:r>
              <a:rPr lang="en-IN" b="1" dirty="0" err="1" smtClean="0">
                <a:latin typeface="Times New Roman" pitchFamily="18" charset="0"/>
                <a:cs typeface="Times New Roman" pitchFamily="18" charset="0"/>
              </a:rPr>
              <a:t>Multihop</a:t>
            </a:r>
            <a:r>
              <a:rPr lang="en-IN" b="1" dirty="0" smtClean="0">
                <a:latin typeface="Times New Roman" pitchFamily="18" charset="0"/>
                <a:cs typeface="Times New Roman" pitchFamily="18" charset="0"/>
              </a:rPr>
              <a:t> Wireless Sensor Networks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58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371600" y="381000"/>
            <a:ext cx="7498080" cy="5257800"/>
          </a:xfrm>
        </p:spPr>
        <p:txBody>
          <a:bodyPr>
            <a:noAutofit/>
          </a:bodyPr>
          <a:lstStyle/>
          <a:p>
            <a:pPr algn="just">
              <a:buNone/>
            </a:pPr>
            <a:r>
              <a:rPr lang="en-IN" sz="2000" dirty="0" smtClean="0">
                <a:latin typeface="Times New Roman" pitchFamily="18" charset="0"/>
                <a:cs typeface="Times New Roman" pitchFamily="18" charset="0"/>
              </a:rPr>
              <a:t>    Broadcasting </a:t>
            </a:r>
            <a:r>
              <a:rPr lang="en-IN" sz="2000" dirty="0" smtClean="0">
                <a:latin typeface="Times New Roman" pitchFamily="18" charset="0"/>
                <a:cs typeface="Times New Roman" pitchFamily="18" charset="0"/>
              </a:rPr>
              <a:t>is an essential operation for the source node to disseminate the message to all other nodes in the network. Unfortunately, the problem of Minimum Latency Broadcast Scheduling (MLBS) in duty-cycled wireless networks is not well studied. In existing works, the construction of broadcast tree and the scheduling of transmissions are conducted separately, which may result in a bad-structured broadcast tree and then a large latency is obtained even using the optimal scheduling method. Thus, the MLBS problem in duty-cycled wireless networks without above limitation is investigated in this paper. Firstly, a two step scheduling algorithm is proposed to construct the broadcast tree and compute a collision-free schedule simultaneously. This is the first work that can integrate these two kinds of operations together. Secondly, a novel transmission mode, i.e., concurrent broadcasting, is first introduced for wireless networks and several techniques are designed to further improve the broadcast latency. Thirdly, through designing some special data structures, the continuous and all-to-all broadcasting algorithms are also proposed, in which all the nodes do not need to wait for any period of time to begin a new transmission. Finally, the theoretical analysis and experimental results demonstrate the efficiency of the proposed algorithms</a:t>
            </a:r>
            <a:r>
              <a:rPr lang="en-IN" sz="2000" dirty="0" smtClean="0">
                <a:latin typeface="Times New Roman" pitchFamily="18" charset="0"/>
                <a:cs typeface="Times New Roman" pitchFamily="18" charset="0"/>
              </a:rPr>
              <a:t>.</a:t>
            </a:r>
            <a:endParaRPr lang="en-IN"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present a formal equation for the MLAS problem in duty-cycled WSNs and analyze the drawbacks of existing schemes solving this </a:t>
            </a:r>
            <a:r>
              <a:rPr lang="en-IN" sz="2000" dirty="0" smtClean="0">
                <a:latin typeface="Times New Roman" pitchFamily="18" charset="0"/>
                <a:cs typeface="Times New Roman" pitchFamily="18" charset="0"/>
              </a:rPr>
              <a:t>problem.</a:t>
            </a:r>
          </a:p>
          <a:p>
            <a:pPr algn="just">
              <a:lnSpc>
                <a:spcPct val="150000"/>
              </a:lnSpc>
            </a:pPr>
            <a:r>
              <a:rPr lang="en-IN" sz="2000" dirty="0" smtClean="0">
                <a:latin typeface="Times New Roman" pitchFamily="18" charset="0"/>
                <a:cs typeface="Times New Roman" pitchFamily="18" charset="0"/>
              </a:rPr>
              <a:t>W</a:t>
            </a:r>
            <a:r>
              <a:rPr lang="en-IN" sz="2000" dirty="0" smtClean="0">
                <a:latin typeface="Times New Roman" pitchFamily="18" charset="0"/>
                <a:cs typeface="Times New Roman" pitchFamily="18" charset="0"/>
              </a:rPr>
              <a:t>e </a:t>
            </a:r>
            <a:r>
              <a:rPr lang="en-IN" sz="2000" dirty="0" smtClean="0">
                <a:latin typeface="Times New Roman" pitchFamily="18" charset="0"/>
                <a:cs typeface="Times New Roman" pitchFamily="18" charset="0"/>
              </a:rPr>
              <a:t>present arguments to prove that DEDAS-D is a better approach to solve the MLAS problem in duty-cycled WSNs compared with other existing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Many existing approaches solving the MLAS </a:t>
            </a:r>
            <a:r>
              <a:rPr lang="en-IN" sz="2000" dirty="0" smtClean="0">
                <a:latin typeface="Times New Roman" pitchFamily="18" charset="0"/>
                <a:cs typeface="Times New Roman" pitchFamily="18" charset="0"/>
              </a:rPr>
              <a:t>problem </a:t>
            </a:r>
            <a:r>
              <a:rPr lang="en-IN" sz="2000" dirty="0" smtClean="0">
                <a:latin typeface="Times New Roman" pitchFamily="18" charset="0"/>
                <a:cs typeface="Times New Roman" pitchFamily="18" charset="0"/>
              </a:rPr>
              <a:t>construct the data aggregation tree based on finding MIS or CDS.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these data aggregation trees also have a high-degree bottleneck problem, i.e., many high degree nodes exist in the tree and thus reduce the number of concurrent transmissions.</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investigate the MLBS problem in </a:t>
            </a:r>
            <a:r>
              <a:rPr lang="en-IN" sz="2000" dirty="0" err="1" smtClean="0">
                <a:latin typeface="Times New Roman" pitchFamily="18" charset="0"/>
                <a:cs typeface="Times New Roman" pitchFamily="18" charset="0"/>
              </a:rPr>
              <a:t>dutycycled</a:t>
            </a:r>
            <a:r>
              <a:rPr lang="en-IN" sz="2000" dirty="0" smtClean="0">
                <a:latin typeface="Times New Roman" pitchFamily="18" charset="0"/>
                <a:cs typeface="Times New Roman" pitchFamily="18" charset="0"/>
              </a:rPr>
              <a:t> multi-hop wireless networks (MLBSDC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propose a novel approximation algorithm called OTAB for the one-to-all MLBSDC problem, and two approximation algorithms called UTB and UNB for the all-to-all MLBSDC problem under the unit-size and the unbounded-size message models </a:t>
            </a:r>
            <a:r>
              <a:rPr lang="en-IN" sz="2000" dirty="0" smtClean="0">
                <a:latin typeface="Times New Roman" pitchFamily="18" charset="0"/>
                <a:cs typeface="Times New Roman" pitchFamily="18" charset="0"/>
              </a:rPr>
              <a:t>respectively.</a:t>
            </a:r>
          </a:p>
          <a:p>
            <a:pPr algn="just">
              <a:lnSpc>
                <a:spcPct val="150000"/>
              </a:lnSpc>
            </a:pPr>
            <a:r>
              <a:rPr lang="en-IN" sz="2000" dirty="0" smtClean="0">
                <a:latin typeface="Times New Roman" pitchFamily="18" charset="0"/>
                <a:cs typeface="Times New Roman" pitchFamily="18" charset="0"/>
              </a:rPr>
              <a:t>The MLBS problem in multi-hop wireless networks has </a:t>
            </a:r>
            <a:r>
              <a:rPr lang="en-IN" sz="2000" dirty="0" smtClean="0">
                <a:latin typeface="Times New Roman" pitchFamily="18" charset="0"/>
                <a:cs typeface="Times New Roman" pitchFamily="18" charset="0"/>
              </a:rPr>
              <a:t>been proved </a:t>
            </a:r>
            <a:r>
              <a:rPr lang="en-IN" sz="2000" dirty="0" smtClean="0">
                <a:latin typeface="Times New Roman" pitchFamily="18" charset="0"/>
                <a:cs typeface="Times New Roman" pitchFamily="18" charset="0"/>
              </a:rPr>
              <a:t>to be NP-hard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and several approximation </a:t>
            </a:r>
            <a:r>
              <a:rPr lang="en-IN" sz="2000" dirty="0" smtClean="0">
                <a:latin typeface="Times New Roman" pitchFamily="18" charset="0"/>
                <a:cs typeface="Times New Roman" pitchFamily="18" charset="0"/>
              </a:rPr>
              <a:t>algorithms, </a:t>
            </a:r>
            <a:r>
              <a:rPr lang="en-IN" sz="2000" dirty="0" smtClean="0">
                <a:latin typeface="Times New Roman" pitchFamily="18" charset="0"/>
                <a:cs typeface="Times New Roman" pitchFamily="18" charset="0"/>
              </a:rPr>
              <a:t>which follow the assumption that all the nodes are always active, have been proposed for this problem</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first present one novel approximation algorithm OTAB for the one-to-all MLBSDC problem. </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To the best of our knowledge, our paper is the first work that proposes a distributed approach to solve the MLAS problem in </a:t>
            </a:r>
            <a:r>
              <a:rPr lang="en-IN" sz="2000" dirty="0" err="1" smtClean="0">
                <a:latin typeface="Times New Roman" pitchFamily="18" charset="0"/>
                <a:cs typeface="Times New Roman" pitchFamily="18" charset="0"/>
              </a:rPr>
              <a:t>dutycycled</a:t>
            </a:r>
            <a:r>
              <a:rPr lang="en-IN" sz="2000" dirty="0" smtClean="0">
                <a:latin typeface="Times New Roman" pitchFamily="18" charset="0"/>
                <a:cs typeface="Times New Roman" pitchFamily="18" charset="0"/>
              </a:rPr>
              <a:t> WSNs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prove the correctness of our proposed scheme and show that DEDAS-D is a better solution for this problem compared with previous schemes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Moreover</a:t>
            </a:r>
            <a:r>
              <a:rPr lang="en-IN" sz="2000" dirty="0" smtClean="0">
                <a:latin typeface="Times New Roman" pitchFamily="18" charset="0"/>
                <a:cs typeface="Times New Roman" pitchFamily="18" charset="0"/>
              </a:rPr>
              <a:t>, it is worth noting that the delay performance of DEDAS-D approximates to that of our previously proposed centralized </a:t>
            </a:r>
            <a:r>
              <a:rPr lang="en-IN" sz="2000" dirty="0" smtClean="0">
                <a:latin typeface="Times New Roman" pitchFamily="18" charset="0"/>
                <a:cs typeface="Times New Roman" pitchFamily="18" charset="0"/>
              </a:rPr>
              <a:t>approach.</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this paper, we investigate the MLAS problem in duty-cycled WSNs and propose a novel distributed scheme to significantly reduce the data aggregation delay.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the performance of our algorithms by conducting extensive simulations under different network configurations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performance of the OTAB and OTAB-P algorithms is compared with that of the ELAC </a:t>
            </a:r>
            <a:r>
              <a:rPr lang="en-IN" sz="2000" dirty="0" smtClean="0">
                <a:latin typeface="Times New Roman" pitchFamily="18" charset="0"/>
                <a:cs typeface="Times New Roman" pitchFamily="18" charset="0"/>
              </a:rPr>
              <a:t>algorithm.</a:t>
            </a:r>
          </a:p>
          <a:p>
            <a:pPr algn="just">
              <a:lnSpc>
                <a:spcPct val="150000"/>
              </a:lnSpc>
            </a:pPr>
            <a:r>
              <a:rPr lang="en-IN" sz="2000" dirty="0" smtClean="0">
                <a:latin typeface="Times New Roman" pitchFamily="18" charset="0"/>
                <a:cs typeface="Times New Roman" pitchFamily="18" charset="0"/>
              </a:rPr>
              <a:t>We study the effect of different network configurations including the network size, the transmission radius, and the duty cycle on the performance of the algorithms.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evaluate the impact of network size on the performance of the algorithms.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we further investigate the one-to-all and all-to-all MLBSDC problems and give efficient solutions for these problems.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400040"/>
        </p:xfrm>
        <a:graphic>
          <a:graphicData uri="http://schemas.openxmlformats.org/drawingml/2006/table">
            <a:tbl>
              <a:tblPr firstRow="1" bandRow="1">
                <a:tableStyleId>{5C22544A-7EE6-4342-B048-85BDC9FD1C3A}</a:tableStyleId>
              </a:tblPr>
              <a:tblGrid>
                <a:gridCol w="2622550"/>
                <a:gridCol w="3016250"/>
                <a:gridCol w="2228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 adaptive deterministic gossiping in ad hoc radio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Gasieniec and A. Lingas,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2E2E2E"/>
                          </a:solidFill>
                          <a:latin typeface="Times New Roman"/>
                          <a:ea typeface="Calibri"/>
                          <a:cs typeface="Latha"/>
                        </a:rPr>
                        <a:t>We propose a new method that leads to several improvements in deterministic gossiping.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Minimizing broadcast latency and redundancy in ad hoc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Gandhi, S. Parthasarathy, and A. Mishra,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broadcasting, a source node sends a message to all the other nodes in the network.</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1828800"/>
                <a:gridCol w="1828800"/>
                <a:gridCol w="40576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Minimum latency broadcast scheduling in wireless ad hoc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C.-H. Huang, P.-J. Wan, X. Jia, H. Du, and W. Shang,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 This paper studies the problem Minimum-Latency Broadcast Scheduling (MLBS) in wireless ad hoc networks represented by unit-disk graphs.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Approximation algorithms for data broadcast in wireless networks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 Gandhi, S. L. Y.-A. Kim, J. Ryu, and P.-J. Wan,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In </a:t>
                      </a:r>
                      <a:r>
                        <a:rPr lang="en-US" sz="2000" dirty="0" err="1">
                          <a:solidFill>
                            <a:srgbClr val="333333"/>
                          </a:solidFill>
                          <a:latin typeface="Times New Roman"/>
                          <a:ea typeface="Calibri"/>
                          <a:cs typeface="Latha"/>
                        </a:rPr>
                        <a:t>multihop</a:t>
                      </a:r>
                      <a:r>
                        <a:rPr lang="en-US" sz="2000" dirty="0">
                          <a:solidFill>
                            <a:srgbClr val="333333"/>
                          </a:solidFill>
                          <a:latin typeface="Times New Roman"/>
                          <a:ea typeface="Calibri"/>
                          <a:cs typeface="Latha"/>
                        </a:rPr>
                        <a:t> wireless networks, however, interference at a node due to simultaneous transmissions from its neighbors makes it non-trivial to design a minimum-latency broadcast algorithm, which is known to be NP-complete.</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828800" y="1447800"/>
            <a:ext cx="6781800" cy="4876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70000" lnSpcReduction="20000"/>
          </a:bodyPr>
          <a:lstStyle/>
          <a:p>
            <a:pPr algn="just">
              <a:lnSpc>
                <a:spcPct val="160000"/>
              </a:lnSpc>
              <a:buNone/>
            </a:pPr>
            <a:r>
              <a:rPr lang="en-IN" dirty="0" smtClean="0">
                <a:latin typeface="Times New Roman" pitchFamily="18" charset="0"/>
                <a:cs typeface="Times New Roman" pitchFamily="18" charset="0"/>
              </a:rPr>
              <a:t>   This </a:t>
            </a:r>
            <a:r>
              <a:rPr lang="en-IN" dirty="0" smtClean="0">
                <a:latin typeface="Times New Roman" pitchFamily="18" charset="0"/>
                <a:cs typeface="Times New Roman" pitchFamily="18" charset="0"/>
              </a:rPr>
              <a:t>paper studies the MLBSDC problem. We prove that both the one-to-all and the all-to-all MLBSDC problems are </a:t>
            </a:r>
            <a:r>
              <a:rPr lang="en-IN" dirty="0" err="1" smtClean="0">
                <a:latin typeface="Times New Roman" pitchFamily="18" charset="0"/>
                <a:cs typeface="Times New Roman" pitchFamily="18" charset="0"/>
              </a:rPr>
              <a:t>NPhard</a:t>
            </a:r>
            <a:r>
              <a:rPr lang="en-IN" dirty="0" smtClean="0">
                <a:latin typeface="Times New Roman" pitchFamily="18" charset="0"/>
                <a:cs typeface="Times New Roman" pitchFamily="18" charset="0"/>
              </a:rPr>
              <a:t>, and propose efficient approximation algorithms for these </a:t>
            </a:r>
            <a:r>
              <a:rPr lang="en-IN" dirty="0" err="1" smtClean="0">
                <a:latin typeface="Times New Roman" pitchFamily="18" charset="0"/>
                <a:cs typeface="Times New Roman" pitchFamily="18" charset="0"/>
              </a:rPr>
              <a:t>problems.We</a:t>
            </a:r>
            <a:r>
              <a:rPr lang="en-IN" dirty="0" smtClean="0">
                <a:latin typeface="Times New Roman" pitchFamily="18" charset="0"/>
                <a:cs typeface="Times New Roman" pitchFamily="18" charset="0"/>
              </a:rPr>
              <a:t> prove that our algorithms provide correct and collision-free broadcast </a:t>
            </a:r>
            <a:r>
              <a:rPr lang="en-IN" dirty="0" err="1" smtClean="0">
                <a:latin typeface="Times New Roman" pitchFamily="18" charset="0"/>
                <a:cs typeface="Times New Roman" pitchFamily="18" charset="0"/>
              </a:rPr>
              <a:t>schedulings</a:t>
            </a:r>
            <a:r>
              <a:rPr lang="en-IN" dirty="0" smtClean="0">
                <a:latin typeface="Times New Roman" pitchFamily="18" charset="0"/>
                <a:cs typeface="Times New Roman" pitchFamily="18" charset="0"/>
              </a:rPr>
              <a:t>, achieve small approximation ratios and have low overhead in terms of the total number of transmissions. The Prune method is proposed to reduce the overhead of our algorithms. Extensive simulation results verify the efficiency of our algorithms and the Prune method.</a:t>
            </a:r>
            <a:endParaRPr lang="en-US"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381000"/>
            <a:ext cx="7790688" cy="5715000"/>
          </a:xfrm>
        </p:spPr>
        <p:txBody>
          <a:bodyPr>
            <a:noAutofit/>
          </a:bodyPr>
          <a:lstStyle/>
          <a:p>
            <a:pPr algn="just">
              <a:lnSpc>
                <a:spcPct val="160000"/>
              </a:lnSpc>
            </a:pPr>
            <a:r>
              <a:rPr lang="en-IN" sz="1800" dirty="0" smtClean="0">
                <a:latin typeface="Times New Roman" pitchFamily="18" charset="0"/>
                <a:cs typeface="Times New Roman" pitchFamily="18" charset="0"/>
              </a:rPr>
              <a:t>[1] L. </a:t>
            </a:r>
            <a:r>
              <a:rPr lang="en-IN" sz="1800" dirty="0" err="1" smtClean="0">
                <a:latin typeface="Times New Roman" pitchFamily="18" charset="0"/>
                <a:cs typeface="Times New Roman" pitchFamily="18" charset="0"/>
              </a:rPr>
              <a:t>Gasieniec</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Lingas</a:t>
            </a:r>
            <a:r>
              <a:rPr lang="en-IN" sz="1800" dirty="0" smtClean="0">
                <a:latin typeface="Times New Roman" pitchFamily="18" charset="0"/>
                <a:cs typeface="Times New Roman" pitchFamily="18" charset="0"/>
              </a:rPr>
              <a:t>, “On adaptive deterministic gossiping in ad hoc radio networks,” Information Processing Letters, vol. 83, no. 2, pp. 89–93, 2002</a:t>
            </a:r>
            <a:r>
              <a:rPr lang="en-IN" sz="1800" dirty="0" smtClean="0">
                <a:latin typeface="Times New Roman" pitchFamily="18" charset="0"/>
                <a:cs typeface="Times New Roman" pitchFamily="18" charset="0"/>
              </a:rPr>
              <a:t>.</a:t>
            </a:r>
          </a:p>
          <a:p>
            <a:pPr algn="just">
              <a:lnSpc>
                <a:spcPct val="160000"/>
              </a:lnSpc>
            </a:pPr>
            <a:r>
              <a:rPr lang="en-IN" sz="1800" dirty="0" smtClean="0">
                <a:latin typeface="Times New Roman" pitchFamily="18" charset="0"/>
                <a:cs typeface="Times New Roman" pitchFamily="18" charset="0"/>
              </a:rPr>
              <a:t>[2] R. Gandhi, S. </a:t>
            </a:r>
            <a:r>
              <a:rPr lang="en-IN" sz="1800" dirty="0" err="1" smtClean="0">
                <a:latin typeface="Times New Roman" pitchFamily="18" charset="0"/>
                <a:cs typeface="Times New Roman" pitchFamily="18" charset="0"/>
              </a:rPr>
              <a:t>Parthasarathy</a:t>
            </a:r>
            <a:r>
              <a:rPr lang="en-IN" sz="1800" dirty="0" smtClean="0">
                <a:latin typeface="Times New Roman" pitchFamily="18" charset="0"/>
                <a:cs typeface="Times New Roman" pitchFamily="18" charset="0"/>
              </a:rPr>
              <a:t>, and A. </a:t>
            </a:r>
            <a:r>
              <a:rPr lang="en-IN" sz="1800" dirty="0" err="1" smtClean="0">
                <a:latin typeface="Times New Roman" pitchFamily="18" charset="0"/>
                <a:cs typeface="Times New Roman" pitchFamily="18" charset="0"/>
              </a:rPr>
              <a:t>Mishra</a:t>
            </a:r>
            <a:r>
              <a:rPr lang="en-IN" sz="1800" dirty="0" smtClean="0">
                <a:latin typeface="Times New Roman" pitchFamily="18" charset="0"/>
                <a:cs typeface="Times New Roman" pitchFamily="18" charset="0"/>
              </a:rPr>
              <a:t>, “Minimizing broadcast latency and redundancy in ad hoc networks,” in Proc. of ACM </a:t>
            </a:r>
            <a:r>
              <a:rPr lang="en-IN" sz="1800" dirty="0" err="1" smtClean="0">
                <a:latin typeface="Times New Roman" pitchFamily="18" charset="0"/>
                <a:cs typeface="Times New Roman" pitchFamily="18" charset="0"/>
              </a:rPr>
              <a:t>MobiHoc</a:t>
            </a:r>
            <a:r>
              <a:rPr lang="en-IN" sz="1800" dirty="0" smtClean="0">
                <a:latin typeface="Times New Roman" pitchFamily="18" charset="0"/>
                <a:cs typeface="Times New Roman" pitchFamily="18" charset="0"/>
              </a:rPr>
              <a:t>, 2003.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3] S. C.-H. Huang, P.-J. Wan, X. </a:t>
            </a:r>
            <a:r>
              <a:rPr lang="en-IN" sz="1800" dirty="0" err="1" smtClean="0">
                <a:latin typeface="Times New Roman" pitchFamily="18" charset="0"/>
                <a:cs typeface="Times New Roman" pitchFamily="18" charset="0"/>
              </a:rPr>
              <a:t>Jia</a:t>
            </a:r>
            <a:r>
              <a:rPr lang="en-IN" sz="1800" dirty="0" smtClean="0">
                <a:latin typeface="Times New Roman" pitchFamily="18" charset="0"/>
                <a:cs typeface="Times New Roman" pitchFamily="18" charset="0"/>
              </a:rPr>
              <a:t>, H. Du, and W. Shang, “</a:t>
            </a:r>
            <a:r>
              <a:rPr lang="en-IN" sz="1800" dirty="0" err="1" smtClean="0">
                <a:latin typeface="Times New Roman" pitchFamily="18" charset="0"/>
                <a:cs typeface="Times New Roman" pitchFamily="18" charset="0"/>
              </a:rPr>
              <a:t>Minimumlatency</a:t>
            </a:r>
            <a:r>
              <a:rPr lang="en-IN" sz="1800" dirty="0" smtClean="0">
                <a:latin typeface="Times New Roman" pitchFamily="18" charset="0"/>
                <a:cs typeface="Times New Roman" pitchFamily="18" charset="0"/>
              </a:rPr>
              <a:t> broadcast scheduling in wireless ad hoc networks,” in Proc. of IEEE INFOCOM, 2007.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4] R. Gandhi, S. L. Y.-A. Kim, J. </a:t>
            </a:r>
            <a:r>
              <a:rPr lang="en-IN" sz="1800" dirty="0" err="1" smtClean="0">
                <a:latin typeface="Times New Roman" pitchFamily="18" charset="0"/>
                <a:cs typeface="Times New Roman" pitchFamily="18" charset="0"/>
              </a:rPr>
              <a:t>Ryu</a:t>
            </a:r>
            <a:r>
              <a:rPr lang="en-IN" sz="1800" dirty="0" smtClean="0">
                <a:latin typeface="Times New Roman" pitchFamily="18" charset="0"/>
                <a:cs typeface="Times New Roman" pitchFamily="18" charset="0"/>
              </a:rPr>
              <a:t>, and P.-J. Wan, “Approximation algorithms for data broadcast in wireless networks,” in Proc. of IEEE INFOCOM, 2009. </a:t>
            </a:r>
            <a:endParaRPr lang="en-IN" sz="1800" dirty="0" smtClean="0">
              <a:latin typeface="Times New Roman" pitchFamily="18" charset="0"/>
              <a:cs typeface="Times New Roman" pitchFamily="18" charset="0"/>
            </a:endParaRPr>
          </a:p>
          <a:p>
            <a:pPr algn="just">
              <a:lnSpc>
                <a:spcPct val="16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5] Z. Chen, C. </a:t>
            </a:r>
            <a:r>
              <a:rPr lang="en-IN" sz="1800" dirty="0" err="1" smtClean="0">
                <a:latin typeface="Times New Roman" pitchFamily="18" charset="0"/>
                <a:cs typeface="Times New Roman" pitchFamily="18" charset="0"/>
              </a:rPr>
              <a:t>Qiao</a:t>
            </a:r>
            <a:r>
              <a:rPr lang="en-IN" sz="1800" dirty="0" smtClean="0">
                <a:latin typeface="Times New Roman" pitchFamily="18" charset="0"/>
                <a:cs typeface="Times New Roman" pitchFamily="18" charset="0"/>
              </a:rPr>
              <a:t>, J. </a:t>
            </a:r>
            <a:r>
              <a:rPr lang="en-IN" sz="1800" dirty="0" err="1" smtClean="0">
                <a:latin typeface="Times New Roman" pitchFamily="18" charset="0"/>
                <a:cs typeface="Times New Roman" pitchFamily="18" charset="0"/>
              </a:rPr>
              <a:t>Xu</a:t>
            </a:r>
            <a:r>
              <a:rPr lang="en-IN" sz="1800" dirty="0" smtClean="0">
                <a:latin typeface="Times New Roman" pitchFamily="18" charset="0"/>
                <a:cs typeface="Times New Roman" pitchFamily="18" charset="0"/>
              </a:rPr>
              <a:t>, and T. Lee, “A constant approximation algorithm for interference aware broadcast in wireless networks,” in Proc. of IEEE INFOCOM, 2007.</a:t>
            </a:r>
            <a:endParaRPr lang="en-US" sz="18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800" dirty="0" smtClean="0">
                <a:latin typeface="Times New Roman" pitchFamily="18" charset="0"/>
                <a:cs typeface="Times New Roman" pitchFamily="18" charset="0"/>
              </a:rPr>
              <a:t>[6] R. </a:t>
            </a:r>
            <a:r>
              <a:rPr lang="en-IN" sz="1800" dirty="0" err="1" smtClean="0">
                <a:latin typeface="Times New Roman" pitchFamily="18" charset="0"/>
                <a:cs typeface="Times New Roman" pitchFamily="18" charset="0"/>
              </a:rPr>
              <a:t>Mahjourian</a:t>
            </a:r>
            <a:r>
              <a:rPr lang="en-IN" sz="1800" dirty="0" smtClean="0">
                <a:latin typeface="Times New Roman" pitchFamily="18" charset="0"/>
                <a:cs typeface="Times New Roman" pitchFamily="18" charset="0"/>
              </a:rPr>
              <a:t>, F. Chen, and R. </a:t>
            </a:r>
            <a:r>
              <a:rPr lang="en-IN" sz="1800" dirty="0" err="1" smtClean="0">
                <a:latin typeface="Times New Roman" pitchFamily="18" charset="0"/>
                <a:cs typeface="Times New Roman" pitchFamily="18" charset="0"/>
              </a:rPr>
              <a:t>Tiwari</a:t>
            </a:r>
            <a:r>
              <a:rPr lang="en-IN" sz="1800" dirty="0" smtClean="0">
                <a:latin typeface="Times New Roman" pitchFamily="18" charset="0"/>
                <a:cs typeface="Times New Roman" pitchFamily="18" charset="0"/>
              </a:rPr>
              <a:t>, “An approximation algorithm for conflict-aware broadcast scheduling in wireless ad hoc networks,” in Proc. of ACM </a:t>
            </a:r>
            <a:r>
              <a:rPr lang="en-IN" sz="1800" dirty="0" err="1" smtClean="0">
                <a:latin typeface="Times New Roman" pitchFamily="18" charset="0"/>
                <a:cs typeface="Times New Roman" pitchFamily="18" charset="0"/>
              </a:rPr>
              <a:t>MobiHoc</a:t>
            </a:r>
            <a:r>
              <a:rPr lang="en-IN" sz="1800" dirty="0" smtClean="0">
                <a:latin typeface="Times New Roman" pitchFamily="18" charset="0"/>
                <a:cs typeface="Times New Roman" pitchFamily="18" charset="0"/>
              </a:rPr>
              <a:t>,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7] S. C.-H. Huang, P.-J. Wan, J. Deng, and Y. S. Han, “Broadcast scheduling in interference environment,” IEEE Transactions on Mobile Computing, vol. 7, no. 11, pp. 1338–1348,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8] S. C.-H. Huang, H. Du, and E.-K. Park, “Minimum-latency gossiping in multi-hop wireless networks,” in Proc. of ACM </a:t>
            </a:r>
            <a:r>
              <a:rPr lang="en-IN" sz="1800" dirty="0" err="1" smtClean="0">
                <a:latin typeface="Times New Roman" pitchFamily="18" charset="0"/>
                <a:cs typeface="Times New Roman" pitchFamily="18" charset="0"/>
              </a:rPr>
              <a:t>MobiHoc</a:t>
            </a:r>
            <a:r>
              <a:rPr lang="en-IN" sz="1800" dirty="0" smtClean="0">
                <a:latin typeface="Times New Roman" pitchFamily="18" charset="0"/>
                <a:cs typeface="Times New Roman" pitchFamily="18" charset="0"/>
              </a:rPr>
              <a:t>, 2008.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9] S. C.-H. Huang, P.-J. Wan, H. Du, and E.-K. Park, “Minimum latency gossiping in radio networks,” IEEE Transactions on Parallel and Distributed Systems, vol. 21, no. 6, pp. 790–800, 2010. </a:t>
            </a:r>
            <a:endParaRPr lang="en-IN" sz="1800" dirty="0" smtClean="0">
              <a:latin typeface="Times New Roman" pitchFamily="18" charset="0"/>
              <a:cs typeface="Times New Roman" pitchFamily="18" charset="0"/>
            </a:endParaRPr>
          </a:p>
          <a:p>
            <a:pPr algn="just">
              <a:lnSpc>
                <a:spcPct val="170000"/>
              </a:lnSpc>
            </a:pPr>
            <a:r>
              <a:rPr lang="en-IN" sz="1800" dirty="0" smtClean="0">
                <a:latin typeface="Times New Roman" pitchFamily="18" charset="0"/>
                <a:cs typeface="Times New Roman" pitchFamily="18" charset="0"/>
              </a:rPr>
              <a:t>[</a:t>
            </a:r>
            <a:r>
              <a:rPr lang="en-IN" sz="1800" dirty="0" smtClean="0">
                <a:latin typeface="Times New Roman" pitchFamily="18" charset="0"/>
                <a:cs typeface="Times New Roman" pitchFamily="18" charset="0"/>
              </a:rPr>
              <a:t>10] R. </a:t>
            </a:r>
            <a:r>
              <a:rPr lang="en-IN" sz="1800" dirty="0" err="1" smtClean="0">
                <a:latin typeface="Times New Roman" pitchFamily="18" charset="0"/>
                <a:cs typeface="Times New Roman" pitchFamily="18" charset="0"/>
              </a:rPr>
              <a:t>Zheng</a:t>
            </a:r>
            <a:r>
              <a:rPr lang="en-IN" sz="1800" dirty="0" smtClean="0">
                <a:latin typeface="Times New Roman" pitchFamily="18" charset="0"/>
                <a:cs typeface="Times New Roman" pitchFamily="18" charset="0"/>
              </a:rPr>
              <a:t> and R. </a:t>
            </a:r>
            <a:r>
              <a:rPr lang="en-IN" sz="1800" dirty="0" err="1" smtClean="0">
                <a:latin typeface="Times New Roman" pitchFamily="18" charset="0"/>
                <a:cs typeface="Times New Roman" pitchFamily="18" charset="0"/>
              </a:rPr>
              <a:t>Kravets</a:t>
            </a:r>
            <a:r>
              <a:rPr lang="en-IN" sz="1800" dirty="0" smtClean="0">
                <a:latin typeface="Times New Roman" pitchFamily="18" charset="0"/>
                <a:cs typeface="Times New Roman" pitchFamily="18" charset="0"/>
              </a:rPr>
              <a:t>, “On-demand power management for ad hoc networks,” in Proc. of IEEE INFOCOM, 2003</a:t>
            </a:r>
            <a:endParaRPr lang="en-IN"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1366</Words>
  <Application>Microsoft Office PowerPoint</Application>
  <PresentationFormat>On-screen Show (4:3)</PresentationFormat>
  <Paragraphs>69</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Structure-Free Broadcast Scheduling for Duty-Cycled Multihop Wireless Sensor Networks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2021-08-28T11:37:44Z</dcterms:modified>
</cp:coreProperties>
</file>