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Robust Linear Transceiver Designs for Vector Parameter Estimation in MIMO Wireless Sensor Networks under CSI Uncertainty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09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work conceives the robust linear transceivers for the estimation of an unknown vector parameter in a coherent multiple access channel (MAC)-based multiple-input multiple-output (MIMO) multi-sensor network under imperfect channel state information (CSI) at the fusion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(FC). Both the popular stochastic (S-) and norm ball CSI uncertainty (N-CSIU) models are considered for robust design. The proposed techniques are based on two design criterion, the first being, minimizing the mean squared error (MSE) of the estimate at the FC subject to total network power or individual sensor power constraints. Second, minimizing the total power consumption in the network while meeting a predefined level of MSE performance. Furthermore, the framework for </a:t>
            </a:r>
            <a:r>
              <a:rPr lang="en-IN" sz="2000" dirty="0" err="1" smtClean="0">
                <a:latin typeface="Times New Roman" pitchFamily="18" charset="0"/>
                <a:cs typeface="Times New Roman" pitchFamily="18" charset="0"/>
              </a:rPr>
              <a:t>precoder</a:t>
            </a:r>
            <a:r>
              <a:rPr lang="en-IN" sz="2000" dirty="0" smtClean="0">
                <a:latin typeface="Times New Roman" pitchFamily="18" charset="0"/>
                <a:cs typeface="Times New Roman" pitchFamily="18" charset="0"/>
              </a:rPr>
              <a:t> and combiner optimization is based on results from </a:t>
            </a:r>
            <a:r>
              <a:rPr lang="en-IN" sz="2000" dirty="0" err="1" smtClean="0">
                <a:latin typeface="Times New Roman" pitchFamily="18" charset="0"/>
                <a:cs typeface="Times New Roman" pitchFamily="18" charset="0"/>
              </a:rPr>
              <a:t>majorization</a:t>
            </a:r>
            <a:r>
              <a:rPr lang="en-IN" sz="2000" dirty="0" smtClean="0">
                <a:latin typeface="Times New Roman" pitchFamily="18" charset="0"/>
                <a:cs typeface="Times New Roman" pitchFamily="18" charset="0"/>
              </a:rPr>
              <a:t> theory, which leads to non-iterative closed-form solutions for the transceivers. While the most general scenario with correlated parameters and arbitrary observation SNR is considered to begin with, scenarios with uncorrelated parameters and high observation SNR are also considered as special cases, which makes the analysis comprehensive. Simulation results are presented to demonstrate the efficacy of the proposed schemes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demonstrate our methodology using simulated data, and illustrate the convergence and existence of our solution over different parameter settings.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suggests that the robust solution presented here has improved power efficiency with the existence solutions of multiuser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with non-perfect </a:t>
            </a:r>
            <a:r>
              <a:rPr lang="en-IN" sz="2000" dirty="0" smtClean="0">
                <a:latin typeface="Times New Roman" pitchFamily="18" charset="0"/>
                <a:cs typeface="Times New Roman" pitchFamily="18" charset="0"/>
              </a:rPr>
              <a:t>CSI.</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existence and convergence of our methodology using different system parameters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novel procedure for the design of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vectors in </a:t>
            </a:r>
            <a:r>
              <a:rPr lang="en-IN" sz="2000" dirty="0" err="1" smtClean="0">
                <a:latin typeface="Times New Roman" pitchFamily="18" charset="0"/>
                <a:cs typeface="Times New Roman" pitchFamily="18" charset="0"/>
              </a:rPr>
              <a:t>multicell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multigroup</a:t>
            </a:r>
            <a:r>
              <a:rPr lang="en-IN" sz="2000" dirty="0" smtClean="0">
                <a:latin typeface="Times New Roman" pitchFamily="18" charset="0"/>
                <a:cs typeface="Times New Roman" pitchFamily="18" charset="0"/>
              </a:rPr>
              <a:t>, multicasting CRN with non-perfect CSI for both the secondary user network and interference power network.</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framework considers the design problem where the imperfect CSI consists of the channel mean and covariance matrix or, equivalently, the channel estimate and the estimation error covariance matrix.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framework developed in the paper for the linear MIMO transceiver design problem is based on </a:t>
            </a:r>
            <a:r>
              <a:rPr lang="en-IN" sz="2000" dirty="0" err="1" smtClean="0">
                <a:latin typeface="Times New Roman" pitchFamily="18" charset="0"/>
                <a:cs typeface="Times New Roman" pitchFamily="18" charset="0"/>
              </a:rPr>
              <a:t>majorization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theory.</a:t>
            </a:r>
          </a:p>
          <a:p>
            <a:pPr algn="just">
              <a:lnSpc>
                <a:spcPct val="150000"/>
              </a:lnSpc>
            </a:pPr>
            <a:r>
              <a:rPr lang="en-IN" sz="2000" dirty="0" smtClean="0">
                <a:latin typeface="Times New Roman" pitchFamily="18" charset="0"/>
                <a:cs typeface="Times New Roman" pitchFamily="18" charset="0"/>
              </a:rPr>
              <a:t>The whole optimization problem is reduced to a power allocation problem, which depends on the specific cost function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addition to the design </a:t>
            </a:r>
            <a:r>
              <a:rPr lang="en-IN" sz="2000" dirty="0" smtClean="0">
                <a:latin typeface="Times New Roman" pitchFamily="18" charset="0"/>
                <a:cs typeface="Times New Roman" pitchFamily="18" charset="0"/>
              </a:rPr>
              <a:t>problem, </a:t>
            </a:r>
            <a:r>
              <a:rPr lang="en-IN" sz="2000" dirty="0" smtClean="0">
                <a:latin typeface="Times New Roman" pitchFamily="18" charset="0"/>
                <a:cs typeface="Times New Roman" pitchFamily="18" charset="0"/>
              </a:rPr>
              <a:t>which minimizes a cost function of the MSEs with a total transmit power constraint, it is also possible to consider the dual problem that minimizes the total transmit power with a global performance constraint.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proposed solution is more power efficient than the sub-optimal solution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while the non-robust solution has the best power performance among the three solutions.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presented an extensive computational simulation, demonstrating the superior performance of our approach when compared to a non-robust solution that does not account for uncertainty, and a sub-optimal approach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All of the solutions proposed by these authors use </a:t>
            </a:r>
            <a:r>
              <a:rPr lang="en-IN" sz="2000" dirty="0" err="1" smtClean="0">
                <a:latin typeface="Times New Roman" pitchFamily="18" charset="0"/>
                <a:cs typeface="Times New Roman" pitchFamily="18" charset="0"/>
              </a:rPr>
              <a:t>semidefinite</a:t>
            </a:r>
            <a:r>
              <a:rPr lang="en-IN" sz="2000" dirty="0" smtClean="0">
                <a:latin typeface="Times New Roman" pitchFamily="18" charset="0"/>
                <a:cs typeface="Times New Roman" pitchFamily="18" charset="0"/>
              </a:rPr>
              <a:t> relaxation(SDR).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Two types of solution are proposed for finding the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vectors: the sub-optimal solution and the robust </a:t>
            </a:r>
            <a:r>
              <a:rPr lang="en-IN" sz="2000" dirty="0" smtClean="0">
                <a:latin typeface="Times New Roman" pitchFamily="18" charset="0"/>
                <a:cs typeface="Times New Roman" pitchFamily="18" charset="0"/>
              </a:rPr>
              <a:t>solution.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If one has to guarantee certain performance or outage for all the channel realizations, worst case designs or certainty-equivalent </a:t>
            </a:r>
            <a:r>
              <a:rPr lang="en-IN" sz="2000" dirty="0" smtClean="0">
                <a:latin typeface="Times New Roman" pitchFamily="18" charset="0"/>
                <a:cs typeface="Times New Roman" pitchFamily="18" charset="0"/>
              </a:rPr>
              <a:t>margins </a:t>
            </a:r>
            <a:r>
              <a:rPr lang="en-IN" sz="2000" dirty="0" smtClean="0">
                <a:latin typeface="Times New Roman" pitchFamily="18" charset="0"/>
                <a:cs typeface="Times New Roman" pitchFamily="18" charset="0"/>
              </a:rPr>
              <a:t>should be used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Such </a:t>
            </a:r>
            <a:r>
              <a:rPr lang="en-IN" sz="2000" dirty="0" smtClean="0">
                <a:latin typeface="Times New Roman" pitchFamily="18" charset="0"/>
                <a:cs typeface="Times New Roman" pitchFamily="18" charset="0"/>
              </a:rPr>
              <a:t>imperfections and taking them into account in the transceiver design, a robust high performance link can be </a:t>
            </a:r>
            <a:r>
              <a:rPr lang="en-IN" sz="2000" dirty="0" smtClean="0">
                <a:latin typeface="Times New Roman" pitchFamily="18" charset="0"/>
                <a:cs typeface="Times New Roman" pitchFamily="18" charset="0"/>
              </a:rPr>
              <a:t>achieved.</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best spectral efficiency and/or performance is obviously achieved when perfect CSI is available at both sides of the link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 scalar channel, the performance is typically measured in terms of SNR, BER, or MSE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contrast to the perfect CSI case </a:t>
            </a:r>
            <a:r>
              <a:rPr lang="en-IN" sz="2000" dirty="0" smtClean="0">
                <a:latin typeface="Times New Roman" pitchFamily="18" charset="0"/>
                <a:cs typeface="Times New Roman" pitchFamily="18" charset="0"/>
              </a:rPr>
              <a:t>where </a:t>
            </a:r>
            <a:r>
              <a:rPr lang="en-IN" sz="2000" dirty="0" smtClean="0">
                <a:latin typeface="Times New Roman" pitchFamily="18" charset="0"/>
                <a:cs typeface="Times New Roman" pitchFamily="18" charset="0"/>
              </a:rPr>
              <a:t>an arbitrary increasing function of the instantaneous MSEs is considered, the average system performance should be considered.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559050"/>
                <a:gridCol w="2686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On limits of wireless communications in a fading environment when using multiple antennas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G. J. Foschini and M. J. Gans,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We investigate the case of independent Rayleigh faded paths between antenna elements and find that with high probability extraordinary capacity is available.</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Optimal designs for space-time linear precoders and decoders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Scaglione, P. Stoica, S. Barbarossa, G. B. Giannakis, and H. Sampath,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We introduce a new paradigm for the design of transmitter space-time coding that we refer to as linear </a:t>
                      </a:r>
                      <a:r>
                        <a:rPr lang="en-US" sz="2000" dirty="0" err="1">
                          <a:solidFill>
                            <a:srgbClr val="333333"/>
                          </a:solidFill>
                          <a:latin typeface="Times New Roman" pitchFamily="18" charset="0"/>
                          <a:ea typeface="Calibri"/>
                          <a:cs typeface="Times New Roman" pitchFamily="18" charset="0"/>
                        </a:rPr>
                        <a:t>precoding</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Joint </a:t>
                      </a:r>
                      <a:r>
                        <a:rPr lang="en-US" sz="2000" dirty="0" err="1">
                          <a:latin typeface="Times New Roman"/>
                          <a:ea typeface="Calibri"/>
                          <a:cs typeface="Latha"/>
                        </a:rPr>
                        <a:t>Tx</a:t>
                      </a:r>
                      <a:r>
                        <a:rPr lang="en-US" sz="2000" dirty="0">
                          <a:latin typeface="Times New Roman"/>
                          <a:ea typeface="Calibri"/>
                          <a:cs typeface="Latha"/>
                        </a:rPr>
                        <a:t>-Rx </a:t>
                      </a:r>
                      <a:r>
                        <a:rPr lang="en-US" sz="2000" dirty="0" err="1">
                          <a:latin typeface="Times New Roman"/>
                          <a:ea typeface="Calibri"/>
                          <a:cs typeface="Latha"/>
                        </a:rPr>
                        <a:t>beamforming</a:t>
                      </a:r>
                      <a:r>
                        <a:rPr lang="en-US" sz="2000" dirty="0">
                          <a:latin typeface="Times New Roman"/>
                          <a:ea typeface="Calibri"/>
                          <a:cs typeface="Latha"/>
                        </a:rPr>
                        <a:t> design for multicarrier MIMO channels: A unified framework for convex optimization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P. Palomar, J. M. Cioffi, and M. A. Lagunas,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 propose two multilevel water-filling practical solutions that perform very close to the optimal in terms of average BER with a low implementation complexity.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Optimal and suboptimal transmit beamforming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Bengtsson and B. Ottersten,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 A high signal power is achieved by transmitting the same data signal from all antennas, but with different amplitudes and phases, such that the signal components add coherently at the user.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download.jpg"/>
          <p:cNvPicPr>
            <a:picLocks noGrp="1" noChangeAspect="1" noChangeArrowheads="1"/>
          </p:cNvPicPr>
          <p:nvPr>
            <p:ph idx="1"/>
          </p:nvPr>
        </p:nvPicPr>
        <p:blipFill>
          <a:blip r:embed="rId2"/>
          <a:srcRect/>
          <a:stretch>
            <a:fillRect/>
          </a:stretch>
        </p:blipFill>
        <p:spPr bwMode="auto">
          <a:xfrm>
            <a:off x="1676400" y="1447800"/>
            <a:ext cx="6553199" cy="46481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4572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have addressed the robust design problem of linear transceivers for MIMO channels based on a general cost function of the average MSEs, for the cases of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imperfect CSIR and imperfect CSIT, and ii) perfect CSIR and imperfect CSIT. The proposed framework solves the design problem when the CSI takes the form of a channel mean and a channel covariance matrix. In particular, a lower bound of the average MSE matrix is explored for the design when only the CSIT is imperfect. The resulting designs exhibit a similar structure as in the case of perfect CSI, which can be readily solved by convex optimization approaches in practice. Therefore, linear MIMO transceiver designs with general cost functions of the MSEs or average MSEs can be solved with a unified framework, even for different CSI conditions. By Taylor approximations, it is also possible to extend the proposed designs to the robust design problem based on the expected value of general functions of the instantaneous </a:t>
            </a:r>
            <a:r>
              <a:rPr lang="en-IN" sz="2000" dirty="0" err="1" smtClean="0">
                <a:latin typeface="Times New Roman" pitchFamily="18" charset="0"/>
                <a:cs typeface="Times New Roman" pitchFamily="18" charset="0"/>
              </a:rPr>
              <a:t>MSEs.</a:t>
            </a:r>
            <a:r>
              <a:rPr lang="en-IN" sz="2000" dirty="0" smtClean="0">
                <a:latin typeface="Times New Roman" pitchFamily="18" charset="0"/>
                <a:cs typeface="Times New Roman" pitchFamily="18" charset="0"/>
              </a:rPr>
              <a:t> Promising gains compared to simple </a:t>
            </a:r>
            <a:r>
              <a:rPr lang="en-IN" sz="2000" dirty="0" err="1" smtClean="0">
                <a:latin typeface="Times New Roman" pitchFamily="18" charset="0"/>
                <a:cs typeface="Times New Roman" pitchFamily="18" charset="0"/>
              </a:rPr>
              <a:t>nonrobust</a:t>
            </a:r>
            <a:r>
              <a:rPr lang="en-IN" sz="2000" dirty="0" smtClean="0">
                <a:latin typeface="Times New Roman" pitchFamily="18" charset="0"/>
                <a:cs typeface="Times New Roman" pitchFamily="18" charset="0"/>
              </a:rPr>
              <a:t> designs are confirmed with numerical examples.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G. J. Foschini and M. J. </a:t>
            </a:r>
            <a:r>
              <a:rPr lang="en-IN" sz="1600" dirty="0" err="1" smtClean="0">
                <a:latin typeface="Times New Roman" pitchFamily="18" charset="0"/>
                <a:cs typeface="Times New Roman" pitchFamily="18" charset="0"/>
              </a:rPr>
              <a:t>Gans</a:t>
            </a:r>
            <a:r>
              <a:rPr lang="en-IN" sz="1600" dirty="0" smtClean="0">
                <a:latin typeface="Times New Roman" pitchFamily="18" charset="0"/>
                <a:cs typeface="Times New Roman" pitchFamily="18" charset="0"/>
              </a:rPr>
              <a:t>, “On limits of wireless communications in a fading environment when using multiple antennas,” Wireless Pers.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6, no. 3, p. 331, Mar. 1998.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a:t>
            </a:r>
            <a:r>
              <a:rPr lang="en-IN" sz="1600" dirty="0" err="1" smtClean="0">
                <a:latin typeface="Times New Roman" pitchFamily="18" charset="0"/>
                <a:cs typeface="Times New Roman" pitchFamily="18" charset="0"/>
              </a:rPr>
              <a:t>Scaglione</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Stoica</a:t>
            </a:r>
            <a:r>
              <a:rPr lang="en-IN" sz="1600" dirty="0" smtClean="0">
                <a:latin typeface="Times New Roman" pitchFamily="18" charset="0"/>
                <a:cs typeface="Times New Roman" pitchFamily="18" charset="0"/>
              </a:rPr>
              <a:t>, S. Barbarossa, G. B. </a:t>
            </a:r>
            <a:r>
              <a:rPr lang="en-IN" sz="1600" dirty="0" err="1" smtClean="0">
                <a:latin typeface="Times New Roman" pitchFamily="18" charset="0"/>
                <a:cs typeface="Times New Roman" pitchFamily="18" charset="0"/>
              </a:rPr>
              <a:t>Giannakis</a:t>
            </a:r>
            <a:r>
              <a:rPr lang="en-IN" sz="1600" dirty="0" smtClean="0">
                <a:latin typeface="Times New Roman" pitchFamily="18" charset="0"/>
                <a:cs typeface="Times New Roman" pitchFamily="18" charset="0"/>
              </a:rPr>
              <a:t>, and H. </a:t>
            </a:r>
            <a:r>
              <a:rPr lang="en-IN" sz="1600" dirty="0" err="1" smtClean="0">
                <a:latin typeface="Times New Roman" pitchFamily="18" charset="0"/>
                <a:cs typeface="Times New Roman" pitchFamily="18" charset="0"/>
              </a:rPr>
              <a:t>Sampath</a:t>
            </a:r>
            <a:r>
              <a:rPr lang="en-IN" sz="1600" dirty="0" smtClean="0">
                <a:latin typeface="Times New Roman" pitchFamily="18" charset="0"/>
                <a:cs typeface="Times New Roman" pitchFamily="18" charset="0"/>
              </a:rPr>
              <a:t>, “Optimal designs for space-time linear </a:t>
            </a:r>
            <a:r>
              <a:rPr lang="en-IN" sz="1600" dirty="0" err="1" smtClean="0">
                <a:latin typeface="Times New Roman" pitchFamily="18" charset="0"/>
                <a:cs typeface="Times New Roman" pitchFamily="18" charset="0"/>
              </a:rPr>
              <a:t>precoders</a:t>
            </a:r>
            <a:r>
              <a:rPr lang="en-IN" sz="1600" dirty="0" smtClean="0">
                <a:latin typeface="Times New Roman" pitchFamily="18" charset="0"/>
                <a:cs typeface="Times New Roman" pitchFamily="18" charset="0"/>
              </a:rPr>
              <a:t> and decoders,” IEEE Trans. Signal Process., vol. 50, no. 5, pp. 1051–1064, May 2002.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D. P. Palomar, J. M. </a:t>
            </a:r>
            <a:r>
              <a:rPr lang="en-IN" sz="1600" dirty="0" err="1" smtClean="0">
                <a:latin typeface="Times New Roman" pitchFamily="18" charset="0"/>
                <a:cs typeface="Times New Roman" pitchFamily="18" charset="0"/>
              </a:rPr>
              <a:t>Cioffi</a:t>
            </a:r>
            <a:r>
              <a:rPr lang="en-IN" sz="1600" dirty="0" smtClean="0">
                <a:latin typeface="Times New Roman" pitchFamily="18" charset="0"/>
                <a:cs typeface="Times New Roman" pitchFamily="18" charset="0"/>
              </a:rPr>
              <a:t>, and M. A. </a:t>
            </a:r>
            <a:r>
              <a:rPr lang="en-IN" sz="1600" dirty="0" err="1" smtClean="0">
                <a:latin typeface="Times New Roman" pitchFamily="18" charset="0"/>
                <a:cs typeface="Times New Roman" pitchFamily="18" charset="0"/>
              </a:rPr>
              <a:t>Lagunas</a:t>
            </a:r>
            <a:r>
              <a:rPr lang="en-IN" sz="1600" dirty="0" smtClean="0">
                <a:latin typeface="Times New Roman" pitchFamily="18" charset="0"/>
                <a:cs typeface="Times New Roman" pitchFamily="18" charset="0"/>
              </a:rPr>
              <a:t>, “Joint </a:t>
            </a:r>
            <a:r>
              <a:rPr lang="en-IN" sz="1600" dirty="0" err="1" smtClean="0">
                <a:latin typeface="Times New Roman" pitchFamily="18" charset="0"/>
                <a:cs typeface="Times New Roman" pitchFamily="18" charset="0"/>
              </a:rPr>
              <a:t>Tx</a:t>
            </a:r>
            <a:r>
              <a:rPr lang="en-IN" sz="1600" dirty="0" smtClean="0">
                <a:latin typeface="Times New Roman" pitchFamily="18" charset="0"/>
                <a:cs typeface="Times New Roman" pitchFamily="18" charset="0"/>
              </a:rPr>
              <a:t>-Rx </a:t>
            </a:r>
            <a:r>
              <a:rPr lang="en-IN" sz="1600" dirty="0" err="1" smtClean="0">
                <a:latin typeface="Times New Roman" pitchFamily="18" charset="0"/>
                <a:cs typeface="Times New Roman" pitchFamily="18" charset="0"/>
              </a:rPr>
              <a:t>beamforming</a:t>
            </a:r>
            <a:r>
              <a:rPr lang="en-IN" sz="1600" dirty="0" smtClean="0">
                <a:latin typeface="Times New Roman" pitchFamily="18" charset="0"/>
                <a:cs typeface="Times New Roman" pitchFamily="18" charset="0"/>
              </a:rPr>
              <a:t> design for multicarrier MIMO channels: A unified framework for convex optimization,” IEEE Trans. Signal Process., vol. 51, no. 9, pp. 2381–2401, Sep. 2003.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 </a:t>
            </a:r>
            <a:r>
              <a:rPr lang="en-IN" sz="1600" dirty="0" err="1" smtClean="0">
                <a:latin typeface="Times New Roman" pitchFamily="18" charset="0"/>
                <a:cs typeface="Times New Roman" pitchFamily="18" charset="0"/>
              </a:rPr>
              <a:t>Bengtsson</a:t>
            </a:r>
            <a:r>
              <a:rPr lang="en-IN" sz="1600" dirty="0" smtClean="0">
                <a:latin typeface="Times New Roman" pitchFamily="18" charset="0"/>
                <a:cs typeface="Times New Roman" pitchFamily="18" charset="0"/>
              </a:rPr>
              <a:t> and B. </a:t>
            </a:r>
            <a:r>
              <a:rPr lang="en-IN" sz="1600" dirty="0" err="1" smtClean="0">
                <a:latin typeface="Times New Roman" pitchFamily="18" charset="0"/>
                <a:cs typeface="Times New Roman" pitchFamily="18" charset="0"/>
              </a:rPr>
              <a:t>Ottersten</a:t>
            </a:r>
            <a:r>
              <a:rPr lang="en-IN" sz="1600" dirty="0" smtClean="0">
                <a:latin typeface="Times New Roman" pitchFamily="18" charset="0"/>
                <a:cs typeface="Times New Roman" pitchFamily="18" charset="0"/>
              </a:rPr>
              <a:t>, “Optimal and suboptimal transmit </a:t>
            </a:r>
            <a:r>
              <a:rPr lang="en-IN" sz="1600" dirty="0" err="1" smtClean="0">
                <a:latin typeface="Times New Roman" pitchFamily="18" charset="0"/>
                <a:cs typeface="Times New Roman" pitchFamily="18" charset="0"/>
              </a:rPr>
              <a:t>beamforming</a:t>
            </a:r>
            <a:r>
              <a:rPr lang="en-IN" sz="1600" dirty="0" smtClean="0">
                <a:latin typeface="Times New Roman" pitchFamily="18" charset="0"/>
                <a:cs typeface="Times New Roman" pitchFamily="18" charset="0"/>
              </a:rPr>
              <a:t>,” in Handbook of Antennas in Wireless Communications. Boca Raton, FL: CRC, Aug. 2001.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S. </a:t>
            </a:r>
            <a:r>
              <a:rPr lang="en-IN" sz="1600" dirty="0" err="1" smtClean="0">
                <a:latin typeface="Times New Roman" pitchFamily="18" charset="0"/>
                <a:cs typeface="Times New Roman" pitchFamily="18" charset="0"/>
              </a:rPr>
              <a:t>Vorobyov</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Gershman</a:t>
            </a:r>
            <a:r>
              <a:rPr lang="en-IN" sz="1600" dirty="0" smtClean="0">
                <a:latin typeface="Times New Roman" pitchFamily="18" charset="0"/>
                <a:cs typeface="Times New Roman" pitchFamily="18" charset="0"/>
              </a:rPr>
              <a:t>, and Z.-Q.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“Robust adaptive </a:t>
            </a:r>
            <a:r>
              <a:rPr lang="en-IN" sz="1600" dirty="0" err="1" smtClean="0">
                <a:latin typeface="Times New Roman" pitchFamily="18" charset="0"/>
                <a:cs typeface="Times New Roman" pitchFamily="18" charset="0"/>
              </a:rPr>
              <a:t>beamforming</a:t>
            </a:r>
            <a:r>
              <a:rPr lang="en-IN" sz="1600" dirty="0" smtClean="0">
                <a:latin typeface="Times New Roman" pitchFamily="18" charset="0"/>
                <a:cs typeface="Times New Roman" pitchFamily="18" charset="0"/>
              </a:rPr>
              <a:t> using worst-case performance optimization: A solution to the signal mismatch problem,” IEEE Trans. Signal Process., vol. 51, no. 2, pp. 313–324, Feb. 2003.</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 </a:t>
            </a:r>
            <a:r>
              <a:rPr lang="en-IN" sz="1600" dirty="0" err="1" smtClean="0">
                <a:latin typeface="Times New Roman" pitchFamily="18" charset="0"/>
                <a:cs typeface="Times New Roman" pitchFamily="18" charset="0"/>
              </a:rPr>
              <a:t>Pascual-Iserte</a:t>
            </a:r>
            <a:r>
              <a:rPr lang="en-IN" sz="1600" dirty="0" smtClean="0">
                <a:latin typeface="Times New Roman" pitchFamily="18" charset="0"/>
                <a:cs typeface="Times New Roman" pitchFamily="18" charset="0"/>
              </a:rPr>
              <a:t>, D. P. Palomar, A. I. </a:t>
            </a:r>
            <a:r>
              <a:rPr lang="en-IN" sz="1600" dirty="0" err="1" smtClean="0">
                <a:latin typeface="Times New Roman" pitchFamily="18" charset="0"/>
                <a:cs typeface="Times New Roman" pitchFamily="18" charset="0"/>
              </a:rPr>
              <a:t>Prez-Neira</a:t>
            </a:r>
            <a:r>
              <a:rPr lang="en-IN" sz="1600" dirty="0" smtClean="0">
                <a:latin typeface="Times New Roman" pitchFamily="18" charset="0"/>
                <a:cs typeface="Times New Roman" pitchFamily="18" charset="0"/>
              </a:rPr>
              <a:t>, and M. A. </a:t>
            </a:r>
            <a:r>
              <a:rPr lang="en-IN" sz="1600" dirty="0" err="1" smtClean="0">
                <a:latin typeface="Times New Roman" pitchFamily="18" charset="0"/>
                <a:cs typeface="Times New Roman" pitchFamily="18" charset="0"/>
              </a:rPr>
              <a:t>Lagunas</a:t>
            </a:r>
            <a:r>
              <a:rPr lang="en-IN" sz="1600" dirty="0" smtClean="0">
                <a:latin typeface="Times New Roman" pitchFamily="18" charset="0"/>
                <a:cs typeface="Times New Roman" pitchFamily="18" charset="0"/>
              </a:rPr>
              <a:t>, “A robust </a:t>
            </a:r>
            <a:r>
              <a:rPr lang="en-IN" sz="1600" dirty="0" err="1" smtClean="0">
                <a:latin typeface="Times New Roman" pitchFamily="18" charset="0"/>
                <a:cs typeface="Times New Roman" pitchFamily="18" charset="0"/>
              </a:rPr>
              <a:t>maximin</a:t>
            </a:r>
            <a:r>
              <a:rPr lang="en-IN" sz="1600" dirty="0" smtClean="0">
                <a:latin typeface="Times New Roman" pitchFamily="18" charset="0"/>
                <a:cs typeface="Times New Roman" pitchFamily="18" charset="0"/>
              </a:rPr>
              <a:t> approach for MIMO communications with partial channel state information based on convex optimization,” IEEE Trans. Signal Process., vol. 54, no. 1, pp. 346–360, Jan. 2006.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 P. </a:t>
            </a:r>
            <a:r>
              <a:rPr lang="en-IN" sz="1600" dirty="0" err="1" smtClean="0">
                <a:latin typeface="Times New Roman" pitchFamily="18" charset="0"/>
                <a:cs typeface="Times New Roman" pitchFamily="18" charset="0"/>
              </a:rPr>
              <a:t>Iserte</a:t>
            </a:r>
            <a:r>
              <a:rPr lang="en-IN" sz="1600" dirty="0" smtClean="0">
                <a:latin typeface="Times New Roman" pitchFamily="18" charset="0"/>
                <a:cs typeface="Times New Roman" pitchFamily="18" charset="0"/>
              </a:rPr>
              <a:t>, A. Perez-</a:t>
            </a:r>
            <a:r>
              <a:rPr lang="en-IN" sz="1600" dirty="0" err="1" smtClean="0">
                <a:latin typeface="Times New Roman" pitchFamily="18" charset="0"/>
                <a:cs typeface="Times New Roman" pitchFamily="18" charset="0"/>
              </a:rPr>
              <a:t>Neira</a:t>
            </a:r>
            <a:r>
              <a:rPr lang="en-IN" sz="1600" dirty="0" smtClean="0">
                <a:latin typeface="Times New Roman" pitchFamily="18" charset="0"/>
                <a:cs typeface="Times New Roman" pitchFamily="18" charset="0"/>
              </a:rPr>
              <a:t>, and M. L. Hernandez, “Exploiting transmission spatial diversity in frequency selective systems with feedback channel,” Proc. IEEE Int. Conf. </a:t>
            </a:r>
            <a:r>
              <a:rPr lang="en-IN" sz="1600" dirty="0" err="1" smtClean="0">
                <a:latin typeface="Times New Roman" pitchFamily="18" charset="0"/>
                <a:cs typeface="Times New Roman" pitchFamily="18" charset="0"/>
              </a:rPr>
              <a:t>Acoust</a:t>
            </a:r>
            <a:r>
              <a:rPr lang="en-IN" sz="1600" dirty="0" smtClean="0">
                <a:latin typeface="Times New Roman" pitchFamily="18" charset="0"/>
                <a:cs typeface="Times New Roman" pitchFamily="18" charset="0"/>
              </a:rPr>
              <a:t>., Speech, Signal Process., vol. 4, pp. IV-85–IV-88, Apr. 2003.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F. Rey, M. </a:t>
            </a:r>
            <a:r>
              <a:rPr lang="en-IN" sz="1600" dirty="0" err="1" smtClean="0">
                <a:latin typeface="Times New Roman" pitchFamily="18" charset="0"/>
                <a:cs typeface="Times New Roman" pitchFamily="18" charset="0"/>
              </a:rPr>
              <a:t>Lamarca</a:t>
            </a:r>
            <a:r>
              <a:rPr lang="en-IN" sz="1600" dirty="0" smtClean="0">
                <a:latin typeface="Times New Roman" pitchFamily="18" charset="0"/>
                <a:cs typeface="Times New Roman" pitchFamily="18" charset="0"/>
              </a:rPr>
              <a:t>, and G. Vazquez, “Robust power allocation algorithms for MIMO OFDM systems with imperfect CSI,” IEEE Trans. Signal Process., vol. 53, no. 3, pp. 1070–1085, Mar. 2005.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E. </a:t>
            </a:r>
            <a:r>
              <a:rPr lang="en-IN" sz="1600" dirty="0" err="1" smtClean="0">
                <a:latin typeface="Times New Roman" pitchFamily="18" charset="0"/>
                <a:cs typeface="Times New Roman" pitchFamily="18" charset="0"/>
              </a:rPr>
              <a:t>Jorswieck</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Sezgin</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Boche</a:t>
            </a:r>
            <a:r>
              <a:rPr lang="en-IN" sz="1600" dirty="0" smtClean="0">
                <a:latin typeface="Times New Roman" pitchFamily="18" charset="0"/>
                <a:cs typeface="Times New Roman" pitchFamily="18" charset="0"/>
              </a:rPr>
              <a:t>, and E. Costa, “Optimal transmit strategies in MIMO </a:t>
            </a:r>
            <a:r>
              <a:rPr lang="en-IN" sz="1600" dirty="0" err="1" smtClean="0">
                <a:latin typeface="Times New Roman" pitchFamily="18" charset="0"/>
                <a:cs typeface="Times New Roman" pitchFamily="18" charset="0"/>
              </a:rPr>
              <a:t>Ricean</a:t>
            </a:r>
            <a:r>
              <a:rPr lang="en-IN" sz="1600" dirty="0" smtClean="0">
                <a:latin typeface="Times New Roman" pitchFamily="18" charset="0"/>
                <a:cs typeface="Times New Roman" pitchFamily="18" charset="0"/>
              </a:rPr>
              <a:t> channels with MMSE receiver,” in Proc. IEEE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Technol. Conf., Sep. 2004, pp. 3787–3791.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E. </a:t>
            </a:r>
            <a:r>
              <a:rPr lang="en-IN" sz="1600" dirty="0" err="1" smtClean="0">
                <a:latin typeface="Times New Roman" pitchFamily="18" charset="0"/>
                <a:cs typeface="Times New Roman" pitchFamily="18" charset="0"/>
              </a:rPr>
              <a:t>Visotsky</a:t>
            </a:r>
            <a:r>
              <a:rPr lang="en-IN" sz="1600" dirty="0" smtClean="0">
                <a:latin typeface="Times New Roman" pitchFamily="18" charset="0"/>
                <a:cs typeface="Times New Roman" pitchFamily="18" charset="0"/>
              </a:rPr>
              <a:t> and U. </a:t>
            </a:r>
            <a:r>
              <a:rPr lang="en-IN" sz="1600" dirty="0" err="1" smtClean="0">
                <a:latin typeface="Times New Roman" pitchFamily="18" charset="0"/>
                <a:cs typeface="Times New Roman" pitchFamily="18" charset="0"/>
              </a:rPr>
              <a:t>Madhow</a:t>
            </a:r>
            <a:r>
              <a:rPr lang="en-IN" sz="1600" dirty="0" smtClean="0">
                <a:latin typeface="Times New Roman" pitchFamily="18" charset="0"/>
                <a:cs typeface="Times New Roman" pitchFamily="18" charset="0"/>
              </a:rPr>
              <a:t>, “Space-time transmit </a:t>
            </a:r>
            <a:r>
              <a:rPr lang="en-IN" sz="1600" dirty="0" err="1" smtClean="0">
                <a:latin typeface="Times New Roman" pitchFamily="18" charset="0"/>
                <a:cs typeface="Times New Roman" pitchFamily="18" charset="0"/>
              </a:rPr>
              <a:t>precoding</a:t>
            </a:r>
            <a:r>
              <a:rPr lang="en-IN" sz="1600" dirty="0" smtClean="0">
                <a:latin typeface="Times New Roman" pitchFamily="18" charset="0"/>
                <a:cs typeface="Times New Roman" pitchFamily="18" charset="0"/>
              </a:rPr>
              <a:t> with imperfect feedback,” IEEE Trans. Inf. Theory, vol. 47, no. 6, pp. 2632–2639, Sep. 2001.</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1598</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Robust Linear Transceiver Designs for Vector Parameter Estimation in MIMO Wireless Sensor Networks under CSI Uncertainty</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2021-08-28T09:01:30Z</dcterms:modified>
</cp:coreProperties>
</file>