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Exploiting an Optimal Delay-Collision </a:t>
            </a:r>
            <a:r>
              <a:rPr lang="en-IN" b="1" dirty="0" err="1" smtClean="0">
                <a:latin typeface="Times New Roman" pitchFamily="18" charset="0"/>
                <a:cs typeface="Times New Roman" pitchFamily="18" charset="0"/>
              </a:rPr>
              <a:t>Tradeoff</a:t>
            </a:r>
            <a:r>
              <a:rPr lang="en-IN" b="1" dirty="0" smtClean="0">
                <a:latin typeface="Times New Roman" pitchFamily="18" charset="0"/>
                <a:cs typeface="Times New Roman" pitchFamily="18" charset="0"/>
              </a:rPr>
              <a:t> in CSMA-Based High-Dense Wireless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533400"/>
            <a:ext cx="7498080" cy="5257800"/>
          </a:xfrm>
        </p:spPr>
        <p:txBody>
          <a:bodyPr>
            <a:noAutofit/>
          </a:bodyPr>
          <a:lstStyle/>
          <a:p>
            <a:pPr algn="just">
              <a:buNone/>
            </a:pPr>
            <a:r>
              <a:rPr lang="en-IN" sz="1900" dirty="0" smtClean="0">
                <a:latin typeface="Times New Roman" pitchFamily="18" charset="0"/>
                <a:cs typeface="Times New Roman" pitchFamily="18" charset="0"/>
              </a:rPr>
              <a:t>    A </a:t>
            </a:r>
            <a:r>
              <a:rPr lang="en-IN" sz="1900" dirty="0" smtClean="0">
                <a:latin typeface="Times New Roman" pitchFamily="18" charset="0"/>
                <a:cs typeface="Times New Roman" pitchFamily="18" charset="0"/>
              </a:rPr>
              <a:t>novel carrier sense multiple access strategy with collision avoidance (CSMA/CA) balancing contention probability and channel access time is proposed. The approach can be applied to any context where the computational simplicity of the MAC must be preferred to the complexity of the channel access strategy. Our MAC, called Delay-Collision CSMA (DC-CSMA), is a slotted </a:t>
            </a:r>
            <a:r>
              <a:rPr lang="en-IN" sz="1900" dirty="0" err="1" smtClean="0">
                <a:latin typeface="Times New Roman" pitchFamily="18" charset="0"/>
                <a:cs typeface="Times New Roman" pitchFamily="18" charset="0"/>
              </a:rPr>
              <a:t>nonpersistent</a:t>
            </a:r>
            <a:r>
              <a:rPr lang="en-IN" sz="1900" dirty="0" smtClean="0">
                <a:latin typeface="Times New Roman" pitchFamily="18" charset="0"/>
                <a:cs typeface="Times New Roman" pitchFamily="18" charset="0"/>
              </a:rPr>
              <a:t> CSMA/CA with </a:t>
            </a:r>
            <a:r>
              <a:rPr lang="en-IN" sz="1900" dirty="0" err="1" smtClean="0">
                <a:latin typeface="Times New Roman" pitchFamily="18" charset="0"/>
                <a:cs typeface="Times New Roman" pitchFamily="18" charset="0"/>
              </a:rPr>
              <a:t>nonuniform</a:t>
            </a:r>
            <a:r>
              <a:rPr lang="en-IN" sz="1900" dirty="0" smtClean="0">
                <a:latin typeface="Times New Roman" pitchFamily="18" charset="0"/>
                <a:cs typeface="Times New Roman" pitchFamily="18" charset="0"/>
              </a:rPr>
              <a:t> contention probability distribution, designed to reduce at the same time latency of contenders and preserve a high successful access probability. An utility function aiming at equalizing the effects of these two performance metrics is introduced, and the related theoretical properties and optimal distribution are derived. DC-CSMA is insensitive to the number of contenders and very robust with respect to contention window size, packet length, and impairments such as frame synchronization errors and hidden terminals, and it does not require any adaptive tuning to optimize its performance. Current technologies such as WSN, RFID,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devices can benefit from such a simple access technique. The numerical evaluation has been led out considering latency, successful probability and throughput, and DC-CSMA has been compared with other classical strategies such as CSMA with uniformly distributed contention probability, CSMA/p* and Sift distribution</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expect the provided information lead the researchers in academia and industry to understand the limitations of the existing works and promote a change of thinking for early adoption of energy harvesting techniques within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paradigm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extensively review the already existing energy-aware MAC protocols to develop a categorization that identifies the various dimensions of proposed MAC additions to enable the concurrent use of energy harvesting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contribute with an analysis of the functionalities and characteristics of existing energy harvesters and their suitability for the wireless communication technologies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paradigm</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are numerous existing MAC protocols in the literature, where each of them has distinct benefits and drawbacks.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protect these transmissions, they employ a </a:t>
            </a:r>
            <a:r>
              <a:rPr lang="en-IN" sz="2000" dirty="0" err="1" smtClean="0">
                <a:latin typeface="Times New Roman" pitchFamily="18" charset="0"/>
                <a:cs typeface="Times New Roman" pitchFamily="18" charset="0"/>
              </a:rPr>
              <a:t>busytone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to prevent hidden terminal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studies have added some fields to the RTS/CTS mechanism to communicate with other nodes in the network by informing them of the chosen mode and transmission duration to prevent hidden and exposed terminal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can be formulated as a multi-objective optimization to maximize rate and queue serving and minimize the delay of high priority traffic which are conflicting with each other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proposed algorithms jointly consider both subcarrier and power allocation problems and aim to maximize certain sum utility for scheduling in OFDMA </a:t>
            </a:r>
            <a:r>
              <a:rPr lang="en-IN" sz="2000" dirty="0" smtClean="0">
                <a:latin typeface="Times New Roman" pitchFamily="18" charset="0"/>
                <a:cs typeface="Times New Roman" pitchFamily="18" charset="0"/>
              </a:rPr>
              <a:t>networks.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energy harvesting MAC classification was built based on the adopted optimization techniques in designing the protocols, such as load balancing, contention reduction, or wake-up time awareness.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method proposes a CSMA-based mechanism with two different approaches for ultra-low power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energy </a:t>
            </a:r>
            <a:r>
              <a:rPr lang="en-IN" sz="2000" dirty="0" smtClean="0">
                <a:latin typeface="Times New Roman" pitchFamily="18" charset="0"/>
                <a:cs typeface="Times New Roman" pitchFamily="18" charset="0"/>
              </a:rPr>
              <a:t>model </a:t>
            </a:r>
            <a:r>
              <a:rPr lang="en-IN" sz="2000" dirty="0" smtClean="0">
                <a:latin typeface="Times New Roman" pitchFamily="18" charset="0"/>
                <a:cs typeface="Times New Roman" pitchFamily="18" charset="0"/>
              </a:rPr>
              <a:t>is designed based on the random nature of the channel access method, where due to the three aforementioned characteristics, the number of collisions and consequently re-transmissions are reduced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in both subcategories, the missing energy-related parameter among the proposed MAC protocols is load balancing.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protocol retains the performance of an underwater acoustic network with higher energy efficiency in half-duplex communications and efficiently increase the performance in full-duplex scenarios.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performance of carrier-sense multiple access with collision avoidance (CSMA/CA), the standardized medium access control (MAC) protocol for wireless local area networks (WLAN), degrades with increasing number of stations.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addition, adaptive selection of optimal CW size based on different measured criteria in the network has been shown to improve the performance of CSMA/CA.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introduced a distributed reservation mechanism for ECA, termed ECA-DR, based on which stations can collaboratively achieve higher network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362200"/>
                <a:gridCol w="15240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Rts</a:t>
                      </a:r>
                      <a:r>
                        <a:rPr lang="en-US" sz="2000" dirty="0">
                          <a:latin typeface="Times New Roman"/>
                          <a:ea typeface="Calibri"/>
                          <a:cs typeface="Latha"/>
                        </a:rPr>
                        <a:t>/</a:t>
                      </a:r>
                      <a:r>
                        <a:rPr lang="en-US" sz="2000" dirty="0" err="1">
                          <a:latin typeface="Times New Roman"/>
                          <a:ea typeface="Calibri"/>
                          <a:cs typeface="Latha"/>
                        </a:rPr>
                        <a:t>fcts</a:t>
                      </a:r>
                      <a:r>
                        <a:rPr lang="en-US" sz="2000" dirty="0">
                          <a:latin typeface="Times New Roman"/>
                          <a:ea typeface="Calibri"/>
                          <a:cs typeface="Latha"/>
                        </a:rPr>
                        <a:t> mechanism based full-duplex </a:t>
                      </a:r>
                      <a:r>
                        <a:rPr lang="en-US" sz="2000" dirty="0" err="1">
                          <a:latin typeface="Times New Roman"/>
                          <a:ea typeface="Calibri"/>
                          <a:cs typeface="Latha"/>
                        </a:rPr>
                        <a:t>mac</a:t>
                      </a:r>
                      <a:r>
                        <a:rPr lang="en-US" sz="2000" dirty="0">
                          <a:latin typeface="Times New Roman"/>
                          <a:ea typeface="Calibri"/>
                          <a:cs typeface="Latha"/>
                        </a:rPr>
                        <a:t> protocol for wireless network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Cheng, X. Zhang, and H.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novel request to send (RTS)/full-duplex clear to send (FCTS) based MAC protocol which can support both bidirectional and unidirectionallinks in wireless full-duplex networks.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RCTC: Rapid concurrent transmission coordination in full DuplexWireless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Zhou, K. Srinivasan, and P. Sinha,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a distributed channel access protocol, rapid signaling is crucial to identify the best mode for a given pair of transmitter and receiver, and to inform potential exposed terminals of transmission opportunities.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828800"/>
                <a:gridCol w="22098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distributed MAC protocol for full duplex radio</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Goyal, P. Liu, O. Gurbuz, E. Erkip, and S. Panwar,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The proposed MAC design works for both ad hoc and infrastructure modes of WLAN and takes into consideration new interference and contention during full duplex transmissions.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Practical, real-time, full duplex wireless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Jain, J. I. Choi, T. Kim, D. Bharadia, S. Seth, K. Srinivasan, P. Levis, S. Katti, and P. Sinha,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full duplex radio design using signal inversion and adaptive cancellation. Signal inversion uses a simple design based on a balanced/unbalanced (</a:t>
                      </a:r>
                      <a:r>
                        <a:rPr lang="en-US" sz="2000" dirty="0" err="1">
                          <a:solidFill>
                            <a:srgbClr val="333333"/>
                          </a:solidFill>
                          <a:latin typeface="Times New Roman"/>
                          <a:ea typeface="Calibri"/>
                          <a:cs typeface="Latha"/>
                        </a:rPr>
                        <a:t>Balun</a:t>
                      </a:r>
                      <a:r>
                        <a:rPr lang="en-US" sz="2000" dirty="0">
                          <a:solidFill>
                            <a:srgbClr val="333333"/>
                          </a:solidFill>
                          <a:latin typeface="Times New Roman"/>
                          <a:ea typeface="Calibri"/>
                          <a:cs typeface="Latha"/>
                        </a:rPr>
                        <a:t>) transformer.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905000" y="1524000"/>
            <a:ext cx="66294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technology has become one of the inseparable technologies in every day life for all of us. From laptops, phones and </a:t>
            </a:r>
            <a:r>
              <a:rPr lang="en-IN" sz="2000" dirty="0" err="1" smtClean="0">
                <a:latin typeface="Times New Roman" pitchFamily="18" charset="0"/>
                <a:cs typeface="Times New Roman" pitchFamily="18" charset="0"/>
              </a:rPr>
              <a:t>cellphones</a:t>
            </a:r>
            <a:r>
              <a:rPr lang="en-IN" sz="2000" dirty="0" smtClean="0">
                <a:latin typeface="Times New Roman" pitchFamily="18" charset="0"/>
                <a:cs typeface="Times New Roman" pitchFamily="18" charset="0"/>
              </a:rPr>
              <a:t>, to smart TVs and car navigation system, they all use wireless technology to transmit and/or receive data. Since the beginning of 2016, the amount of traffic carried over wireless networks has surpassed that of wired networks. However, wireless resources are scarce and expensive, and efficient usage of these resources is of utmost importance. With the ever increasing data demand comprising data hungry and delay-sensitive applications, the deployment of wireless base stations has been </a:t>
            </a:r>
            <a:r>
              <a:rPr lang="en-IN" sz="2000" dirty="0" err="1" smtClean="0">
                <a:latin typeface="Times New Roman" pitchFamily="18" charset="0"/>
                <a:cs typeface="Times New Roman" pitchFamily="18" charset="0"/>
              </a:rPr>
              <a:t>densified</a:t>
            </a:r>
            <a:r>
              <a:rPr lang="en-IN" sz="2000" dirty="0" smtClean="0">
                <a:latin typeface="Times New Roman" pitchFamily="18" charset="0"/>
                <a:cs typeface="Times New Roman" pitchFamily="18" charset="0"/>
              </a:rPr>
              <a:t> with small cells. Therefore, the inter-cell and intra-cell interference has been increased. Moreover, new technologies have been invented to increase the capacity of wireless networks. Thus, new MAC protocols are required to efficiently coordinate the transmission of different wireless stations not only to reduce the delay and frame collisions but to also increase the overall throughput of the network. In this dissertation, we studied the problem of efficient coordination among the stations in different wireless networks. We designed different access mechanisms, scheduling techniques and innovative architectures to increase efficiency.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W. Cheng, X. Zhang, and H. Zhang, “</a:t>
            </a:r>
            <a:r>
              <a:rPr lang="en-IN" sz="1600" dirty="0" err="1" smtClean="0">
                <a:latin typeface="Times New Roman" pitchFamily="18" charset="0"/>
                <a:cs typeface="Times New Roman" pitchFamily="18" charset="0"/>
              </a:rPr>
              <a:t>Rts</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fcts</a:t>
            </a:r>
            <a:r>
              <a:rPr lang="en-IN" sz="1600" dirty="0" smtClean="0">
                <a:latin typeface="Times New Roman" pitchFamily="18" charset="0"/>
                <a:cs typeface="Times New Roman" pitchFamily="18" charset="0"/>
              </a:rPr>
              <a:t> mechanism based full-duplex </a:t>
            </a:r>
            <a:r>
              <a:rPr lang="en-IN" sz="1600" dirty="0" err="1" smtClean="0">
                <a:latin typeface="Times New Roman" pitchFamily="18" charset="0"/>
                <a:cs typeface="Times New Roman" pitchFamily="18" charset="0"/>
              </a:rPr>
              <a:t>mac</a:t>
            </a:r>
            <a:r>
              <a:rPr lang="en-IN" sz="1600" dirty="0" smtClean="0">
                <a:latin typeface="Times New Roman" pitchFamily="18" charset="0"/>
                <a:cs typeface="Times New Roman" pitchFamily="18" charset="0"/>
              </a:rPr>
              <a:t> protocol for wireless networks,” in </a:t>
            </a:r>
            <a:r>
              <a:rPr lang="en-IN" sz="1600" dirty="0" err="1" smtClean="0">
                <a:latin typeface="Times New Roman" pitchFamily="18" charset="0"/>
                <a:cs typeface="Times New Roman" pitchFamily="18" charset="0"/>
              </a:rPr>
              <a:t>Globecom</a:t>
            </a:r>
            <a:r>
              <a:rPr lang="en-IN" sz="1600" dirty="0" smtClean="0">
                <a:latin typeface="Times New Roman" pitchFamily="18" charset="0"/>
                <a:cs typeface="Times New Roman" pitchFamily="18" charset="0"/>
              </a:rPr>
              <a:t> Workshops (GC </a:t>
            </a:r>
            <a:r>
              <a:rPr lang="en-IN" sz="1600" dirty="0" err="1" smtClean="0">
                <a:latin typeface="Times New Roman" pitchFamily="18" charset="0"/>
                <a:cs typeface="Times New Roman" pitchFamily="18" charset="0"/>
              </a:rPr>
              <a:t>Wkshps</a:t>
            </a:r>
            <a:r>
              <a:rPr lang="en-IN" sz="1600" dirty="0" smtClean="0">
                <a:latin typeface="Times New Roman" pitchFamily="18" charset="0"/>
                <a:cs typeface="Times New Roman" pitchFamily="18" charset="0"/>
              </a:rPr>
              <a:t>), 2013 IEEE. IEEE, 2013, pp. 5017–5022.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W. Zhou, K. </a:t>
            </a:r>
            <a:r>
              <a:rPr lang="en-IN" sz="1600" dirty="0" err="1" smtClean="0">
                <a:latin typeface="Times New Roman" pitchFamily="18" charset="0"/>
                <a:cs typeface="Times New Roman" pitchFamily="18" charset="0"/>
              </a:rPr>
              <a:t>Srinivasan</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Sinha</a:t>
            </a:r>
            <a:r>
              <a:rPr lang="en-IN" sz="1600" dirty="0" smtClean="0">
                <a:latin typeface="Times New Roman" pitchFamily="18" charset="0"/>
                <a:cs typeface="Times New Roman" pitchFamily="18" charset="0"/>
              </a:rPr>
              <a:t>, “RCTC: Rapid concurrent transmission coordination in full </a:t>
            </a:r>
            <a:r>
              <a:rPr lang="en-IN" sz="1600" dirty="0" err="1" smtClean="0">
                <a:latin typeface="Times New Roman" pitchFamily="18" charset="0"/>
                <a:cs typeface="Times New Roman" pitchFamily="18" charset="0"/>
              </a:rPr>
              <a:t>DuplexWireless</a:t>
            </a:r>
            <a:r>
              <a:rPr lang="en-IN" sz="1600" dirty="0" smtClean="0">
                <a:latin typeface="Times New Roman" pitchFamily="18" charset="0"/>
                <a:cs typeface="Times New Roman" pitchFamily="18" charset="0"/>
              </a:rPr>
              <a:t> networks,” in Network Protocols (ICNP), 2013 21st IEEE International Conference on. IEEE, 2013, pp. 1–10.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Goyal</a:t>
            </a:r>
            <a:r>
              <a:rPr lang="en-IN" sz="1600" dirty="0" smtClean="0">
                <a:latin typeface="Times New Roman" pitchFamily="18" charset="0"/>
                <a:cs typeface="Times New Roman" pitchFamily="18" charset="0"/>
              </a:rPr>
              <a:t>, P. Liu, O. </a:t>
            </a:r>
            <a:r>
              <a:rPr lang="en-IN" sz="1600" dirty="0" err="1" smtClean="0">
                <a:latin typeface="Times New Roman" pitchFamily="18" charset="0"/>
                <a:cs typeface="Times New Roman" pitchFamily="18" charset="0"/>
              </a:rPr>
              <a:t>Gurbuz</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Erkip</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Panwar</a:t>
            </a:r>
            <a:r>
              <a:rPr lang="en-IN" sz="1600" dirty="0" smtClean="0">
                <a:latin typeface="Times New Roman" pitchFamily="18" charset="0"/>
                <a:cs typeface="Times New Roman" pitchFamily="18" charset="0"/>
              </a:rPr>
              <a:t>, “A distributed MAC protocol for full duplex radio,” in Signals, Systems and Computers, 2013 </a:t>
            </a:r>
            <a:r>
              <a:rPr lang="en-IN" sz="1600" dirty="0" err="1" smtClean="0">
                <a:latin typeface="Times New Roman" pitchFamily="18" charset="0"/>
                <a:cs typeface="Times New Roman" pitchFamily="18" charset="0"/>
              </a:rPr>
              <a:t>Asilomar</a:t>
            </a:r>
            <a:r>
              <a:rPr lang="en-IN" sz="1600" dirty="0" smtClean="0">
                <a:latin typeface="Times New Roman" pitchFamily="18" charset="0"/>
                <a:cs typeface="Times New Roman" pitchFamily="18" charset="0"/>
              </a:rPr>
              <a:t> Conference on. IEEE, 2013, pp. 788–792.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M. Jain, J. I.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T. Kim, D. </a:t>
            </a:r>
            <a:r>
              <a:rPr lang="en-IN" sz="1600" dirty="0" err="1" smtClean="0">
                <a:latin typeface="Times New Roman" pitchFamily="18" charset="0"/>
                <a:cs typeface="Times New Roman" pitchFamily="18" charset="0"/>
              </a:rPr>
              <a:t>Bharadia</a:t>
            </a:r>
            <a:r>
              <a:rPr lang="en-IN" sz="1600" dirty="0" smtClean="0">
                <a:latin typeface="Times New Roman" pitchFamily="18" charset="0"/>
                <a:cs typeface="Times New Roman" pitchFamily="18" charset="0"/>
              </a:rPr>
              <a:t>, S. Seth, K. </a:t>
            </a:r>
            <a:r>
              <a:rPr lang="en-IN" sz="1600" dirty="0" err="1" smtClean="0">
                <a:latin typeface="Times New Roman" pitchFamily="18" charset="0"/>
                <a:cs typeface="Times New Roman" pitchFamily="18" charset="0"/>
              </a:rPr>
              <a:t>Srinivasan</a:t>
            </a:r>
            <a:r>
              <a:rPr lang="en-IN" sz="1600" dirty="0" smtClean="0">
                <a:latin typeface="Times New Roman" pitchFamily="18" charset="0"/>
                <a:cs typeface="Times New Roman" pitchFamily="18" charset="0"/>
              </a:rPr>
              <a:t>, P. Levis, S. </a:t>
            </a:r>
            <a:r>
              <a:rPr lang="en-IN" sz="1600" dirty="0" err="1" smtClean="0">
                <a:latin typeface="Times New Roman" pitchFamily="18" charset="0"/>
                <a:cs typeface="Times New Roman" pitchFamily="18" charset="0"/>
              </a:rPr>
              <a:t>Katti</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Sinha</a:t>
            </a:r>
            <a:r>
              <a:rPr lang="en-IN" sz="1600" dirty="0" smtClean="0">
                <a:latin typeface="Times New Roman" pitchFamily="18" charset="0"/>
                <a:cs typeface="Times New Roman" pitchFamily="18" charset="0"/>
              </a:rPr>
              <a:t>, “Practical, real-time, full duplex wireless,” in Proceedings of the 17th annual international conference on Mobile computing and networking. ACM, 2011, pp. 301–312.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K. M. </a:t>
            </a:r>
            <a:r>
              <a:rPr lang="en-IN" sz="1600" dirty="0" err="1" smtClean="0">
                <a:latin typeface="Times New Roman" pitchFamily="18" charset="0"/>
                <a:cs typeface="Times New Roman" pitchFamily="18" charset="0"/>
              </a:rPr>
              <a:t>Thilina</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Tabassum</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and D. I. Kim, “Medium access control design for full duplex wireless systems: challenges and approaches,” IEEE Communications Magazine, vol. 53, no. 5, pp. 112–120, 2015.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 </a:t>
            </a:r>
            <a:r>
              <a:rPr lang="en-IN" sz="1600" dirty="0" err="1" smtClean="0">
                <a:latin typeface="Times New Roman" pitchFamily="18" charset="0"/>
                <a:cs typeface="Times New Roman" pitchFamily="18" charset="0"/>
              </a:rPr>
              <a:t>Sanabria</a:t>
            </a:r>
            <a:r>
              <a:rPr lang="en-IN" sz="1600" dirty="0" smtClean="0">
                <a:latin typeface="Times New Roman" pitchFamily="18" charset="0"/>
                <a:cs typeface="Times New Roman" pitchFamily="18" charset="0"/>
              </a:rPr>
              <a:t>-Russo and B. </a:t>
            </a:r>
            <a:r>
              <a:rPr lang="en-IN" sz="1600" dirty="0" err="1" smtClean="0">
                <a:latin typeface="Times New Roman" pitchFamily="18" charset="0"/>
                <a:cs typeface="Times New Roman" pitchFamily="18" charset="0"/>
              </a:rPr>
              <a:t>Bellalta</a:t>
            </a:r>
            <a:r>
              <a:rPr lang="en-IN" sz="1600" dirty="0" smtClean="0">
                <a:latin typeface="Times New Roman" pitchFamily="18" charset="0"/>
                <a:cs typeface="Times New Roman" pitchFamily="18" charset="0"/>
              </a:rPr>
              <a:t>, “Traffic Differentiation in Dense Collision-free WLANs using CSMA/ECA,” Ad Hoc Networks,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L. </a:t>
            </a:r>
            <a:r>
              <a:rPr lang="en-IN" sz="1600" dirty="0" err="1" smtClean="0">
                <a:latin typeface="Times New Roman" pitchFamily="18" charset="0"/>
                <a:cs typeface="Times New Roman" pitchFamily="18" charset="0"/>
              </a:rPr>
              <a:t>Sanabria</a:t>
            </a:r>
            <a:r>
              <a:rPr lang="en-IN" sz="1600" dirty="0" smtClean="0">
                <a:latin typeface="Times New Roman" pitchFamily="18" charset="0"/>
                <a:cs typeface="Times New Roman" pitchFamily="18" charset="0"/>
              </a:rPr>
              <a:t>-Russo, A. </a:t>
            </a:r>
            <a:r>
              <a:rPr lang="en-IN" sz="1600" dirty="0" err="1" smtClean="0">
                <a:latin typeface="Times New Roman" pitchFamily="18" charset="0"/>
                <a:cs typeface="Times New Roman" pitchFamily="18" charset="0"/>
              </a:rPr>
              <a:t>Faridi</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Bellalta</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Barcelo</a:t>
            </a:r>
            <a:r>
              <a:rPr lang="en-IN" sz="1600" dirty="0" smtClean="0">
                <a:latin typeface="Times New Roman" pitchFamily="18" charset="0"/>
                <a:cs typeface="Times New Roman" pitchFamily="18" charset="0"/>
              </a:rPr>
              <a:t>, and M. Oliver, “Future Evolution of CSMA Protocols for the IEEE 802.11 Standard,” in Communications Workshops (ICC), 2013 IEEE International Conference on. IEEE, 2013, pp. 1274–1279.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A. </a:t>
            </a:r>
            <a:r>
              <a:rPr lang="en-IN" sz="1600" dirty="0" err="1" smtClean="0">
                <a:latin typeface="Times New Roman" pitchFamily="18" charset="0"/>
                <a:cs typeface="Times New Roman" pitchFamily="18" charset="0"/>
              </a:rPr>
              <a:t>da</a:t>
            </a:r>
            <a:r>
              <a:rPr lang="en-IN" sz="1600" dirty="0" smtClean="0">
                <a:latin typeface="Times New Roman" pitchFamily="18" charset="0"/>
                <a:cs typeface="Times New Roman" pitchFamily="18" charset="0"/>
              </a:rPr>
              <a:t> Silva and M. </a:t>
            </a:r>
            <a:r>
              <a:rPr lang="en-IN" sz="1600" dirty="0" err="1" smtClean="0">
                <a:latin typeface="Times New Roman" pitchFamily="18" charset="0"/>
                <a:cs typeface="Times New Roman" pitchFamily="18" charset="0"/>
              </a:rPr>
              <a:t>Nogueira</a:t>
            </a:r>
            <a:r>
              <a:rPr lang="en-IN" sz="1600" dirty="0" smtClean="0">
                <a:latin typeface="Times New Roman" pitchFamily="18" charset="0"/>
                <a:cs typeface="Times New Roman" pitchFamily="18" charset="0"/>
              </a:rPr>
              <a:t>, “MAC Protocols for IEEE 802.11ax: Avoiding Collisions on Dense Networks,”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preprint arXiv:1611.06609,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I. </a:t>
            </a:r>
            <a:r>
              <a:rPr lang="en-IN" sz="1600" dirty="0" err="1" smtClean="0">
                <a:latin typeface="Times New Roman" pitchFamily="18" charset="0"/>
                <a:cs typeface="Times New Roman" pitchFamily="18" charset="0"/>
              </a:rPr>
              <a:t>Syed</a:t>
            </a:r>
            <a:r>
              <a:rPr lang="en-IN" sz="1600" dirty="0" smtClean="0">
                <a:latin typeface="Times New Roman" pitchFamily="18" charset="0"/>
                <a:cs typeface="Times New Roman" pitchFamily="18" charset="0"/>
              </a:rPr>
              <a:t>, S.-h. Shin, B.-h. </a:t>
            </a:r>
            <a:r>
              <a:rPr lang="en-IN" sz="1600" dirty="0" err="1" smtClean="0">
                <a:latin typeface="Times New Roman" pitchFamily="18" charset="0"/>
                <a:cs typeface="Times New Roman" pitchFamily="18" charset="0"/>
              </a:rPr>
              <a:t>Roh</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Adnan</a:t>
            </a:r>
            <a:r>
              <a:rPr lang="en-IN" sz="1600" dirty="0" smtClean="0">
                <a:latin typeface="Times New Roman" pitchFamily="18" charset="0"/>
                <a:cs typeface="Times New Roman" pitchFamily="18" charset="0"/>
              </a:rPr>
              <a:t>, “Performance Improvement of </a:t>
            </a:r>
            <a:r>
              <a:rPr lang="en-IN" sz="1600" dirty="0" err="1" smtClean="0">
                <a:latin typeface="Times New Roman" pitchFamily="18" charset="0"/>
                <a:cs typeface="Times New Roman" pitchFamily="18" charset="0"/>
              </a:rPr>
              <a:t>QoS</a:t>
            </a:r>
            <a:r>
              <a:rPr lang="en-IN" sz="1600" dirty="0" smtClean="0">
                <a:latin typeface="Times New Roman" pitchFamily="18" charset="0"/>
                <a:cs typeface="Times New Roman" pitchFamily="18" charset="0"/>
              </a:rPr>
              <a:t>-Enabled WLANs Using Adaptive Contention Window </a:t>
            </a:r>
            <a:r>
              <a:rPr lang="en-IN" sz="1600" dirty="0" err="1" smtClean="0">
                <a:latin typeface="Times New Roman" pitchFamily="18" charset="0"/>
                <a:cs typeface="Times New Roman" pitchFamily="18" charset="0"/>
              </a:rPr>
              <a:t>Backoff</a:t>
            </a:r>
            <a:r>
              <a:rPr lang="en-IN" sz="1600" dirty="0" smtClean="0">
                <a:latin typeface="Times New Roman" pitchFamily="18" charset="0"/>
                <a:cs typeface="Times New Roman" pitchFamily="18" charset="0"/>
              </a:rPr>
              <a:t> Algorithm,” IEEE Systems Journal, 2017</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[10] S. Chun, D. </a:t>
            </a:r>
            <a:r>
              <a:rPr lang="en-IN" sz="1600" dirty="0" err="1" smtClean="0">
                <a:latin typeface="Times New Roman" pitchFamily="18" charset="0"/>
                <a:cs typeface="Times New Roman" pitchFamily="18" charset="0"/>
              </a:rPr>
              <a:t>Xianhua</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Pingyuan</a:t>
            </a:r>
            <a:r>
              <a:rPr lang="en-IN" sz="1600" dirty="0" smtClean="0">
                <a:latin typeface="Times New Roman" pitchFamily="18" charset="0"/>
                <a:cs typeface="Times New Roman" pitchFamily="18" charset="0"/>
              </a:rPr>
              <a:t>, and Z. Han, “Adaptive Access Mechanism with Optimal Contention Window Based on Node Number Estimation Using Multiple Thresholds,” IEEE Transactions on Wireless Communications, vol. 11, no. 6, pp. 2046–2055, 2012.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1281</TotalTime>
  <Words>1593</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Exploiting an Optimal Delay-Collision Tradeoff in CSMA-Based High-Dense Wireless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2021-08-28T14:40:15Z</dcterms:modified>
</cp:coreProperties>
</file>