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8/28/2021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8/28/2021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8/28/2021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8/28/2021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8/28/2021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8/28/2021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An Incentive Mechanism for Federated Learning in Wireless Cellular network An Auction Approach</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295400" y="533400"/>
            <a:ext cx="7498080" cy="5257800"/>
          </a:xfrm>
        </p:spPr>
        <p:txBody>
          <a:bodyPr>
            <a:noAutofit/>
          </a:bodyPr>
          <a:lstStyle/>
          <a:p>
            <a:pPr algn="just">
              <a:buNone/>
            </a:pPr>
            <a:r>
              <a:rPr lang="en-IN" sz="2000" dirty="0" smtClean="0">
                <a:latin typeface="Times New Roman" pitchFamily="18" charset="0"/>
                <a:cs typeface="Times New Roman" pitchFamily="18" charset="0"/>
              </a:rPr>
              <a:t>    Federated </a:t>
            </a:r>
            <a:r>
              <a:rPr lang="en-IN" sz="2000" dirty="0" smtClean="0">
                <a:latin typeface="Times New Roman" pitchFamily="18" charset="0"/>
                <a:cs typeface="Times New Roman" pitchFamily="18" charset="0"/>
              </a:rPr>
              <a:t>Learning (FL) is a distributed learning framework that can deal with the distributed issue in machine learning and still guarantee high learning performance. However, it is impractical that all users will sacrifice their resources to join the FL algorithm. This motivates us to study the incentive mechanism design for FL. In this paper, we consider a FL system that involves one base station (BS) and multiple mobile users. The mobile users use their own data to train the local machine learning model, and then send the trained models to the BS, which generates the initial model, collects local models and constructs the global model. Then, we formulate the incentive mechanism between the BS and mobile users as an auction game where the BS is an auctioneer and the mobile users are the sellers. In the proposed game, each mobile user submits its bids according to the minimal energy cost that the mobile users experiences in participating in FL. To decide winners in the auction and maximize social welfare, we propose the primal-dual greedy auction mechanism. The proposed mechanism can guarantee three economic properties, namely, truthfulness, individual rationality and efficiency. Finally, numerical results are shown to demonstrate the performance effectiveness of our proposed mechanism</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Several </a:t>
            </a:r>
            <a:r>
              <a:rPr lang="en-IN" sz="2000" dirty="0" smtClean="0">
                <a:latin typeface="Times New Roman" pitchFamily="18" charset="0"/>
                <a:cs typeface="Times New Roman" pitchFamily="18" charset="0"/>
              </a:rPr>
              <a:t>existing works studied the implementation problem of FL over wireless </a:t>
            </a:r>
            <a:r>
              <a:rPr lang="en-IN" sz="2000" dirty="0" smtClean="0">
                <a:latin typeface="Times New Roman" pitchFamily="18" charset="0"/>
                <a:cs typeface="Times New Roman" pitchFamily="18" charset="0"/>
              </a:rPr>
              <a:t>link</a:t>
            </a:r>
          </a:p>
          <a:p>
            <a:pPr algn="just">
              <a:lnSpc>
                <a:spcPct val="150000"/>
              </a:lnSpc>
            </a:pPr>
            <a:r>
              <a:rPr lang="en-IN" sz="2000" dirty="0" smtClean="0">
                <a:latin typeface="Times New Roman" pitchFamily="18" charset="0"/>
                <a:cs typeface="Times New Roman" pitchFamily="18" charset="0"/>
              </a:rPr>
              <a:t>Most of the existing work has focused on designing learning algorithms with provable convergence time, but other issues such as incentive mechanism are unexplored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An intuitive idea is to reward participants according to their contributions, following the existing incentive mechanism designs for many other </a:t>
            </a:r>
            <a:r>
              <a:rPr lang="en-IN" sz="2000" dirty="0" smtClean="0">
                <a:latin typeface="Times New Roman" pitchFamily="18" charset="0"/>
                <a:cs typeface="Times New Roman" pitchFamily="18" charset="0"/>
              </a:rPr>
              <a:t>scenarios.</a:t>
            </a:r>
          </a:p>
          <a:p>
            <a:pPr algn="just">
              <a:lnSpc>
                <a:spcPct val="150000"/>
              </a:lnSpc>
            </a:pPr>
            <a:r>
              <a:rPr lang="en-IN" sz="2000" dirty="0" smtClean="0">
                <a:latin typeface="Times New Roman" pitchFamily="18" charset="0"/>
                <a:cs typeface="Times New Roman" pitchFamily="18" charset="0"/>
              </a:rPr>
              <a:t>Although there exist some preliminaries </a:t>
            </a:r>
            <a:r>
              <a:rPr lang="en-IN" sz="2000" dirty="0" smtClean="0">
                <a:latin typeface="Times New Roman" pitchFamily="18" charset="0"/>
                <a:cs typeface="Times New Roman" pitchFamily="18" charset="0"/>
              </a:rPr>
              <a:t>studies, </a:t>
            </a:r>
            <a:r>
              <a:rPr lang="en-IN" sz="2000" dirty="0" smtClean="0">
                <a:latin typeface="Times New Roman" pitchFamily="18" charset="0"/>
                <a:cs typeface="Times New Roman" pitchFamily="18" charset="0"/>
              </a:rPr>
              <a:t>they cannot be combined with incentive mechanism design for federated learning</a:t>
            </a:r>
            <a:r>
              <a:rPr lang="en-IN" sz="2000" dirty="0" smtClean="0">
                <a:latin typeface="Times New Roman" pitchFamily="18" charset="0"/>
                <a:cs typeface="Times New Roman" pitchFamily="18" charset="0"/>
              </a:rPr>
              <a:t>.</a:t>
            </a: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Mobile </a:t>
            </a:r>
            <a:r>
              <a:rPr lang="en-IN" sz="2000" dirty="0" smtClean="0">
                <a:latin typeface="Times New Roman" pitchFamily="18" charset="0"/>
                <a:cs typeface="Times New Roman" pitchFamily="18" charset="0"/>
              </a:rPr>
              <a:t>devices equipped with specialized hardware architectures and computing engines can handle the machine learning problem effectively.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perspective of the BS, we formulate the winner selection problem in the auction game as the social welfare maximization problem which is a NP-hard problem.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propose a primal-dual greedy algorithm to deal with the NP-hard problem in selecting the winning users and critical value based payment.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work </a:t>
            </a: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also considered the latency and energy consumption minimization problem for the case of asynchronous </a:t>
            </a:r>
            <a:r>
              <a:rPr lang="en-IN" sz="2000" dirty="0" smtClean="0">
                <a:latin typeface="Times New Roman" pitchFamily="18" charset="0"/>
                <a:cs typeface="Times New Roman" pitchFamily="18" charset="0"/>
              </a:rPr>
              <a:t>transmission.</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4572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066800" y="5334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proposed mechanism can provide the guarantee of efficiency while approximate truthfulness and individual rationality are ensured simultaneously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Federated </a:t>
            </a:r>
            <a:r>
              <a:rPr lang="en-IN" sz="2000" dirty="0" smtClean="0">
                <a:latin typeface="Times New Roman" pitchFamily="18" charset="0"/>
                <a:cs typeface="Times New Roman" pitchFamily="18" charset="0"/>
              </a:rPr>
              <a:t>learning has been proposed to enable distributed computing nodes to collaboratively train models without exposing their own data</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this paper, we propose a novel incentive mechanism design that integrates model updating using fresh data for federated learning in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applications.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Due </a:t>
            </a:r>
            <a:r>
              <a:rPr lang="en-IN" sz="2000" dirty="0" smtClean="0">
                <a:latin typeface="Times New Roman" pitchFamily="18" charset="0"/>
                <a:cs typeface="Times New Roman" pitchFamily="18" charset="0"/>
              </a:rPr>
              <a:t>to the unique challenges of unshared information and difficulties of contribution evaluation in federated learning, we propose the DRL-based incentive mechanism to address these </a:t>
            </a:r>
            <a:r>
              <a:rPr lang="en-IN" sz="2000" dirty="0" smtClean="0">
                <a:latin typeface="Times New Roman" pitchFamily="18" charset="0"/>
                <a:cs typeface="Times New Roman" pitchFamily="18" charset="0"/>
              </a:rPr>
              <a:t>issues.</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 proposed mechanism can guarantee three economic properties, namely, truthfulness, individual rationality and efficiency</a:t>
            </a:r>
            <a:r>
              <a:rPr lang="en-US"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Moreover</a:t>
            </a:r>
            <a:r>
              <a:rPr lang="en-IN" sz="2000" dirty="0" smtClean="0">
                <a:latin typeface="Times New Roman" pitchFamily="18" charset="0"/>
                <a:cs typeface="Times New Roman" pitchFamily="18" charset="0"/>
              </a:rPr>
              <a:t>, because the wireless resource is limited, the BS needs to allocate the resources reasonably to avoid the congestion, guarantee the model training performance and optimize the total utilities of the BS and mobile users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spite of the above mentioned benefits of FL, there are remaining challenges of having an efficient FL framework.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We also proposed auction mechanism is truthful, individual rational and computational efficient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proposed algorithm </a:t>
            </a: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can improve the training efficiency and solve the fairness issue. </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0"/>
          <a:ext cx="7867650" cy="6722745"/>
        </p:xfrm>
        <a:graphic>
          <a:graphicData uri="http://schemas.openxmlformats.org/drawingml/2006/table">
            <a:tbl>
              <a:tblPr firstRow="1" bandRow="1">
                <a:tableStyleId>{5C22544A-7EE6-4342-B048-85BDC9FD1C3A}</a:tableStyleId>
              </a:tblPr>
              <a:tblGrid>
                <a:gridCol w="1828800"/>
                <a:gridCol w="2667000"/>
                <a:gridCol w="33718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286760">
                <a:tc>
                  <a:txBody>
                    <a:bodyPr/>
                    <a:lstStyle/>
                    <a:p>
                      <a:pPr algn="just">
                        <a:lnSpc>
                          <a:spcPct val="150000"/>
                        </a:lnSpc>
                        <a:spcAft>
                          <a:spcPts val="500"/>
                        </a:spcAft>
                        <a:tabLst>
                          <a:tab pos="457200" algn="l"/>
                        </a:tabLst>
                      </a:pPr>
                      <a:r>
                        <a:rPr lang="en-US" sz="2000" dirty="0">
                          <a:latin typeface="Times New Roman"/>
                          <a:ea typeface="Calibri"/>
                          <a:cs typeface="Latha"/>
                        </a:rPr>
                        <a:t>Incentivize to build: A </a:t>
                      </a:r>
                      <a:r>
                        <a:rPr lang="en-US" sz="2000" dirty="0" err="1">
                          <a:latin typeface="Times New Roman"/>
                          <a:ea typeface="Calibri"/>
                          <a:cs typeface="Latha"/>
                        </a:rPr>
                        <a:t>crowdsourcing</a:t>
                      </a:r>
                      <a:r>
                        <a:rPr lang="en-US" sz="2000" dirty="0">
                          <a:latin typeface="Times New Roman"/>
                          <a:ea typeface="Calibri"/>
                          <a:cs typeface="Latha"/>
                        </a:rPr>
                        <a:t> framework for federated learning</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S. R. </a:t>
                      </a:r>
                      <a:r>
                        <a:rPr lang="en-US" sz="2000" dirty="0" err="1">
                          <a:latin typeface="Times New Roman"/>
                          <a:ea typeface="Calibri"/>
                          <a:cs typeface="Latha"/>
                        </a:rPr>
                        <a:t>Pandey</a:t>
                      </a:r>
                      <a:r>
                        <a:rPr lang="en-US" sz="2000" dirty="0">
                          <a:latin typeface="Times New Roman"/>
                          <a:ea typeface="Calibri"/>
                          <a:cs typeface="Latha"/>
                        </a:rPr>
                        <a:t>, N. H. Tran, M. </a:t>
                      </a:r>
                      <a:r>
                        <a:rPr lang="en-US" sz="2000" dirty="0" err="1">
                          <a:latin typeface="Times New Roman"/>
                          <a:ea typeface="Calibri"/>
                          <a:cs typeface="Latha"/>
                        </a:rPr>
                        <a:t>Bennis</a:t>
                      </a:r>
                      <a:r>
                        <a:rPr lang="en-US" sz="2000" dirty="0">
                          <a:latin typeface="Times New Roman"/>
                          <a:ea typeface="Calibri"/>
                          <a:cs typeface="Latha"/>
                        </a:rPr>
                        <a:t>, Y. K. </a:t>
                      </a:r>
                      <a:r>
                        <a:rPr lang="en-US" sz="2000" dirty="0" err="1">
                          <a:latin typeface="Times New Roman"/>
                          <a:ea typeface="Calibri"/>
                          <a:cs typeface="Latha"/>
                        </a:rPr>
                        <a:t>Tun</a:t>
                      </a:r>
                      <a:r>
                        <a:rPr lang="en-US" sz="2000" dirty="0">
                          <a:latin typeface="Times New Roman"/>
                          <a:ea typeface="Calibri"/>
                          <a:cs typeface="Latha"/>
                        </a:rPr>
                        <a:t>, Z. Han, and C. S. Hong, </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We formulate a utility maximization problem to tackle this difficulty and propose a novel </a:t>
                      </a:r>
                      <a:r>
                        <a:rPr lang="en-US" sz="2000" dirty="0" err="1">
                          <a:solidFill>
                            <a:srgbClr val="333333"/>
                          </a:solidFill>
                          <a:latin typeface="Times New Roman"/>
                          <a:ea typeface="Calibri"/>
                          <a:cs typeface="Latha"/>
                        </a:rPr>
                        <a:t>crowdsourcing</a:t>
                      </a:r>
                      <a:r>
                        <a:rPr lang="en-US" sz="2000" dirty="0">
                          <a:solidFill>
                            <a:srgbClr val="333333"/>
                          </a:solidFill>
                          <a:latin typeface="Times New Roman"/>
                          <a:ea typeface="Calibri"/>
                          <a:cs typeface="Latha"/>
                        </a:rPr>
                        <a:t> framework, involving a number of participating clients with local training data to leverage FL.</a:t>
                      </a:r>
                      <a:endParaRPr lang="en-IN" sz="1600" dirty="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Towards federated learning at scale: System design</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K. Bonawitz, H. Eichner, W. Grieskamp, D. Huba, A. Ingerman, V. Ivanov, C. Kiddon, J. Konecny, S. Mazzocchi, H. B. McMahan et al.,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Federated Learning is a distributed machine learning approach which enables model training on a large corpus of decentralized data.</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2305050"/>
                <a:gridCol w="28384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Auction based incentive design for efficient federated learning in cellular wireless networks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 H. T. Le, N. H. Tran, Y. K. Tun, H. Zhu, and C. S. Hong,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In this paper, we deal with the problem of incentive mechanism design for motivating users to participate in training.</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Federated learning over wireless networks: Optimization model design and analysis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N. H. Tran, W. Bao, A. Zomaya, and C. S. Hong,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Federated Learning has several benefits of data privacy and potentially a large amount of UE participants with modern powerful processors and low-delay mobile-edge networks.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3.jpg"/>
          <p:cNvPicPr>
            <a:picLocks noGrp="1" noChangeAspect="1" noChangeArrowheads="1"/>
          </p:cNvPicPr>
          <p:nvPr>
            <p:ph idx="1"/>
          </p:nvPr>
        </p:nvPicPr>
        <p:blipFill>
          <a:blip r:embed="rId2"/>
          <a:srcRect/>
          <a:stretch>
            <a:fillRect/>
          </a:stretch>
        </p:blipFill>
        <p:spPr bwMode="auto">
          <a:xfrm>
            <a:off x="1981200" y="1447800"/>
            <a:ext cx="6324600" cy="4876799"/>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62500" lnSpcReduction="20000"/>
          </a:bodyPr>
          <a:lstStyle/>
          <a:p>
            <a:pPr algn="just">
              <a:lnSpc>
                <a:spcPct val="120000"/>
              </a:lnSpc>
              <a:buNone/>
            </a:pPr>
            <a:r>
              <a:rPr lang="en-IN" dirty="0" smtClean="0">
                <a:latin typeface="Times New Roman" pitchFamily="18" charset="0"/>
                <a:cs typeface="Times New Roman" pitchFamily="18" charset="0"/>
              </a:rPr>
              <a:t>    This </a:t>
            </a:r>
            <a:r>
              <a:rPr lang="en-IN" dirty="0" smtClean="0">
                <a:latin typeface="Times New Roman" pitchFamily="18" charset="0"/>
                <a:cs typeface="Times New Roman" pitchFamily="18" charset="0"/>
              </a:rPr>
              <a:t>paper focus on the incentive mechanism design to stimulate mobile users to participate in FL. We formulated the incentive problem between the BS and mobile users in the FL service market as the auction game with the objective of maximizing social welfare. Then, we presented the method for mobile users to decide the bids submitted to the BS so that mobile users can minimize the energy cost. We also proposed the iterative algorithm with low complexity. In addition, we proposed a primal-dual greedy algorithm to tackle the NP-hard winner selection problem. Finally, we showed that the proposed auction mechanism </a:t>
            </a:r>
            <a:r>
              <a:rPr lang="en-IN" dirty="0" smtClean="0">
                <a:latin typeface="Times New Roman" pitchFamily="18" charset="0"/>
                <a:cs typeface="Times New Roman" pitchFamily="18" charset="0"/>
              </a:rPr>
              <a:t>guarantee truthfulness</a:t>
            </a:r>
            <a:r>
              <a:rPr lang="en-IN" dirty="0" smtClean="0">
                <a:latin typeface="Times New Roman" pitchFamily="18" charset="0"/>
                <a:cs typeface="Times New Roman" pitchFamily="18" charset="0"/>
              </a:rPr>
              <a:t>, individual rationality and computation efficiency. Simulation results demonstrated the effectiveness of the proposed mechanism where social welfare obtained by our proposed mechanism is 400% larger than by the fixed price scheme. </a:t>
            </a:r>
            <a:endParaRPr lang="en-US"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[Online]. Available: https://www.idc.com/getdoc.jsp?containerId=prUS43773018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S. R. </a:t>
            </a:r>
            <a:r>
              <a:rPr lang="en-IN" sz="1600" dirty="0" err="1" smtClean="0">
                <a:latin typeface="Times New Roman" pitchFamily="18" charset="0"/>
                <a:cs typeface="Times New Roman" pitchFamily="18" charset="0"/>
              </a:rPr>
              <a:t>Pandey</a:t>
            </a:r>
            <a:r>
              <a:rPr lang="en-IN" sz="1600" dirty="0" smtClean="0">
                <a:latin typeface="Times New Roman" pitchFamily="18" charset="0"/>
                <a:cs typeface="Times New Roman" pitchFamily="18" charset="0"/>
              </a:rPr>
              <a:t>, N. H. Tran, M. </a:t>
            </a:r>
            <a:r>
              <a:rPr lang="en-IN" sz="1600" dirty="0" err="1" smtClean="0">
                <a:latin typeface="Times New Roman" pitchFamily="18" charset="0"/>
                <a:cs typeface="Times New Roman" pitchFamily="18" charset="0"/>
              </a:rPr>
              <a:t>Bennis</a:t>
            </a:r>
            <a:r>
              <a:rPr lang="en-IN" sz="1600" dirty="0" smtClean="0">
                <a:latin typeface="Times New Roman" pitchFamily="18" charset="0"/>
                <a:cs typeface="Times New Roman" pitchFamily="18" charset="0"/>
              </a:rPr>
              <a:t>, Y. K. </a:t>
            </a:r>
            <a:r>
              <a:rPr lang="en-IN" sz="1600" dirty="0" err="1" smtClean="0">
                <a:latin typeface="Times New Roman" pitchFamily="18" charset="0"/>
                <a:cs typeface="Times New Roman" pitchFamily="18" charset="0"/>
              </a:rPr>
              <a:t>Tun</a:t>
            </a:r>
            <a:r>
              <a:rPr lang="en-IN" sz="1600" dirty="0" smtClean="0">
                <a:latin typeface="Times New Roman" pitchFamily="18" charset="0"/>
                <a:cs typeface="Times New Roman" pitchFamily="18" charset="0"/>
              </a:rPr>
              <a:t>, Z. Han, and C. S. Hong, “Incentivize to build: A </a:t>
            </a:r>
            <a:r>
              <a:rPr lang="en-IN" sz="1600" dirty="0" err="1" smtClean="0">
                <a:latin typeface="Times New Roman" pitchFamily="18" charset="0"/>
                <a:cs typeface="Times New Roman" pitchFamily="18" charset="0"/>
              </a:rPr>
              <a:t>crowdsourcing</a:t>
            </a:r>
            <a:r>
              <a:rPr lang="en-IN" sz="1600" dirty="0" smtClean="0">
                <a:latin typeface="Times New Roman" pitchFamily="18" charset="0"/>
                <a:cs typeface="Times New Roman" pitchFamily="18" charset="0"/>
              </a:rPr>
              <a:t> framework for federated learning,” in IEEE Global Communications Conference (GLOBECOM), Waikoloa, HI, 2019, pp. 1–6.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K. </a:t>
            </a:r>
            <a:r>
              <a:rPr lang="en-IN" sz="1600" dirty="0" err="1" smtClean="0">
                <a:latin typeface="Times New Roman" pitchFamily="18" charset="0"/>
                <a:cs typeface="Times New Roman" pitchFamily="18" charset="0"/>
              </a:rPr>
              <a:t>Bonawitz</a:t>
            </a:r>
            <a:r>
              <a:rPr lang="en-IN" sz="1600" dirty="0" smtClean="0">
                <a:latin typeface="Times New Roman" pitchFamily="18" charset="0"/>
                <a:cs typeface="Times New Roman" pitchFamily="18" charset="0"/>
              </a:rPr>
              <a:t>, H. </a:t>
            </a:r>
            <a:r>
              <a:rPr lang="en-IN" sz="1600" dirty="0" err="1" smtClean="0">
                <a:latin typeface="Times New Roman" pitchFamily="18" charset="0"/>
                <a:cs typeface="Times New Roman" pitchFamily="18" charset="0"/>
              </a:rPr>
              <a:t>Eichner</a:t>
            </a:r>
            <a:r>
              <a:rPr lang="en-IN" sz="1600" dirty="0" smtClean="0">
                <a:latin typeface="Times New Roman" pitchFamily="18" charset="0"/>
                <a:cs typeface="Times New Roman" pitchFamily="18" charset="0"/>
              </a:rPr>
              <a:t>, W. </a:t>
            </a:r>
            <a:r>
              <a:rPr lang="en-IN" sz="1600" dirty="0" err="1" smtClean="0">
                <a:latin typeface="Times New Roman" pitchFamily="18" charset="0"/>
                <a:cs typeface="Times New Roman" pitchFamily="18" charset="0"/>
              </a:rPr>
              <a:t>Grieskamp</a:t>
            </a:r>
            <a:r>
              <a:rPr lang="en-IN" sz="1600" dirty="0" smtClean="0">
                <a:latin typeface="Times New Roman" pitchFamily="18" charset="0"/>
                <a:cs typeface="Times New Roman" pitchFamily="18" charset="0"/>
              </a:rPr>
              <a:t>, D. </a:t>
            </a:r>
            <a:r>
              <a:rPr lang="en-IN" sz="1600" dirty="0" err="1" smtClean="0">
                <a:latin typeface="Times New Roman" pitchFamily="18" charset="0"/>
                <a:cs typeface="Times New Roman" pitchFamily="18" charset="0"/>
              </a:rPr>
              <a:t>Huba</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Ingerman</a:t>
            </a:r>
            <a:r>
              <a:rPr lang="en-IN" sz="1600" dirty="0" smtClean="0">
                <a:latin typeface="Times New Roman" pitchFamily="18" charset="0"/>
                <a:cs typeface="Times New Roman" pitchFamily="18" charset="0"/>
              </a:rPr>
              <a:t>, V. </a:t>
            </a:r>
            <a:r>
              <a:rPr lang="en-IN" sz="1600" dirty="0" err="1" smtClean="0">
                <a:latin typeface="Times New Roman" pitchFamily="18" charset="0"/>
                <a:cs typeface="Times New Roman" pitchFamily="18" charset="0"/>
              </a:rPr>
              <a:t>Ivanov</a:t>
            </a:r>
            <a:r>
              <a:rPr lang="en-IN" sz="1600" dirty="0" smtClean="0">
                <a:latin typeface="Times New Roman" pitchFamily="18" charset="0"/>
                <a:cs typeface="Times New Roman" pitchFamily="18" charset="0"/>
              </a:rPr>
              <a:t>, C. </a:t>
            </a:r>
            <a:r>
              <a:rPr lang="en-IN" sz="1600" dirty="0" err="1" smtClean="0">
                <a:latin typeface="Times New Roman" pitchFamily="18" charset="0"/>
                <a:cs typeface="Times New Roman" pitchFamily="18" charset="0"/>
              </a:rPr>
              <a:t>Kiddon</a:t>
            </a:r>
            <a:r>
              <a:rPr lang="en-IN" sz="1600" dirty="0" smtClean="0">
                <a:latin typeface="Times New Roman" pitchFamily="18" charset="0"/>
                <a:cs typeface="Times New Roman" pitchFamily="18" charset="0"/>
              </a:rPr>
              <a:t>, J. </a:t>
            </a:r>
            <a:r>
              <a:rPr lang="en-IN" sz="1600" dirty="0" err="1" smtClean="0">
                <a:latin typeface="Times New Roman" pitchFamily="18" charset="0"/>
                <a:cs typeface="Times New Roman" pitchFamily="18" charset="0"/>
              </a:rPr>
              <a:t>Konecny</a:t>
            </a:r>
            <a:r>
              <a:rPr lang="en-IN" sz="1600" dirty="0" smtClean="0">
                <a:latin typeface="Times New Roman" pitchFamily="18" charset="0"/>
                <a:cs typeface="Times New Roman" pitchFamily="18" charset="0"/>
              </a:rPr>
              <a:t>, S. </a:t>
            </a:r>
            <a:r>
              <a:rPr lang="en-IN" sz="1600" dirty="0" err="1" smtClean="0">
                <a:latin typeface="Times New Roman" pitchFamily="18" charset="0"/>
                <a:cs typeface="Times New Roman" pitchFamily="18" charset="0"/>
              </a:rPr>
              <a:t>Mazzocchi</a:t>
            </a:r>
            <a:r>
              <a:rPr lang="en-IN" sz="1600" dirty="0" smtClean="0">
                <a:latin typeface="Times New Roman" pitchFamily="18" charset="0"/>
                <a:cs typeface="Times New Roman" pitchFamily="18" charset="0"/>
              </a:rPr>
              <a:t>, H. B. McMahan et al., “Towards federated learning at scale: System design,” </a:t>
            </a:r>
            <a:r>
              <a:rPr lang="en-IN" sz="1600" dirty="0" err="1" smtClean="0">
                <a:latin typeface="Times New Roman" pitchFamily="18" charset="0"/>
                <a:cs typeface="Times New Roman" pitchFamily="18" charset="0"/>
              </a:rPr>
              <a:t>arXiv</a:t>
            </a:r>
            <a:r>
              <a:rPr lang="en-IN" sz="1600" dirty="0" smtClean="0">
                <a:latin typeface="Times New Roman" pitchFamily="18" charset="0"/>
                <a:cs typeface="Times New Roman" pitchFamily="18" charset="0"/>
              </a:rPr>
              <a:t> preprint arXiv:1902.01046, 2019.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T. H. T. Le, N. H. Tran, Y. K. </a:t>
            </a:r>
            <a:r>
              <a:rPr lang="en-IN" sz="1600" dirty="0" err="1" smtClean="0">
                <a:latin typeface="Times New Roman" pitchFamily="18" charset="0"/>
                <a:cs typeface="Times New Roman" pitchFamily="18" charset="0"/>
              </a:rPr>
              <a:t>Tun</a:t>
            </a:r>
            <a:r>
              <a:rPr lang="en-IN" sz="1600" dirty="0" smtClean="0">
                <a:latin typeface="Times New Roman" pitchFamily="18" charset="0"/>
                <a:cs typeface="Times New Roman" pitchFamily="18" charset="0"/>
              </a:rPr>
              <a:t>, H. Zhu, and C. S. Hong, “Auction based incentive design for efficient federated learning in cellular wireless networks,” in IEEE Wireless Communications and Networking Conference, Virtual Conference, 2020, (accepted).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N. H. Tran, W. </a:t>
            </a:r>
            <a:r>
              <a:rPr lang="en-IN" sz="1600" dirty="0" err="1" smtClean="0">
                <a:latin typeface="Times New Roman" pitchFamily="18" charset="0"/>
                <a:cs typeface="Times New Roman" pitchFamily="18" charset="0"/>
              </a:rPr>
              <a:t>Bao</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Zomaya</a:t>
            </a:r>
            <a:r>
              <a:rPr lang="en-IN" sz="1600" dirty="0" smtClean="0">
                <a:latin typeface="Times New Roman" pitchFamily="18" charset="0"/>
                <a:cs typeface="Times New Roman" pitchFamily="18" charset="0"/>
              </a:rPr>
              <a:t>, and C. S. Hong, “Federated learning over wireless networks: Optimization model design and analysis,” in IEEE INFOCOM Conference on Computer Communications, Paris, France, 2019, pp. 1387–1395. </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6</a:t>
            </a:r>
            <a:r>
              <a:rPr lang="en-IN" sz="1600" dirty="0" smtClean="0">
                <a:latin typeface="Times New Roman" pitchFamily="18" charset="0"/>
                <a:cs typeface="Times New Roman" pitchFamily="18" charset="0"/>
              </a:rPr>
              <a:t>] </a:t>
            </a:r>
            <a:r>
              <a:rPr lang="en-IN" sz="1600" dirty="0" smtClean="0">
                <a:latin typeface="Times New Roman" pitchFamily="18" charset="0"/>
                <a:cs typeface="Times New Roman" pitchFamily="18" charset="0"/>
              </a:rPr>
              <a:t>J. Wang, D. Yang, J. Tang, and M. C. </a:t>
            </a:r>
            <a:r>
              <a:rPr lang="en-IN" sz="1600" dirty="0" err="1" smtClean="0">
                <a:latin typeface="Times New Roman" pitchFamily="18" charset="0"/>
                <a:cs typeface="Times New Roman" pitchFamily="18" charset="0"/>
              </a:rPr>
              <a:t>Gursoy</a:t>
            </a:r>
            <a:r>
              <a:rPr lang="en-IN" sz="1600" dirty="0" smtClean="0">
                <a:latin typeface="Times New Roman" pitchFamily="18" charset="0"/>
                <a:cs typeface="Times New Roman" pitchFamily="18" charset="0"/>
              </a:rPr>
              <a:t>, “Enabling radio-as-a-service with truthful auction mechanisms,” IEEE Transactions on Wireless Communications, vol. 16, no. 4, pp. 2340–2349, Mar. 2017.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a:t>
            </a:r>
            <a:r>
              <a:rPr lang="en-IN" sz="1600" dirty="0" smtClean="0">
                <a:latin typeface="Times New Roman" pitchFamily="18" charset="0"/>
                <a:cs typeface="Times New Roman" pitchFamily="18" charset="0"/>
              </a:rPr>
              <a:t>] </a:t>
            </a:r>
            <a:r>
              <a:rPr lang="en-IN" sz="1600" dirty="0" smtClean="0">
                <a:latin typeface="Times New Roman" pitchFamily="18" charset="0"/>
                <a:cs typeface="Times New Roman" pitchFamily="18" charset="0"/>
              </a:rPr>
              <a:t>P. Klemperer, “What really matters in auction design,” Journal of economic perspectives, vol. 16, no. 1, pp. 169–189, 2002.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a:t>
            </a:r>
            <a:r>
              <a:rPr lang="en-IN" sz="1600" dirty="0" smtClean="0">
                <a:latin typeface="Times New Roman" pitchFamily="18" charset="0"/>
                <a:cs typeface="Times New Roman" pitchFamily="18" charset="0"/>
              </a:rPr>
              <a:t>] </a:t>
            </a:r>
            <a:r>
              <a:rPr lang="en-IN" sz="1600" dirty="0" smtClean="0">
                <a:latin typeface="Times New Roman" pitchFamily="18" charset="0"/>
                <a:cs typeface="Times New Roman" pitchFamily="18" charset="0"/>
              </a:rPr>
              <a:t>Z. Yang, M. Chen, W. </a:t>
            </a:r>
            <a:r>
              <a:rPr lang="en-IN" sz="1600" dirty="0" err="1" smtClean="0">
                <a:latin typeface="Times New Roman" pitchFamily="18" charset="0"/>
                <a:cs typeface="Times New Roman" pitchFamily="18" charset="0"/>
              </a:rPr>
              <a:t>Saad</a:t>
            </a:r>
            <a:r>
              <a:rPr lang="en-IN" sz="1600" dirty="0" smtClean="0">
                <a:latin typeface="Times New Roman" pitchFamily="18" charset="0"/>
                <a:cs typeface="Times New Roman" pitchFamily="18" charset="0"/>
              </a:rPr>
              <a:t>, C. S. Hong, and M. </a:t>
            </a:r>
            <a:r>
              <a:rPr lang="en-IN" sz="1600" dirty="0" err="1" smtClean="0">
                <a:latin typeface="Times New Roman" pitchFamily="18" charset="0"/>
                <a:cs typeface="Times New Roman" pitchFamily="18" charset="0"/>
              </a:rPr>
              <a:t>Shikh-Bahaei</a:t>
            </a:r>
            <a:r>
              <a:rPr lang="en-IN" sz="1600" dirty="0" smtClean="0">
                <a:latin typeface="Times New Roman" pitchFamily="18" charset="0"/>
                <a:cs typeface="Times New Roman" pitchFamily="18" charset="0"/>
              </a:rPr>
              <a:t>, “Energy efficient federated learning over wireless communication networks,” </a:t>
            </a:r>
            <a:r>
              <a:rPr lang="en-IN" sz="1600" dirty="0" err="1" smtClean="0">
                <a:latin typeface="Times New Roman" pitchFamily="18" charset="0"/>
                <a:cs typeface="Times New Roman" pitchFamily="18" charset="0"/>
              </a:rPr>
              <a:t>arXiv</a:t>
            </a:r>
            <a:r>
              <a:rPr lang="en-IN" sz="1600" dirty="0" smtClean="0">
                <a:latin typeface="Times New Roman" pitchFamily="18" charset="0"/>
                <a:cs typeface="Times New Roman" pitchFamily="18" charset="0"/>
              </a:rPr>
              <a:t> preprint arXiv:1911.02417, pp. 1–30, 2019.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a:t>
            </a:r>
            <a:r>
              <a:rPr lang="en-IN" sz="1600" dirty="0" smtClean="0">
                <a:latin typeface="Times New Roman" pitchFamily="18" charset="0"/>
                <a:cs typeface="Times New Roman" pitchFamily="18" charset="0"/>
              </a:rPr>
              <a:t>] </a:t>
            </a:r>
            <a:r>
              <a:rPr lang="en-IN" sz="1600" dirty="0" smtClean="0">
                <a:latin typeface="Times New Roman" pitchFamily="18" charset="0"/>
                <a:cs typeface="Times New Roman" pitchFamily="18" charset="0"/>
              </a:rPr>
              <a:t>M. Chen, Z. Yang, W. </a:t>
            </a:r>
            <a:r>
              <a:rPr lang="en-IN" sz="1600" dirty="0" err="1" smtClean="0">
                <a:latin typeface="Times New Roman" pitchFamily="18" charset="0"/>
                <a:cs typeface="Times New Roman" pitchFamily="18" charset="0"/>
              </a:rPr>
              <a:t>Saad</a:t>
            </a:r>
            <a:r>
              <a:rPr lang="en-IN" sz="1600" dirty="0" smtClean="0">
                <a:latin typeface="Times New Roman" pitchFamily="18" charset="0"/>
                <a:cs typeface="Times New Roman" pitchFamily="18" charset="0"/>
              </a:rPr>
              <a:t>, C. Yin, H. V. Poor, and S. Cui, “A joint learning and communications framework for federated learning over wireless networks,” </a:t>
            </a:r>
            <a:r>
              <a:rPr lang="en-IN" sz="1600" dirty="0" err="1" smtClean="0">
                <a:latin typeface="Times New Roman" pitchFamily="18" charset="0"/>
                <a:cs typeface="Times New Roman" pitchFamily="18" charset="0"/>
              </a:rPr>
              <a:t>arXiv</a:t>
            </a:r>
            <a:r>
              <a:rPr lang="en-IN" sz="1600" dirty="0" smtClean="0">
                <a:latin typeface="Times New Roman" pitchFamily="18" charset="0"/>
                <a:cs typeface="Times New Roman" pitchFamily="18" charset="0"/>
              </a:rPr>
              <a:t> preprint arXiv:1909.07972, 2019.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[10] </a:t>
            </a:r>
            <a:r>
              <a:rPr lang="en-IN" sz="1600" dirty="0" smtClean="0">
                <a:latin typeface="Times New Roman" pitchFamily="18" charset="0"/>
                <a:cs typeface="Times New Roman" pitchFamily="18" charset="0"/>
              </a:rPr>
              <a:t>Q. </a:t>
            </a:r>
            <a:r>
              <a:rPr lang="en-IN" sz="1600" dirty="0" err="1" smtClean="0">
                <a:latin typeface="Times New Roman" pitchFamily="18" charset="0"/>
                <a:cs typeface="Times New Roman" pitchFamily="18" charset="0"/>
              </a:rPr>
              <a:t>Zeng</a:t>
            </a:r>
            <a:r>
              <a:rPr lang="en-IN" sz="1600" dirty="0" smtClean="0">
                <a:latin typeface="Times New Roman" pitchFamily="18" charset="0"/>
                <a:cs typeface="Times New Roman" pitchFamily="18" charset="0"/>
              </a:rPr>
              <a:t>, Y. Du, K. K. Leung, and K. Huang, “Energy-Efficient Radio Resource Allocation for Federated Edge Learning,” </a:t>
            </a:r>
            <a:r>
              <a:rPr lang="en-IN" sz="1600" dirty="0" err="1" smtClean="0">
                <a:latin typeface="Times New Roman" pitchFamily="18" charset="0"/>
                <a:cs typeface="Times New Roman" pitchFamily="18" charset="0"/>
              </a:rPr>
              <a:t>arXiv</a:t>
            </a:r>
            <a:r>
              <a:rPr lang="en-IN" sz="1600" dirty="0" smtClean="0">
                <a:latin typeface="Times New Roman" pitchFamily="18" charset="0"/>
                <a:cs typeface="Times New Roman" pitchFamily="18" charset="0"/>
              </a:rPr>
              <a:t> preprint arXiv:1907.06040, pp. 1–14, 2019.</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1280</TotalTime>
  <Words>1546</Words>
  <Application>Microsoft Office PowerPoint</Application>
  <PresentationFormat>On-screen Show (4:3)</PresentationFormat>
  <Paragraphs>69</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An Incentive Mechanism for Federated Learning in Wireless Cellular network An Auction Approach</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2021-08-28T13:15:10Z</dcterms:modified>
</cp:coreProperties>
</file>