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Multi-Cluster-based Distributed CDD Scheme for Asynchronous Joint Transmissions in Local and Private Wireless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5334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In </a:t>
            </a:r>
            <a:r>
              <a:rPr lang="en-IN" sz="1900" dirty="0" smtClean="0">
                <a:latin typeface="Times New Roman" pitchFamily="18" charset="0"/>
                <a:cs typeface="Times New Roman" pitchFamily="18" charset="0"/>
              </a:rPr>
              <a:t>this paper, a multiple cluster-based transmission diversity scheme is proposed for asynchronous joint transmissions (JT) in private networks. The use of multiple clusters or small cells is adopted to reduce the transmission distance to users thereby increasing data-rates and reducing latency. To further increase the spectral efficiency and achieve flexible spatial degrees of freedom, we consider that a distributed remote radio unit system (</a:t>
            </a:r>
            <a:r>
              <a:rPr lang="en-IN" sz="1900" dirty="0" err="1" smtClean="0">
                <a:latin typeface="Times New Roman" pitchFamily="18" charset="0"/>
                <a:cs typeface="Times New Roman" pitchFamily="18" charset="0"/>
              </a:rPr>
              <a:t>dRRUS</a:t>
            </a:r>
            <a:r>
              <a:rPr lang="en-IN" sz="1900" dirty="0" smtClean="0">
                <a:latin typeface="Times New Roman" pitchFamily="18" charset="0"/>
                <a:cs typeface="Times New Roman" pitchFamily="18" charset="0"/>
              </a:rPr>
              <a:t>) is installed in each of the clusters. A key characteristic of deploying the </a:t>
            </a:r>
            <a:r>
              <a:rPr lang="en-IN" sz="1900" dirty="0" err="1" smtClean="0">
                <a:latin typeface="Times New Roman" pitchFamily="18" charset="0"/>
                <a:cs typeface="Times New Roman" pitchFamily="18" charset="0"/>
              </a:rPr>
              <a:t>dRRUS</a:t>
            </a:r>
            <a:r>
              <a:rPr lang="en-IN" sz="1900" dirty="0" smtClean="0">
                <a:latin typeface="Times New Roman" pitchFamily="18" charset="0"/>
                <a:cs typeface="Times New Roman" pitchFamily="18" charset="0"/>
              </a:rPr>
              <a:t> in private networks is the associated multipath-rich and asynchronous delay propagation environment. Therefore, we consider asynchronous multiple signal reception at the remote radio units and propose an </a:t>
            </a:r>
            <a:r>
              <a:rPr lang="en-IN" sz="1900" dirty="0" err="1" smtClean="0">
                <a:latin typeface="Times New Roman" pitchFamily="18" charset="0"/>
                <a:cs typeface="Times New Roman" pitchFamily="18" charset="0"/>
              </a:rPr>
              <a:t>intersymbol</a:t>
            </a:r>
            <a:r>
              <a:rPr lang="en-IN" sz="1900" dirty="0" smtClean="0">
                <a:latin typeface="Times New Roman" pitchFamily="18" charset="0"/>
                <a:cs typeface="Times New Roman" pitchFamily="18" charset="0"/>
              </a:rPr>
              <a:t> interference free distributed cyclic delay diversity (</a:t>
            </a:r>
            <a:r>
              <a:rPr lang="en-IN" sz="1900" dirty="0" err="1" smtClean="0">
                <a:latin typeface="Times New Roman" pitchFamily="18" charset="0"/>
                <a:cs typeface="Times New Roman" pitchFamily="18" charset="0"/>
              </a:rPr>
              <a:t>dCDD</a:t>
            </a:r>
            <a:r>
              <a:rPr lang="en-IN" sz="1900" dirty="0" smtClean="0">
                <a:latin typeface="Times New Roman" pitchFamily="18" charset="0"/>
                <a:cs typeface="Times New Roman" pitchFamily="18" charset="0"/>
              </a:rPr>
              <a:t>) scheme for JT to achieve the full transmit diversity gain without requiring full channel state information of the private network. </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spectral efficiency of the proposed </a:t>
            </a:r>
            <a:r>
              <a:rPr lang="en-IN" sz="2000" dirty="0" err="1" smtClean="0">
                <a:latin typeface="Times New Roman" pitchFamily="18" charset="0"/>
                <a:cs typeface="Times New Roman" pitchFamily="18" charset="0"/>
              </a:rPr>
              <a:t>dCDD</a:t>
            </a:r>
            <a:r>
              <a:rPr lang="en-IN" sz="2000" dirty="0" smtClean="0">
                <a:latin typeface="Times New Roman" pitchFamily="18" charset="0"/>
                <a:cs typeface="Times New Roman" pitchFamily="18" charset="0"/>
              </a:rPr>
              <a:t>-based JT is analyzed by deriving a new closed-form expression, and then compared with link-level simulations for non-identically distributed frequency selective fading over the entire network. Due to its distributed structure, the </a:t>
            </a:r>
            <a:r>
              <a:rPr lang="en-IN" sz="2000" dirty="0" err="1" smtClean="0">
                <a:latin typeface="Times New Roman" pitchFamily="18" charset="0"/>
                <a:cs typeface="Times New Roman" pitchFamily="18" charset="0"/>
              </a:rPr>
              <a:t>dRRUS</a:t>
            </a:r>
            <a:r>
              <a:rPr lang="en-IN" sz="2000" dirty="0" smtClean="0">
                <a:latin typeface="Times New Roman" pitchFamily="18" charset="0"/>
                <a:cs typeface="Times New Roman" pitchFamily="18" charset="0"/>
              </a:rPr>
              <a:t> relies on backhaul communications between the private network server and cluster master (CM), which is the main backhaul connection, and between the CM to remote radio units, which are the secondary backhaul connections. Thus, it is important for us to investigate the impact of reliability of main and secondary backhaul connections on the system. Our results show that the resulting composite backhaul connections can be accurately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by our proposed product of independent Bernoulli processes.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the process of acquiring an object or user’s location through intelligent devices (sensors) in an indoor or outdoor environment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there exist numerous challenges in the development of such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clear that most of the existing surveys target a particular localization domain, i.e., outdoor or indoor. </a:t>
            </a: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an extension of the Internet that envisions connecting all daily devices to the Internet for communications through interactions or sensing devices.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sensing devices are connected to form a network, termed a wireless sensor network (WSN</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Network coverage is one of the issues in WSN and directly related to localization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a plurality of BSs transmit simultaneously, the existence of interference is an intrinsic </a:t>
            </a:r>
            <a:r>
              <a:rPr lang="en-IN" sz="2000" dirty="0" smtClean="0">
                <a:latin typeface="Times New Roman" pitchFamily="18" charset="0"/>
                <a:cs typeface="Times New Roman" pitchFamily="18" charset="0"/>
              </a:rPr>
              <a:t>problem </a:t>
            </a:r>
            <a:r>
              <a:rPr lang="en-IN" sz="2000" dirty="0" smtClean="0">
                <a:latin typeface="Times New Roman" pitchFamily="18" charset="0"/>
                <a:cs typeface="Times New Roman" pitchFamily="18" charset="0"/>
              </a:rPr>
              <a:t>as well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rapid increase in </a:t>
            </a:r>
            <a:r>
              <a:rPr lang="en-IN" sz="2000" dirty="0" err="1" smtClean="0">
                <a:latin typeface="Times New Roman" pitchFamily="18" charset="0"/>
                <a:cs typeface="Times New Roman" pitchFamily="18" charset="0"/>
              </a:rPr>
              <a:t>cybersecurity</a:t>
            </a:r>
            <a:r>
              <a:rPr lang="en-IN" sz="2000" dirty="0" smtClean="0">
                <a:latin typeface="Times New Roman" pitchFamily="18" charset="0"/>
                <a:cs typeface="Times New Roman" pitchFamily="18" charset="0"/>
              </a:rPr>
              <a:t> challenges and lack of standardization for basic privacy mechanisms make it an open research problem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Various </a:t>
            </a:r>
            <a:r>
              <a:rPr lang="en-IN" sz="2000" dirty="0" smtClean="0">
                <a:latin typeface="Times New Roman" pitchFamily="18" charset="0"/>
                <a:cs typeface="Times New Roman" pitchFamily="18" charset="0"/>
              </a:rPr>
              <a:t>classification algorithms, such as support vector machines (SVM), decision trees (DT), and neural networks offer the potential to resolve this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energy consumption is one of the core issues in terms of smart environment and localization. </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technique develops a belief function by combining fingerprint based target observation and evidence associated with sensor mobility to improve the accuracy of target tracking.</a:t>
            </a: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this paper explores the recently proposed localization schemes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solution is energy efficient, reasonably accurate and reliable in terms of target tracking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scheme results in the tracking of dynamically changing unknown numbers of targets in urban areas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algorithm simplifies the set-up phase time of the network resulting in reducing the overhead of the network.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 private network is a promising new connectivity model offering previously unavailable wireless network performance to businesses and individuals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Potential applications to industries, businesses, utilities, and public sectors have gravitated towards 5G wireless networks with increasingly stringent performance requirements, in terms of availability, reliability, latency, device density, and </a:t>
            </a:r>
            <a:r>
              <a:rPr lang="en-IN" sz="2000" dirty="0" smtClean="0">
                <a:latin typeface="Times New Roman" pitchFamily="18" charset="0"/>
                <a:cs typeface="Times New Roman" pitchFamily="18" charset="0"/>
              </a:rPr>
              <a:t>throughput.</a:t>
            </a:r>
          </a:p>
          <a:p>
            <a:pPr algn="just">
              <a:lnSpc>
                <a:spcPct val="150000"/>
              </a:lnSpc>
            </a:pPr>
            <a:r>
              <a:rPr lang="en-IN" sz="2000" dirty="0" smtClean="0">
                <a:latin typeface="Times New Roman" pitchFamily="18" charset="0"/>
                <a:cs typeface="Times New Roman" pitchFamily="18" charset="0"/>
              </a:rPr>
              <a:t>We denote the analytically derived SE by An, whereas we denote the exact performance metric obtained by the link-level simulations by Ex in the sequel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increase the spectral efficiency and coverage, and to achieve flexible spatial degrees of freedom, a distributed remote radio unit system (</a:t>
            </a:r>
            <a:r>
              <a:rPr lang="en-IN" sz="2000" dirty="0" err="1" smtClean="0">
                <a:latin typeface="Times New Roman" pitchFamily="18" charset="0"/>
                <a:cs typeface="Times New Roman" pitchFamily="18" charset="0"/>
              </a:rPr>
              <a:t>dRRUS</a:t>
            </a:r>
            <a:r>
              <a:rPr lang="en-IN" sz="2000" dirty="0" smtClean="0">
                <a:latin typeface="Times New Roman" pitchFamily="18" charset="0"/>
                <a:cs typeface="Times New Roman" pitchFamily="18" charset="0"/>
              </a:rPr>
              <a:t>) is installed in each of the </a:t>
            </a:r>
            <a:r>
              <a:rPr lang="en-IN" sz="2000" dirty="0" smtClean="0">
                <a:latin typeface="Times New Roman" pitchFamily="18" charset="0"/>
                <a:cs typeface="Times New Roman" pitchFamily="18" charset="0"/>
              </a:rPr>
              <a:t>clusters.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survey of resource management toward 5G radio access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Mietzner,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Our contribution lies in the analysis, synthesis, and summarized alignments of the conventional RIRM schemes toward overcoming the identified challenges for the 5G RAN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Distributed power allocation for coordinated multipoint transmissions in distributed antenna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Zhang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investigates the distributed power allocation problem for coordinated multipoint (</a:t>
                      </a:r>
                      <a:r>
                        <a:rPr lang="en-US" sz="2000" dirty="0" err="1">
                          <a:solidFill>
                            <a:srgbClr val="333333"/>
                          </a:solidFill>
                          <a:latin typeface="Times New Roman"/>
                          <a:ea typeface="Calibri"/>
                          <a:cs typeface="Latha"/>
                        </a:rPr>
                        <a:t>CoMP</a:t>
                      </a:r>
                      <a:r>
                        <a:rPr lang="en-US" sz="2000" dirty="0">
                          <a:solidFill>
                            <a:srgbClr val="333333"/>
                          </a:solidFill>
                          <a:latin typeface="Times New Roman"/>
                          <a:ea typeface="Calibri"/>
                          <a:cs typeface="Latha"/>
                        </a:rPr>
                        <a:t>) transmissions in distributed antenna systems (DAS).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4668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Virtual MIMO in multi-cell distributed antenna systems: Coordinated transmissions with large-scale CSIT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Feng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virtual multiple input multiple output (MIMO) technique can dramatically improve the performance of a multi-cell distributed antenna system (DAS), thanks to its great potentials for inter-cell interference mitigation.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overview of cooperative communications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Tao, X. Xu, and Q. Cui,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Cooperative communications have recently been migrated to one of state-of-the-art features of 3GPP LTE-Advanced (LTE-A).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981200" y="1295400"/>
            <a:ext cx="6400800" cy="49529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have proposed a multiple cluster-based transmit diversity scheme for asynchronous joint transmissions. To relax the requirement of full channel state information at the private network server and deal with different propagation over the paths of the distributed systems composed of remote radio units, a </a:t>
            </a:r>
            <a:r>
              <a:rPr lang="en-IN" sz="2000" dirty="0" err="1" smtClean="0">
                <a:latin typeface="Times New Roman" pitchFamily="18" charset="0"/>
                <a:cs typeface="Times New Roman" pitchFamily="18" charset="0"/>
              </a:rPr>
              <a:t>dACDD</a:t>
            </a:r>
            <a:r>
              <a:rPr lang="en-IN" sz="2000" dirty="0" smtClean="0">
                <a:latin typeface="Times New Roman" pitchFamily="18" charset="0"/>
                <a:cs typeface="Times New Roman" pitchFamily="18" charset="0"/>
              </a:rPr>
              <a:t> scheme has been developed to the private network. The multi-level hierarchical PTP allows to break the dependency of different </a:t>
            </a:r>
            <a:r>
              <a:rPr lang="en-IN" sz="2000" dirty="0" err="1" smtClean="0">
                <a:latin typeface="Times New Roman" pitchFamily="18" charset="0"/>
                <a:cs typeface="Times New Roman" pitchFamily="18" charset="0"/>
              </a:rPr>
              <a:t>dRRUS</a:t>
            </a:r>
            <a:r>
              <a:rPr lang="en-IN" sz="2000" dirty="0" smtClean="0">
                <a:latin typeface="Times New Roman" pitchFamily="18" charset="0"/>
                <a:cs typeface="Times New Roman" pitchFamily="18" charset="0"/>
              </a:rPr>
              <a:t> clusters from a common PNS allowing each </a:t>
            </a:r>
            <a:r>
              <a:rPr lang="en-IN" sz="2000" dirty="0" err="1" smtClean="0">
                <a:latin typeface="Times New Roman" pitchFamily="18" charset="0"/>
                <a:cs typeface="Times New Roman" pitchFamily="18" charset="0"/>
              </a:rPr>
              <a:t>dRRUS</a:t>
            </a:r>
            <a:r>
              <a:rPr lang="en-IN" sz="2000" dirty="0" smtClean="0">
                <a:latin typeface="Times New Roman" pitchFamily="18" charset="0"/>
                <a:cs typeface="Times New Roman" pitchFamily="18" charset="0"/>
              </a:rPr>
              <a:t> cluster to use </a:t>
            </a:r>
            <a:r>
              <a:rPr lang="en-IN" sz="2000" dirty="0" err="1" smtClean="0">
                <a:latin typeface="Times New Roman" pitchFamily="18" charset="0"/>
                <a:cs typeface="Times New Roman" pitchFamily="18" charset="0"/>
              </a:rPr>
              <a:t>dACDD</a:t>
            </a:r>
            <a:r>
              <a:rPr lang="en-IN" sz="2000" dirty="0" smtClean="0">
                <a:latin typeface="Times New Roman" pitchFamily="18" charset="0"/>
                <a:cs typeface="Times New Roman" pitchFamily="18" charset="0"/>
              </a:rPr>
              <a:t> independently from other clusters. For </a:t>
            </a:r>
            <a:r>
              <a:rPr lang="en-IN" sz="2000" dirty="0" err="1" smtClean="0">
                <a:latin typeface="Times New Roman" pitchFamily="18" charset="0"/>
                <a:cs typeface="Times New Roman" pitchFamily="18" charset="0"/>
              </a:rPr>
              <a:t>i.n.i.d</a:t>
            </a:r>
            <a:r>
              <a:rPr lang="en-IN" sz="2000" dirty="0" smtClean="0">
                <a:latin typeface="Times New Roman" pitchFamily="18" charset="0"/>
                <a:cs typeface="Times New Roman" pitchFamily="18" charset="0"/>
              </a:rPr>
              <a:t>. frequency selective fading channels, a new closed-form expression for the spectral efficiency has been derived. Its accuracy has been also verified comparing with the link-level simulations. By integrating a transmission scheme, propagation delay estimation, and operation at the RRUs effectively, we have seen that the proposed multiple cluster-based asynchronous joint transmissions can achieve the desired spectral efficiency for various simulations scenarios.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a:t>
            </a:r>
            <a:r>
              <a:rPr lang="en-IN" sz="1700" dirty="0" smtClean="0">
                <a:latin typeface="Times New Roman" pitchFamily="18" charset="0"/>
                <a:cs typeface="Times New Roman" pitchFamily="18" charset="0"/>
              </a:rPr>
              <a:t>] J. </a:t>
            </a:r>
            <a:r>
              <a:rPr lang="en-IN" sz="1700" dirty="0" err="1" smtClean="0">
                <a:latin typeface="Times New Roman" pitchFamily="18" charset="0"/>
                <a:cs typeface="Times New Roman" pitchFamily="18" charset="0"/>
              </a:rPr>
              <a:t>Mietzner</a:t>
            </a:r>
            <a:r>
              <a:rPr lang="en-IN" sz="1700" dirty="0" smtClean="0">
                <a:latin typeface="Times New Roman" pitchFamily="18" charset="0"/>
                <a:cs typeface="Times New Roman" pitchFamily="18" charset="0"/>
              </a:rPr>
              <a:t>, “A survey of resource management toward 5G radio access networks,” IEEE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Surveys </a:t>
            </a:r>
            <a:r>
              <a:rPr lang="en-IN" sz="1700" dirty="0" err="1" smtClean="0">
                <a:latin typeface="Times New Roman" pitchFamily="18" charset="0"/>
                <a:cs typeface="Times New Roman" pitchFamily="18" charset="0"/>
              </a:rPr>
              <a:t>Tuts</a:t>
            </a:r>
            <a:r>
              <a:rPr lang="en-IN" sz="1700" dirty="0" smtClean="0">
                <a:latin typeface="Times New Roman" pitchFamily="18" charset="0"/>
                <a:cs typeface="Times New Roman" pitchFamily="18" charset="0"/>
              </a:rPr>
              <a:t>., vol. 18, no. 3, pp. 1656–1686, 2016.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H. Li, J. </a:t>
            </a:r>
            <a:r>
              <a:rPr lang="en-IN" sz="1700" dirty="0" err="1" smtClean="0">
                <a:latin typeface="Times New Roman" pitchFamily="18" charset="0"/>
                <a:cs typeface="Times New Roman" pitchFamily="18" charset="0"/>
              </a:rPr>
              <a:t>Hajipour</a:t>
            </a:r>
            <a:r>
              <a:rPr lang="en-IN" sz="1700" dirty="0" smtClean="0">
                <a:latin typeface="Times New Roman" pitchFamily="18" charset="0"/>
                <a:cs typeface="Times New Roman" pitchFamily="18" charset="0"/>
              </a:rPr>
              <a:t>, A. Attar, and V. C. M. Leung, “Efficient </a:t>
            </a:r>
            <a:r>
              <a:rPr lang="en-IN" sz="1700" dirty="0" err="1" smtClean="0">
                <a:latin typeface="Times New Roman" pitchFamily="18" charset="0"/>
                <a:cs typeface="Times New Roman" pitchFamily="18" charset="0"/>
              </a:rPr>
              <a:t>HetNet</a:t>
            </a:r>
            <a:r>
              <a:rPr lang="en-IN" sz="1700" dirty="0" smtClean="0">
                <a:latin typeface="Times New Roman" pitchFamily="18" charset="0"/>
                <a:cs typeface="Times New Roman" pitchFamily="18" charset="0"/>
              </a:rPr>
              <a:t> implementation using broadband wireless access with </a:t>
            </a:r>
            <a:r>
              <a:rPr lang="en-IN" sz="1700" dirty="0" err="1" smtClean="0">
                <a:latin typeface="Times New Roman" pitchFamily="18" charset="0"/>
                <a:cs typeface="Times New Roman" pitchFamily="18" charset="0"/>
              </a:rPr>
              <a:t>fiber</a:t>
            </a:r>
            <a:r>
              <a:rPr lang="en-IN" sz="1700" dirty="0" smtClean="0">
                <a:latin typeface="Times New Roman" pitchFamily="18" charset="0"/>
                <a:cs typeface="Times New Roman" pitchFamily="18" charset="0"/>
              </a:rPr>
              <a:t>-connected massively distributed antennas architecture,” IEEE Wireless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vol. 18, no. 3, pp. 72–78, Jun. 2011.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X. Zhang et al., “Distributed power allocation for coordinated multipoint transmissions in distributed antenna systems,” IEEE Trans. Wireless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vol. 12, no. 5, pp. 2281–2291, May 2013.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W. </a:t>
            </a:r>
            <a:r>
              <a:rPr lang="en-IN" sz="1700" dirty="0" err="1" smtClean="0">
                <a:latin typeface="Times New Roman" pitchFamily="18" charset="0"/>
                <a:cs typeface="Times New Roman" pitchFamily="18" charset="0"/>
              </a:rPr>
              <a:t>Feng</a:t>
            </a:r>
            <a:r>
              <a:rPr lang="en-IN" sz="1700" dirty="0" smtClean="0">
                <a:latin typeface="Times New Roman" pitchFamily="18" charset="0"/>
                <a:cs typeface="Times New Roman" pitchFamily="18" charset="0"/>
              </a:rPr>
              <a:t> et al., “Virtual MIMO in multi-cell distributed antenna systems: Coordinated transmissions with large-scale CSIT,” IEEE J. Sel. Areas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vol. 31, no. 10, pp. 2067–2081, Oct. 2013.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X. Tao, X. </a:t>
            </a:r>
            <a:r>
              <a:rPr lang="en-IN" sz="1700" dirty="0" err="1" smtClean="0">
                <a:latin typeface="Times New Roman" pitchFamily="18" charset="0"/>
                <a:cs typeface="Times New Roman" pitchFamily="18" charset="0"/>
              </a:rPr>
              <a:t>Xu</a:t>
            </a:r>
            <a:r>
              <a:rPr lang="en-IN" sz="1700" dirty="0" smtClean="0">
                <a:latin typeface="Times New Roman" pitchFamily="18" charset="0"/>
                <a:cs typeface="Times New Roman" pitchFamily="18" charset="0"/>
              </a:rPr>
              <a:t>, and Q. Cui, “An overview of cooperative communications,” IEEE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Mag., pp. 65–71, </a:t>
            </a:r>
            <a:r>
              <a:rPr lang="en-IN" sz="1700" dirty="0" smtClean="0">
                <a:latin typeface="Times New Roman" pitchFamily="18" charset="0"/>
                <a:cs typeface="Times New Roman" pitchFamily="18" charset="0"/>
              </a:rPr>
              <a:t>Jun</a:t>
            </a:r>
            <a:r>
              <a:rPr lang="en-IN" sz="1700" dirty="0" smtClean="0">
                <a:latin typeface="Times New Roman" pitchFamily="18" charset="0"/>
                <a:cs typeface="Times New Roman" pitchFamily="18" charset="0"/>
              </a:rPr>
              <a:t>. 2012. </a:t>
            </a:r>
            <a:endParaRPr lang="en-US" sz="17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a:t>
            </a:r>
            <a:r>
              <a:rPr lang="en-IN" sz="1600" dirty="0" smtClean="0">
                <a:latin typeface="Times New Roman" pitchFamily="18" charset="0"/>
                <a:cs typeface="Times New Roman" pitchFamily="18" charset="0"/>
              </a:rPr>
              <a:t>] V. Garcia, Y. Zhou, and J. Shi, “Coordinated multipoint transmission in dense cellular networks with user-centric adaptive clustering,”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13, no. 8, pp. 4297–4308, Aug.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H. </a:t>
            </a:r>
            <a:r>
              <a:rPr lang="en-IN" sz="1600" dirty="0" err="1" smtClean="0">
                <a:latin typeface="Times New Roman" pitchFamily="18" charset="0"/>
                <a:cs typeface="Times New Roman" pitchFamily="18" charset="0"/>
              </a:rPr>
              <a:t>Zhuang</a:t>
            </a:r>
            <a:r>
              <a:rPr lang="en-IN" sz="1600" dirty="0" smtClean="0">
                <a:latin typeface="Times New Roman" pitchFamily="18" charset="0"/>
                <a:cs typeface="Times New Roman" pitchFamily="18" charset="0"/>
              </a:rPr>
              <a:t>, L. Dai, L. Xiao, and Y. Yao, “Spectral efficiency of distributed antenna system with random antenna layout,” Electronics Letters, vol. 39, no. 6, pp. 495–496, Mar. 2003.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R. Heath, S. Peters, Y. Wang, and J. Zhang, “A current perspective on distributed antenna systems for the downlink of cellular systems,”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pp. 161–167, Apr.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 </a:t>
            </a:r>
            <a:r>
              <a:rPr lang="en-IN" sz="1600" dirty="0" err="1" smtClean="0">
                <a:latin typeface="Times New Roman" pitchFamily="18" charset="0"/>
                <a:cs typeface="Times New Roman" pitchFamily="18" charset="0"/>
              </a:rPr>
              <a:t>Mahmood</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Exel</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Trsek</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Sauter</a:t>
            </a:r>
            <a:r>
              <a:rPr lang="en-IN" sz="1600" dirty="0" smtClean="0">
                <a:latin typeface="Times New Roman" pitchFamily="18" charset="0"/>
                <a:cs typeface="Times New Roman" pitchFamily="18" charset="0"/>
              </a:rPr>
              <a:t>, “Clock synchronization over IEEE 802.11–A survey of methodologies and protocols,” IEEE Trans. Ind. </a:t>
            </a:r>
            <a:r>
              <a:rPr lang="en-IN" sz="1600" dirty="0" err="1" smtClean="0">
                <a:latin typeface="Times New Roman" pitchFamily="18" charset="0"/>
                <a:cs typeface="Times New Roman" pitchFamily="18" charset="0"/>
              </a:rPr>
              <a:t>Informat</a:t>
            </a:r>
            <a:r>
              <a:rPr lang="en-IN" sz="1600" dirty="0" smtClean="0">
                <a:latin typeface="Times New Roman" pitchFamily="18" charset="0"/>
                <a:cs typeface="Times New Roman" pitchFamily="18" charset="0"/>
              </a:rPr>
              <a:t>., vol. 13, no. 2, pp. 907–922, Apr.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H. Wang, “Full-diversity uncoordinated cooperative transmission for asynchronous relay networks,” IEEE Trans.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Technol., vol. 66, no. 1, pp. 1939–9359, Jan. 2017.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1548</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Multi-Cluster-based Distributed CDD Scheme for Asynchronous Joint Transmissions in Local and Private Wireless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2021-08-28T09:47:50Z</dcterms:modified>
</cp:coreProperties>
</file>