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8/27/2021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8/27/2021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8/27/2021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8/27/2021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Wireless Shaded Pole Induction Motor with Half-bridge Inverter and Dual-Frequency Resonant Network</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334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219200" y="533400"/>
            <a:ext cx="7498080" cy="5257800"/>
          </a:xfrm>
        </p:spPr>
        <p:txBody>
          <a:bodyPr>
            <a:noAutofit/>
          </a:bodyPr>
          <a:lstStyle/>
          <a:p>
            <a:pPr algn="just">
              <a:lnSpc>
                <a:spcPct val="150000"/>
              </a:lnSpc>
              <a:buNone/>
            </a:pPr>
            <a:r>
              <a:rPr lang="en-IN" sz="1900" dirty="0" smtClean="0">
                <a:latin typeface="Times New Roman" pitchFamily="18" charset="0"/>
                <a:cs typeface="Times New Roman" pitchFamily="18" charset="0"/>
              </a:rPr>
              <a:t>    This </a:t>
            </a:r>
            <a:r>
              <a:rPr lang="en-IN" sz="1900" dirty="0" smtClean="0">
                <a:latin typeface="Times New Roman" pitchFamily="18" charset="0"/>
                <a:cs typeface="Times New Roman" pitchFamily="18" charset="0"/>
              </a:rPr>
              <a:t>article presented a single-phase shaded-pole induction </a:t>
            </a:r>
            <a:r>
              <a:rPr lang="en-IN" sz="1900" dirty="0" smtClean="0">
                <a:latin typeface="Times New Roman" pitchFamily="18" charset="0"/>
                <a:cs typeface="Times New Roman" pitchFamily="18" charset="0"/>
              </a:rPr>
              <a:t>motor (SPIM</a:t>
            </a:r>
            <a:r>
              <a:rPr lang="en-IN" sz="1900" dirty="0" smtClean="0">
                <a:latin typeface="Times New Roman" pitchFamily="18" charset="0"/>
                <a:cs typeface="Times New Roman" pitchFamily="18" charset="0"/>
              </a:rPr>
              <a:t>) system, which aims to work in an isolated environment. Compared with the previous wireless SPIM, this system employs less controlled switches and can work at full-resonant condition, while retaining the merit of secondary </a:t>
            </a:r>
            <a:r>
              <a:rPr lang="en-IN" sz="1900" dirty="0" smtClean="0">
                <a:latin typeface="Times New Roman" pitchFamily="18" charset="0"/>
                <a:cs typeface="Times New Roman" pitchFamily="18" charset="0"/>
              </a:rPr>
              <a:t>controller less</a:t>
            </a:r>
            <a:r>
              <a:rPr lang="en-IN" sz="1900" dirty="0" smtClean="0">
                <a:latin typeface="Times New Roman" pitchFamily="18" charset="0"/>
                <a:cs typeface="Times New Roman" pitchFamily="18" charset="0"/>
              </a:rPr>
              <a:t>. The key is to employ a half-bridge inverter and a proper dual-frequency resonant network; thus, only two controlled switches are adopted at the motor side. Since the SPIM is purposely designed with a dual-stator winding, the system robustness and efficiency can be significantly improved. In this article, simulation has been conducted to verify the system's feasibility and self-drive ability. Meanwhile, a 30-W prototype has been built for the experimental verification, and the results show that this motor can achieve flexible speed control with the transfer distance of 20 mm and the transmission efficiency of 77</a:t>
            </a:r>
            <a:r>
              <a:rPr lang="en-IN" sz="1900" dirty="0" smtClean="0">
                <a:latin typeface="Times New Roman" pitchFamily="18" charset="0"/>
                <a:cs typeface="Times New Roman" pitchFamily="18" charset="0"/>
              </a:rPr>
              <a:t>%.</a:t>
            </a:r>
            <a:endParaRPr lang="en-IN" sz="19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These load parameters depend on several variables including the shape of the heating coil, the spacing between the heating coil and cooking vessel, their electrical conductivity and magnetic permeability, and the operating </a:t>
            </a:r>
            <a:r>
              <a:rPr lang="en-IN" sz="2000" dirty="0" smtClean="0">
                <a:latin typeface="Times New Roman" pitchFamily="18" charset="0"/>
                <a:cs typeface="Times New Roman" pitchFamily="18" charset="0"/>
              </a:rPr>
              <a:t>frequency</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a:t>
            </a:r>
            <a:r>
              <a:rPr lang="en-IN" sz="2000" dirty="0" smtClean="0">
                <a:latin typeface="Times New Roman" pitchFamily="18" charset="0"/>
                <a:cs typeface="Times New Roman" pitchFamily="18" charset="0"/>
              </a:rPr>
              <a:t>reasons cause overall inverter system to operate unstably under constant frequency control because the performance of inverter is highly effected upon characteristics of load parameters.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Therefore</a:t>
            </a:r>
            <a:r>
              <a:rPr lang="en-IN" sz="2000" dirty="0" smtClean="0">
                <a:latin typeface="Times New Roman" pitchFamily="18" charset="0"/>
                <a:cs typeface="Times New Roman" pitchFamily="18" charset="0"/>
              </a:rPr>
              <a:t>, the inverter system with a load-adaptive control circuit is required to operate successfully irrespective of variation of the load parameters.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One of the main advantages of the half-bridge inverter is low voltage across the switches that is equal to the supply </a:t>
            </a:r>
            <a:r>
              <a:rPr lang="en-IN" sz="2000" dirty="0" smtClean="0">
                <a:latin typeface="Times New Roman" pitchFamily="18" charset="0"/>
                <a:cs typeface="Times New Roman" pitchFamily="18" charset="0"/>
              </a:rPr>
              <a:t>voltage.</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838200"/>
          </a:xfrm>
        </p:spPr>
        <p:txBody>
          <a:bodyPr>
            <a:normAutofit/>
          </a:bodyPr>
          <a:lstStyle/>
          <a:p>
            <a:r>
              <a:rPr lang="en-US" dirty="0" smtClean="0"/>
              <a:t>Disadvantage of Existing System</a:t>
            </a:r>
            <a:endParaRPr lang="en-US" dirty="0"/>
          </a:p>
        </p:txBody>
      </p:sp>
      <p:sp>
        <p:nvSpPr>
          <p:cNvPr id="3" name="Content Placeholder 2"/>
          <p:cNvSpPr>
            <a:spLocks noGrp="1"/>
          </p:cNvSpPr>
          <p:nvPr>
            <p:ph idx="1"/>
          </p:nvPr>
        </p:nvSpPr>
        <p:spPr>
          <a:xfrm>
            <a:off x="13716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key limitation of most stationary frame linear current regulation systems is their inability to eliminate steady-state error.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three phase synchronous – PI regulator solves this problem by shifting the base-band information back to where conventional regulator networks can be used.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For </a:t>
            </a:r>
            <a:r>
              <a:rPr lang="en-IN" sz="2000" dirty="0" smtClean="0">
                <a:latin typeface="Times New Roman" pitchFamily="18" charset="0"/>
                <a:cs typeface="Times New Roman" pitchFamily="18" charset="0"/>
              </a:rPr>
              <a:t>such conventional linear controllers, it is the integral term that provides infinite gain at and therefore achieves zero steady-state error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Current </a:t>
            </a:r>
            <a:r>
              <a:rPr lang="en-IN" sz="2000" dirty="0" smtClean="0">
                <a:latin typeface="Times New Roman" pitchFamily="18" charset="0"/>
                <a:cs typeface="Times New Roman" pitchFamily="18" charset="0"/>
              </a:rPr>
              <a:t>regulation is an important issue for power electronic converters, and has particular application for high performance motor drives and boost type </a:t>
            </a:r>
            <a:r>
              <a:rPr lang="en-IN" sz="2000" dirty="0" err="1" smtClean="0">
                <a:latin typeface="Times New Roman" pitchFamily="18" charset="0"/>
                <a:cs typeface="Times New Roman" pitchFamily="18" charset="0"/>
              </a:rPr>
              <a:t>pulsewidth</a:t>
            </a:r>
            <a:r>
              <a:rPr lang="en-IN" sz="2000" dirty="0" smtClean="0">
                <a:latin typeface="Times New Roman" pitchFamily="18" charset="0"/>
                <a:cs typeface="Times New Roman" pitchFamily="18" charset="0"/>
              </a:rPr>
              <a:t> modulated (PWM) rectifiers</a:t>
            </a:r>
            <a:r>
              <a:rPr lang="en-IN" sz="2000" dirty="0" smtClean="0">
                <a:latin typeface="Times New Roman" pitchFamily="18" charset="0"/>
                <a:cs typeface="Times New Roman" pitchFamily="18" charset="0"/>
              </a:rPr>
              <a:t>.</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3810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control strategy ensures a stable operation characteristics of overall inverter system and ZVS(Zero Voltage Switching) operation in spite of sensitive load parameters variation as well as power regulation, specially in the nonmagnetic heating loads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validity of the proposed load-adaptive control circuit was verified by the simulation and experimental results for a prototype induction cooking system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this paper, an effective control scheme incorporated in the voltage-fed half-bridge series resonant inverter for induction heating applications has been proposed, which is based upon a load-adaptive tuned frequency tracking scheme characterized through PLL control and its peripheral interface </a:t>
            </a:r>
            <a:r>
              <a:rPr lang="en-IN" sz="2000" dirty="0" smtClean="0">
                <a:latin typeface="Times New Roman" pitchFamily="18" charset="0"/>
                <a:cs typeface="Times New Roman" pitchFamily="18" charset="0"/>
              </a:rPr>
              <a:t>implementations.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In this paper, concepts taken from carrier-servo control </a:t>
            </a:r>
            <a:r>
              <a:rPr lang="en-IN" sz="2000" dirty="0" smtClean="0">
                <a:latin typeface="Times New Roman" pitchFamily="18" charset="0"/>
                <a:cs typeface="Times New Roman" pitchFamily="18" charset="0"/>
              </a:rPr>
              <a:t>systems </a:t>
            </a:r>
            <a:r>
              <a:rPr lang="en-IN" sz="2000" dirty="0" smtClean="0">
                <a:latin typeface="Times New Roman" pitchFamily="18" charset="0"/>
                <a:cs typeface="Times New Roman" pitchFamily="18" charset="0"/>
              </a:rPr>
              <a:t>are used to develop a new P Resonant stationary frame regulator for single and three phase systems which achieves virtually the same steady-state and transient performance as a synchronous frame PI regulator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Synchronous </a:t>
            </a:r>
            <a:r>
              <a:rPr lang="en-IN" sz="2000" dirty="0" smtClean="0">
                <a:latin typeface="Times New Roman" pitchFamily="18" charset="0"/>
                <a:cs typeface="Times New Roman" pitchFamily="18" charset="0"/>
              </a:rPr>
              <a:t>frame regulators are generally accepted to have a better performance than stationary frame regulators, as they operate on dc quantities and hence can eliminate steady-state errors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steady-state performance of this new regulator is similar to that achieved in </a:t>
            </a:r>
            <a:r>
              <a:rPr lang="en-IN" sz="2000" dirty="0" smtClean="0">
                <a:latin typeface="Times New Roman" pitchFamily="18" charset="0"/>
                <a:cs typeface="Times New Roman" pitchFamily="18" charset="0"/>
              </a:rPr>
              <a:t>but </a:t>
            </a:r>
            <a:r>
              <a:rPr lang="en-IN" sz="2000" dirty="0" smtClean="0">
                <a:latin typeface="Times New Roman" pitchFamily="18" charset="0"/>
                <a:cs typeface="Times New Roman" pitchFamily="18" charset="0"/>
              </a:rPr>
              <a:t>it is more stable and has a superior transient </a:t>
            </a:r>
            <a:r>
              <a:rPr lang="en-IN" sz="2000" dirty="0" smtClean="0">
                <a:latin typeface="Times New Roman" pitchFamily="18" charset="0"/>
                <a:cs typeface="Times New Roman" pitchFamily="18" charset="0"/>
              </a:rPr>
              <a:t>performance.</a:t>
            </a: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simply required to re-calculate the digital filter co-efficient to suit the target frequency.</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949450"/>
                <a:gridCol w="3295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Current control techniques for three-phase voltage-source PWM converters: A survey</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M. P. Kazmierkowski and L. Malesani,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The aim of this paper is to present a review of current control techniques for three-phase voltage-source pulsewidth modulated converters.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Current control of voltage source inverters for fast four quadrant drive performance</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 D. Schauder and R. Caddy,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advantages which result from the control of stator </a:t>
                      </a:r>
                      <a:r>
                        <a:rPr lang="en-US" sz="2000" dirty="0" err="1">
                          <a:solidFill>
                            <a:srgbClr val="333333"/>
                          </a:solidFill>
                          <a:latin typeface="Times New Roman"/>
                          <a:ea typeface="Calibri"/>
                          <a:cs typeface="Latha"/>
                        </a:rPr>
                        <a:t>magnetomotive</a:t>
                      </a:r>
                      <a:r>
                        <a:rPr lang="en-US" sz="2000" dirty="0">
                          <a:solidFill>
                            <a:srgbClr val="333333"/>
                          </a:solidFill>
                          <a:latin typeface="Times New Roman"/>
                          <a:ea typeface="Calibri"/>
                          <a:cs typeface="Latha"/>
                        </a:rPr>
                        <a:t> force (MMF) in a rotor reference frame are illustrated with regard to synchronous and induction motors.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08345"/>
        </p:xfrm>
        <a:graphic>
          <a:graphicData uri="http://schemas.openxmlformats.org/drawingml/2006/table">
            <a:tbl>
              <a:tblPr firstRow="1" bandRow="1">
                <a:tableStyleId>{5C22544A-7EE6-4342-B048-85BDC9FD1C3A}</a:tableStyleId>
              </a:tblPr>
              <a:tblGrid>
                <a:gridCol w="2571750"/>
                <a:gridCol w="1695450"/>
                <a:gridCol w="3448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new synchronous current regulator and an analysis of current regulated PWM inverters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 M. Rowan and R. J. Kerkman,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The stationary sine-triangle and hysteretic current regulators are shown to have steady-state characteristics that depend on slip, operating frequency, and motor impedance.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novel current-tracking method for active filters based on a sinusoidal internal model for PWM invertors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Fukuda and T. Yoda,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 method can be used for tracking an arbitrary number of harmonics: a DC component or fundamental frequency component signal.</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752600" y="1295400"/>
            <a:ext cx="6934200" cy="50292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2286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1524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Synchronous </a:t>
            </a:r>
            <a:r>
              <a:rPr lang="en-IN" sz="2000" dirty="0" smtClean="0">
                <a:latin typeface="Times New Roman" pitchFamily="18" charset="0"/>
                <a:cs typeface="Times New Roman" pitchFamily="18" charset="0"/>
              </a:rPr>
              <a:t>frame current regulators are usually accepted as being superior to stationary frame regulators because the synchronous transformation of the ac current error allows conventional compensation strategies to be used to achieve zero steady-state error. In this paper, this advantage is shown to derive from the carrier demodulation process inherent in the synchronous transformation. Based on this understanding, single-phase regulators with zero steady-state error are developed both in the (synchronous frame equivalent) region and in the stationary frame. It is then shown how a equivalent stationary frame current regulator with theoretically identical performance can be implemented by transforming the regulator compensation network rather than the current error signal. </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048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2286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M. P. </a:t>
            </a:r>
            <a:r>
              <a:rPr lang="en-IN" sz="2000" dirty="0" err="1" smtClean="0">
                <a:latin typeface="Times New Roman" pitchFamily="18" charset="0"/>
                <a:cs typeface="Times New Roman" pitchFamily="18" charset="0"/>
              </a:rPr>
              <a:t>Kazmierkowski</a:t>
            </a:r>
            <a:r>
              <a:rPr lang="en-IN" sz="2000" dirty="0" smtClean="0">
                <a:latin typeface="Times New Roman" pitchFamily="18" charset="0"/>
                <a:cs typeface="Times New Roman" pitchFamily="18" charset="0"/>
              </a:rPr>
              <a:t> and L. </a:t>
            </a:r>
            <a:r>
              <a:rPr lang="en-IN" sz="2000" dirty="0" err="1" smtClean="0">
                <a:latin typeface="Times New Roman" pitchFamily="18" charset="0"/>
                <a:cs typeface="Times New Roman" pitchFamily="18" charset="0"/>
              </a:rPr>
              <a:t>Malesani</a:t>
            </a:r>
            <a:r>
              <a:rPr lang="en-IN" sz="2000" dirty="0" smtClean="0">
                <a:latin typeface="Times New Roman" pitchFamily="18" charset="0"/>
                <a:cs typeface="Times New Roman" pitchFamily="18" charset="0"/>
              </a:rPr>
              <a:t>, “Current control techniques for three-phase voltage-source PWM converters: A survey,” IEEE Trans. Ind. Electron., vol. 45, pp. 691–703, Oct. 1998.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C. D. </a:t>
            </a:r>
            <a:r>
              <a:rPr lang="en-IN" sz="2000" dirty="0" err="1" smtClean="0">
                <a:latin typeface="Times New Roman" pitchFamily="18" charset="0"/>
                <a:cs typeface="Times New Roman" pitchFamily="18" charset="0"/>
              </a:rPr>
              <a:t>Schauder</a:t>
            </a:r>
            <a:r>
              <a:rPr lang="en-IN" sz="2000" dirty="0" smtClean="0">
                <a:latin typeface="Times New Roman" pitchFamily="18" charset="0"/>
                <a:cs typeface="Times New Roman" pitchFamily="18" charset="0"/>
              </a:rPr>
              <a:t> and R. Caddy, “Current control of voltage source inverters for fast four quadrant drive performance,” IEEE Trans. Ind. </a:t>
            </a:r>
            <a:r>
              <a:rPr lang="en-IN" sz="2000" dirty="0" err="1" smtClean="0">
                <a:latin typeface="Times New Roman" pitchFamily="18" charset="0"/>
                <a:cs typeface="Times New Roman" pitchFamily="18" charset="0"/>
              </a:rPr>
              <a:t>Applicat</a:t>
            </a:r>
            <a:r>
              <a:rPr lang="en-IN" sz="2000" dirty="0" smtClean="0">
                <a:latin typeface="Times New Roman" pitchFamily="18" charset="0"/>
                <a:cs typeface="Times New Roman" pitchFamily="18" charset="0"/>
              </a:rPr>
              <a:t>., vol. IA-18, pp. 163–171, May/Apr. 1982.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T. M. Rowan and R. J. </a:t>
            </a:r>
            <a:r>
              <a:rPr lang="en-IN" sz="2000" dirty="0" err="1" smtClean="0">
                <a:latin typeface="Times New Roman" pitchFamily="18" charset="0"/>
                <a:cs typeface="Times New Roman" pitchFamily="18" charset="0"/>
              </a:rPr>
              <a:t>Kerkman</a:t>
            </a:r>
            <a:r>
              <a:rPr lang="en-IN" sz="2000" dirty="0" smtClean="0">
                <a:latin typeface="Times New Roman" pitchFamily="18" charset="0"/>
                <a:cs typeface="Times New Roman" pitchFamily="18" charset="0"/>
              </a:rPr>
              <a:t>, “A new synchronous current regulator and an analysis of current regulated PWM inverters,” IEEE Trans. Ind. </a:t>
            </a:r>
            <a:r>
              <a:rPr lang="en-IN" sz="2000" dirty="0" err="1" smtClean="0">
                <a:latin typeface="Times New Roman" pitchFamily="18" charset="0"/>
                <a:cs typeface="Times New Roman" pitchFamily="18" charset="0"/>
              </a:rPr>
              <a:t>Applicat</a:t>
            </a:r>
            <a:r>
              <a:rPr lang="en-IN" sz="2000" dirty="0" smtClean="0">
                <a:latin typeface="Times New Roman" pitchFamily="18" charset="0"/>
                <a:cs typeface="Times New Roman" pitchFamily="18" charset="0"/>
              </a:rPr>
              <a:t>., vol. IA-22, pp. 678–690, July/Aug. 1986.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4] J. J. </a:t>
            </a:r>
            <a:r>
              <a:rPr lang="en-IN" sz="2000" dirty="0" err="1" smtClean="0">
                <a:latin typeface="Times New Roman" pitchFamily="18" charset="0"/>
                <a:cs typeface="Times New Roman" pitchFamily="18" charset="0"/>
              </a:rPr>
              <a:t>D’Azzo</a:t>
            </a:r>
            <a:r>
              <a:rPr lang="en-IN" sz="2000" dirty="0" smtClean="0">
                <a:latin typeface="Times New Roman" pitchFamily="18" charset="0"/>
                <a:cs typeface="Times New Roman" pitchFamily="18" charset="0"/>
              </a:rPr>
              <a:t> and C. H. </a:t>
            </a:r>
            <a:r>
              <a:rPr lang="en-IN" sz="2000" dirty="0" err="1" smtClean="0">
                <a:latin typeface="Times New Roman" pitchFamily="18" charset="0"/>
                <a:cs typeface="Times New Roman" pitchFamily="18" charset="0"/>
              </a:rPr>
              <a:t>Houpis</a:t>
            </a:r>
            <a:r>
              <a:rPr lang="en-IN" sz="2000" dirty="0" smtClean="0">
                <a:latin typeface="Times New Roman" pitchFamily="18" charset="0"/>
                <a:cs typeface="Times New Roman" pitchFamily="18" charset="0"/>
              </a:rPr>
              <a:t>, Feedback Control System Analysis and Synthesis, 2nd ed. Tokyo, Japan: McGraw-Hill, 1966.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5] G. J. Murphy, Control Engineering. Princeton, NJ: Van </a:t>
            </a:r>
            <a:r>
              <a:rPr lang="en-IN" sz="2000" dirty="0" err="1" smtClean="0">
                <a:latin typeface="Times New Roman" pitchFamily="18" charset="0"/>
                <a:cs typeface="Times New Roman" pitchFamily="18" charset="0"/>
              </a:rPr>
              <a:t>Nostrand</a:t>
            </a:r>
            <a:r>
              <a:rPr lang="en-IN" sz="2000" dirty="0" smtClean="0">
                <a:latin typeface="Times New Roman" pitchFamily="18" charset="0"/>
                <a:cs typeface="Times New Roman" pitchFamily="18" charset="0"/>
              </a:rPr>
              <a:t>, 1959.</a:t>
            </a:r>
            <a:endParaRPr lang="en-US"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Y. Sato, T. Ishizuka, K. </a:t>
            </a:r>
            <a:r>
              <a:rPr lang="en-IN" sz="1600" dirty="0" err="1" smtClean="0">
                <a:latin typeface="Times New Roman" pitchFamily="18" charset="0"/>
                <a:cs typeface="Times New Roman" pitchFamily="18" charset="0"/>
              </a:rPr>
              <a:t>Nezu</a:t>
            </a:r>
            <a:r>
              <a:rPr lang="en-IN" sz="1600" dirty="0" smtClean="0">
                <a:latin typeface="Times New Roman" pitchFamily="18" charset="0"/>
                <a:cs typeface="Times New Roman" pitchFamily="18" charset="0"/>
              </a:rPr>
              <a:t>, and T. </a:t>
            </a:r>
            <a:r>
              <a:rPr lang="en-IN" sz="1600" dirty="0" err="1" smtClean="0">
                <a:latin typeface="Times New Roman" pitchFamily="18" charset="0"/>
                <a:cs typeface="Times New Roman" pitchFamily="18" charset="0"/>
              </a:rPr>
              <a:t>Kataoka</a:t>
            </a:r>
            <a:r>
              <a:rPr lang="en-IN" sz="1600" dirty="0" smtClean="0">
                <a:latin typeface="Times New Roman" pitchFamily="18" charset="0"/>
                <a:cs typeface="Times New Roman" pitchFamily="18" charset="0"/>
              </a:rPr>
              <a:t>, “A new control strategy for voltage-type PWM rectifiers to realize zero steady-state control error in input current,” IEEE Trans. Ind. </a:t>
            </a:r>
            <a:r>
              <a:rPr lang="en-IN" sz="1600" dirty="0" err="1" smtClean="0">
                <a:latin typeface="Times New Roman" pitchFamily="18" charset="0"/>
                <a:cs typeface="Times New Roman" pitchFamily="18" charset="0"/>
              </a:rPr>
              <a:t>Applicat</a:t>
            </a:r>
            <a:r>
              <a:rPr lang="en-IN" sz="1600" dirty="0" smtClean="0">
                <a:latin typeface="Times New Roman" pitchFamily="18" charset="0"/>
                <a:cs typeface="Times New Roman" pitchFamily="18" charset="0"/>
              </a:rPr>
              <a:t>., vol. 34, pp. 480–486, May/June 1998.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S. Fukuda and T. Yoda, “A novel current-tracking method for active filters based on a sinusoidal internal model for PWM invertors,” IEEE Trans. Ind. </a:t>
            </a:r>
            <a:r>
              <a:rPr lang="en-IN" sz="1600" dirty="0" err="1" smtClean="0">
                <a:latin typeface="Times New Roman" pitchFamily="18" charset="0"/>
                <a:cs typeface="Times New Roman" pitchFamily="18" charset="0"/>
              </a:rPr>
              <a:t>Applicat</a:t>
            </a:r>
            <a:r>
              <a:rPr lang="en-IN" sz="1600" dirty="0" smtClean="0">
                <a:latin typeface="Times New Roman" pitchFamily="18" charset="0"/>
                <a:cs typeface="Times New Roman" pitchFamily="18" charset="0"/>
              </a:rPr>
              <a:t>., vol. 37, pp. 888–895, May/June 2001.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H. Nagase, Y. Matsuda, K. Ohnishi, H. </a:t>
            </a:r>
            <a:r>
              <a:rPr lang="en-IN" sz="1600" dirty="0" err="1" smtClean="0">
                <a:latin typeface="Times New Roman" pitchFamily="18" charset="0"/>
                <a:cs typeface="Times New Roman" pitchFamily="18" charset="0"/>
              </a:rPr>
              <a:t>Ninomiya</a:t>
            </a:r>
            <a:r>
              <a:rPr lang="en-IN" sz="1600" dirty="0" smtClean="0">
                <a:latin typeface="Times New Roman" pitchFamily="18" charset="0"/>
                <a:cs typeface="Times New Roman" pitchFamily="18" charset="0"/>
              </a:rPr>
              <a:t>, and T. Koike, “</a:t>
            </a:r>
            <a:r>
              <a:rPr lang="en-IN" sz="1600" dirty="0" err="1" smtClean="0">
                <a:latin typeface="Times New Roman" pitchFamily="18" charset="0"/>
                <a:cs typeface="Times New Roman" pitchFamily="18" charset="0"/>
              </a:rPr>
              <a:t>Highperformance</a:t>
            </a:r>
            <a:r>
              <a:rPr lang="en-IN" sz="1600" dirty="0" smtClean="0">
                <a:latin typeface="Times New Roman" pitchFamily="18" charset="0"/>
                <a:cs typeface="Times New Roman" pitchFamily="18" charset="0"/>
              </a:rPr>
              <a:t> induction motor drive system using a PWM inverter,” IEEE Trans. Ind. </a:t>
            </a:r>
            <a:r>
              <a:rPr lang="en-IN" sz="1600" dirty="0" err="1" smtClean="0">
                <a:latin typeface="Times New Roman" pitchFamily="18" charset="0"/>
                <a:cs typeface="Times New Roman" pitchFamily="18" charset="0"/>
              </a:rPr>
              <a:t>Applicat</a:t>
            </a:r>
            <a:r>
              <a:rPr lang="en-IN" sz="1600" dirty="0" smtClean="0">
                <a:latin typeface="Times New Roman" pitchFamily="18" charset="0"/>
                <a:cs typeface="Times New Roman" pitchFamily="18" charset="0"/>
              </a:rPr>
              <a:t>., vol. IA-20, pp. 1482–1489, Nov./Dec. 1984.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D. M. </a:t>
            </a:r>
            <a:r>
              <a:rPr lang="en-IN" sz="1600" dirty="0" err="1" smtClean="0">
                <a:latin typeface="Times New Roman" pitchFamily="18" charset="0"/>
                <a:cs typeface="Times New Roman" pitchFamily="18" charset="0"/>
              </a:rPr>
              <a:t>Brod</a:t>
            </a:r>
            <a:r>
              <a:rPr lang="en-IN" sz="1600" dirty="0" smtClean="0">
                <a:latin typeface="Times New Roman" pitchFamily="18" charset="0"/>
                <a:cs typeface="Times New Roman" pitchFamily="18" charset="0"/>
              </a:rPr>
              <a:t> and D. W. Novotny, “Current control of VSI-PWM inverters,” IEEE Trans. Ind. </a:t>
            </a:r>
            <a:r>
              <a:rPr lang="en-IN" sz="1600" dirty="0" err="1" smtClean="0">
                <a:latin typeface="Times New Roman" pitchFamily="18" charset="0"/>
                <a:cs typeface="Times New Roman" pitchFamily="18" charset="0"/>
              </a:rPr>
              <a:t>Applicat</a:t>
            </a:r>
            <a:r>
              <a:rPr lang="en-IN" sz="1600" dirty="0" smtClean="0">
                <a:latin typeface="Times New Roman" pitchFamily="18" charset="0"/>
                <a:cs typeface="Times New Roman" pitchFamily="18" charset="0"/>
              </a:rPr>
              <a:t>., vol. IA-21, pp. 562–570, May/June 1985.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Y. </a:t>
            </a:r>
            <a:r>
              <a:rPr lang="en-IN" sz="1600" dirty="0" err="1" smtClean="0">
                <a:latin typeface="Times New Roman" pitchFamily="18" charset="0"/>
                <a:cs typeface="Times New Roman" pitchFamily="18" charset="0"/>
              </a:rPr>
              <a:t>Xiaoming</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Allmeling</a:t>
            </a:r>
            <a:r>
              <a:rPr lang="en-IN" sz="1600" dirty="0" smtClean="0">
                <a:latin typeface="Times New Roman" pitchFamily="18" charset="0"/>
                <a:cs typeface="Times New Roman" pitchFamily="18" charset="0"/>
              </a:rPr>
              <a:t>, W. </a:t>
            </a:r>
            <a:r>
              <a:rPr lang="en-IN" sz="1600" dirty="0" err="1" smtClean="0">
                <a:latin typeface="Times New Roman" pitchFamily="18" charset="0"/>
                <a:cs typeface="Times New Roman" pitchFamily="18" charset="0"/>
              </a:rPr>
              <a:t>Merk</a:t>
            </a:r>
            <a:r>
              <a:rPr lang="en-IN" sz="1600" dirty="0" smtClean="0">
                <a:latin typeface="Times New Roman" pitchFamily="18" charset="0"/>
                <a:cs typeface="Times New Roman" pitchFamily="18" charset="0"/>
              </a:rPr>
              <a:t>, and H. </a:t>
            </a:r>
            <a:r>
              <a:rPr lang="en-IN" sz="1600" dirty="0" err="1" smtClean="0">
                <a:latin typeface="Times New Roman" pitchFamily="18" charset="0"/>
                <a:cs typeface="Times New Roman" pitchFamily="18" charset="0"/>
              </a:rPr>
              <a:t>Stemmler</a:t>
            </a:r>
            <a:r>
              <a:rPr lang="en-IN" sz="1600" dirty="0" smtClean="0">
                <a:latin typeface="Times New Roman" pitchFamily="18" charset="0"/>
                <a:cs typeface="Times New Roman" pitchFamily="18" charset="0"/>
              </a:rPr>
              <a:t>, “Stationary frame generalized integrators for current control of active power filters with zero steady-state error for current harmonics of concern under unbalanced and distorted operation conditions,” in Proc. Conf. IEEE/IAS </a:t>
            </a:r>
            <a:r>
              <a:rPr lang="en-IN" sz="1600" dirty="0" err="1" smtClean="0">
                <a:latin typeface="Times New Roman" pitchFamily="18" charset="0"/>
                <a:cs typeface="Times New Roman" pitchFamily="18" charset="0"/>
              </a:rPr>
              <a:t>Annu</a:t>
            </a:r>
            <a:r>
              <a:rPr lang="en-IN" sz="1600" dirty="0" smtClean="0">
                <a:latin typeface="Times New Roman" pitchFamily="18" charset="0"/>
                <a:cs typeface="Times New Roman" pitchFamily="18" charset="0"/>
              </a:rPr>
              <a:t>. Meeting, 2000, pp. 2143–2150.</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1273</TotalTime>
  <Words>1398</Words>
  <Application>Microsoft Office PowerPoint</Application>
  <PresentationFormat>On-screen Show (4:3)</PresentationFormat>
  <Paragraphs>67</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Wireless Shaded Pole Induction Motor with Half-bridge Inverter and Dual-Frequency Resonant Network</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562</cp:revision>
  <dcterms:created xsi:type="dcterms:W3CDTF">2006-08-16T00:00:00Z</dcterms:created>
  <dcterms:modified xsi:type="dcterms:W3CDTF">2021-08-27T06:42:34Z</dcterms:modified>
</cp:coreProperties>
</file>