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WiDir</a:t>
            </a:r>
            <a:r>
              <a:rPr lang="en-IN" b="1" dirty="0" smtClean="0">
                <a:latin typeface="Times New Roman" pitchFamily="18" charset="0"/>
                <a:cs typeface="Times New Roman" pitchFamily="18" charset="0"/>
              </a:rPr>
              <a:t> A Wireless-Enabled Directory Cache Coherence Protocol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the core count in shared-memory </a:t>
            </a:r>
            <a:r>
              <a:rPr lang="en-IN" sz="2000" dirty="0" err="1" smtClean="0">
                <a:latin typeface="Times New Roman" pitchFamily="18" charset="0"/>
                <a:cs typeface="Times New Roman" pitchFamily="18" charset="0"/>
              </a:rPr>
              <a:t>manycores</a:t>
            </a:r>
            <a:r>
              <a:rPr lang="en-IN" sz="2000" dirty="0" smtClean="0">
                <a:latin typeface="Times New Roman" pitchFamily="18" charset="0"/>
                <a:cs typeface="Times New Roman" pitchFamily="18" charset="0"/>
              </a:rPr>
              <a:t> keeps increasing, it is becoming increasingly harder to design cache-coherence protocols that deliver high performance without an inordinate increase in complexity and cost. In particular, sharing patterns where a group of cores frequently reads and writes a shared variable are hard to support efficiently. Hence, programmers end up tuning their applications to avoid these patterns, hurting the programmability of shared memory. To address this problem, this paper uses the recently-proposed on-chip wireless network technology to augment a conventional invalidation-based directory cache coherence protocol. We call the resulting protocol </a:t>
            </a:r>
            <a:r>
              <a:rPr lang="en-IN" sz="2000" dirty="0" err="1" smtClean="0">
                <a:latin typeface="Times New Roman" pitchFamily="18" charset="0"/>
                <a:cs typeface="Times New Roman" pitchFamily="18" charset="0"/>
              </a:rPr>
              <a:t>WiDir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WiDir</a:t>
            </a:r>
            <a:r>
              <a:rPr lang="en-IN" sz="2000" dirty="0" smtClean="0">
                <a:latin typeface="Times New Roman" pitchFamily="18" charset="0"/>
                <a:cs typeface="Times New Roman" pitchFamily="18" charset="0"/>
              </a:rPr>
              <a:t> seamlessly transitions between wired and wireless coherence transactions for a given line based on the access patterns in a programmer-transparent manner. In this paper, we describe the protocol transitions in detail. Further, an evaluation using SPLASH and PARSEC applications shows that </a:t>
            </a:r>
            <a:r>
              <a:rPr lang="en-IN" sz="2000" dirty="0" err="1" smtClean="0">
                <a:latin typeface="Times New Roman" pitchFamily="18" charset="0"/>
                <a:cs typeface="Times New Roman" pitchFamily="18" charset="0"/>
              </a:rPr>
              <a:t>WiDir</a:t>
            </a:r>
            <a:r>
              <a:rPr lang="en-IN" sz="2000" dirty="0" smtClean="0">
                <a:latin typeface="Times New Roman" pitchFamily="18" charset="0"/>
                <a:cs typeface="Times New Roman" pitchFamily="18" charset="0"/>
              </a:rPr>
              <a:t> substantially reduces the memory stall time of applications. As a result, for 64-core runs, </a:t>
            </a:r>
            <a:r>
              <a:rPr lang="en-IN" sz="2000" dirty="0" err="1" smtClean="0">
                <a:latin typeface="Times New Roman" pitchFamily="18" charset="0"/>
                <a:cs typeface="Times New Roman" pitchFamily="18" charset="0"/>
              </a:rPr>
              <a:t>WiDir</a:t>
            </a:r>
            <a:r>
              <a:rPr lang="en-IN" sz="2000" dirty="0" smtClean="0">
                <a:latin typeface="Times New Roman" pitchFamily="18" charset="0"/>
                <a:cs typeface="Times New Roman" pitchFamily="18" charset="0"/>
              </a:rPr>
              <a:t> reduces the execution time of applications by an average of 22% compared to a conventional directory protocol. Moreover, </a:t>
            </a:r>
            <a:r>
              <a:rPr lang="en-IN" sz="2000" dirty="0" err="1" smtClean="0">
                <a:latin typeface="Times New Roman" pitchFamily="18" charset="0"/>
                <a:cs typeface="Times New Roman" pitchFamily="18" charset="0"/>
              </a:rPr>
              <a:t>WiDir</a:t>
            </a:r>
            <a:r>
              <a:rPr lang="en-IN" sz="2000" dirty="0" smtClean="0">
                <a:latin typeface="Times New Roman" pitchFamily="18" charset="0"/>
                <a:cs typeface="Times New Roman" pitchFamily="18" charset="0"/>
              </a:rPr>
              <a:t> is more scalable. These benefits are obtained with a very modest power cost</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many variations of these coherence schemes exist in the literature, they have typically been described at a rather high level, making adequate evaluation difficult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Ail of the information needed to determine whether a given </a:t>
            </a:r>
            <a:r>
              <a:rPr lang="en-IN" sz="2000" dirty="0" err="1" smtClean="0">
                <a:latin typeface="Times New Roman" pitchFamily="18" charset="0"/>
                <a:cs typeface="Times New Roman" pitchFamily="18" charset="0"/>
              </a:rPr>
              <a:t>writebuck</a:t>
            </a:r>
            <a:r>
              <a:rPr lang="en-IN" sz="2000" dirty="0" smtClean="0">
                <a:latin typeface="Times New Roman" pitchFamily="18" charset="0"/>
                <a:cs typeface="Times New Roman" pitchFamily="18" charset="0"/>
              </a:rPr>
              <a:t> command should be discarded exists in the directory bits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only cryptic notation in this column is (add), which means the valid bit corresponding to the pointer that is becoming valid should be turned on (“added”) in the existing state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Perhaps </a:t>
            </a:r>
            <a:r>
              <a:rPr lang="en-IN" sz="2000" dirty="0" smtClean="0">
                <a:latin typeface="Times New Roman" pitchFamily="18" charset="0"/>
                <a:cs typeface="Times New Roman" pitchFamily="18" charset="0"/>
              </a:rPr>
              <a:t>the simplest solution using the existing </a:t>
            </a:r>
            <a:r>
              <a:rPr lang="en-IN" sz="2000" dirty="0" err="1" smtClean="0">
                <a:latin typeface="Times New Roman" pitchFamily="18" charset="0"/>
                <a:cs typeface="Times New Roman" pitchFamily="18" charset="0"/>
              </a:rPr>
              <a:t>datapath</a:t>
            </a:r>
            <a:r>
              <a:rPr lang="en-IN" sz="2000" dirty="0" smtClean="0">
                <a:latin typeface="Times New Roman" pitchFamily="18" charset="0"/>
                <a:cs typeface="Times New Roman" pitchFamily="18" charset="0"/>
              </a:rPr>
              <a:t> is to delay the reply to exclusive commands until all of the invalidate commands have been sent.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focus on a different problem: enlisting both </a:t>
            </a:r>
            <a:r>
              <a:rPr lang="en-IN" sz="2000" dirty="0" err="1" smtClean="0">
                <a:latin typeface="Times New Roman" pitchFamily="18" charset="0"/>
                <a:cs typeface="Times New Roman" pitchFamily="18" charset="0"/>
              </a:rPr>
              <a:t>NoCs</a:t>
            </a:r>
            <a:r>
              <a:rPr lang="en-IN" sz="2000" dirty="0" smtClean="0">
                <a:latin typeface="Times New Roman" pitchFamily="18" charset="0"/>
                <a:cs typeface="Times New Roman" pitchFamily="18" charset="0"/>
              </a:rPr>
              <a:t> in supporting cache coherence protocol transactions.</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address this problem, this paper uses the recently-proposed on-chip wireless network technology to augment a conventional invalidation-based directory cache coherence protocol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gain insight into this issue, we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writes that update rather than invalidate, and measured the number of sharers that a line accumulates until the line is evicted from the LLC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possible that one of the sharer nodes now issues a write (now using the wireless data network) before the initiating directory has fully terminated the </a:t>
            </a:r>
            <a:r>
              <a:rPr lang="en-IN" sz="2000" dirty="0" err="1" smtClean="0">
                <a:latin typeface="Times New Roman" pitchFamily="18" charset="0"/>
                <a:cs typeface="Times New Roman" pitchFamily="18" charset="0"/>
              </a:rPr>
              <a:t>ToneAck</a:t>
            </a:r>
            <a:r>
              <a:rPr lang="en-IN" sz="2000" dirty="0" smtClean="0">
                <a:latin typeface="Times New Roman" pitchFamily="18" charset="0"/>
                <a:cs typeface="Times New Roman" pitchFamily="18" charset="0"/>
              </a:rPr>
              <a:t> operation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Several possible models have been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e.g., strong ordering, weak ordering, release consistency,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 of this paper is to clarify these notions by presenting a reasonably detailed design of the hardware needed to implement a </a:t>
            </a:r>
            <a:r>
              <a:rPr lang="en-IN" sz="2000" dirty="0" err="1" smtClean="0">
                <a:latin typeface="Times New Roman" pitchFamily="18" charset="0"/>
                <a:cs typeface="Times New Roman" pitchFamily="18" charset="0"/>
              </a:rPr>
              <a:t>directorybased</a:t>
            </a:r>
            <a:r>
              <a:rPr lang="en-IN" sz="2000" dirty="0" smtClean="0">
                <a:latin typeface="Times New Roman" pitchFamily="18" charset="0"/>
                <a:cs typeface="Times New Roman" pitchFamily="18" charset="0"/>
              </a:rPr>
              <a:t> cache consistency protocol.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 of the directory controller is to process C+MM commands, we could not design it until those commands were defined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the invalidation, of course, is to limit the number of cached copies to three so that the caches’ processor numbers can be stored in the three pointers.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An intriguing question is whether a conventional, wired cache coherence protocol can be augmented to use a wireless network so that patterns like the ones described above can be supported efficiently.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similar support has been proposed by </a:t>
            </a:r>
            <a:r>
              <a:rPr lang="en-IN" sz="2000" dirty="0" err="1" smtClean="0">
                <a:latin typeface="Times New Roman" pitchFamily="18" charset="0"/>
                <a:cs typeface="Times New Roman" pitchFamily="18" charset="0"/>
              </a:rPr>
              <a:t>TLSync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t>
            </a:r>
            <a:r>
              <a:rPr lang="en-IN" sz="2000" dirty="0" err="1" smtClean="0">
                <a:latin typeface="Times New Roman" pitchFamily="18" charset="0"/>
                <a:cs typeface="Times New Roman" pitchFamily="18" charset="0"/>
              </a:rPr>
              <a:t>WiSync</a:t>
            </a: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efficient core synchronization.</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programmers want to attain high performance, they have to carefully tune the sharing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their applications, ensuring that patterns like the ones mentioned appear infrequently.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WiDir</a:t>
            </a:r>
            <a:r>
              <a:rPr lang="en-IN" sz="2000" dirty="0" smtClean="0">
                <a:latin typeface="Times New Roman" pitchFamily="18" charset="0"/>
                <a:cs typeface="Times New Roman" pitchFamily="18" charset="0"/>
              </a:rPr>
              <a:t>, instead, not only allows the directory to scale without domain restrictions, but also boosts performance by enabling broadcast updates of highly-shared </a:t>
            </a:r>
            <a:r>
              <a:rPr lang="en-IN" sz="2000" dirty="0" smtClean="0">
                <a:latin typeface="Times New Roman" pitchFamily="18" charset="0"/>
                <a:cs typeface="Times New Roman" pitchFamily="18" charset="0"/>
              </a:rPr>
              <a:t>lines.</a:t>
            </a:r>
          </a:p>
          <a:p>
            <a:pPr algn="just">
              <a:lnSpc>
                <a:spcPct val="150000"/>
              </a:lnSpc>
            </a:pPr>
            <a:r>
              <a:rPr lang="en-IN" sz="2000" dirty="0" smtClean="0">
                <a:latin typeface="Times New Roman" pitchFamily="18" charset="0"/>
                <a:cs typeface="Times New Roman" pitchFamily="18" charset="0"/>
              </a:rPr>
              <a:t>Coherence protocols rely on invalidations to keep coherence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do not support these patterns efficiently</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752600"/>
                <a:gridCol w="20574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Parallel Computer Organization and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 Dubois, M. </a:t>
                      </a:r>
                      <a:r>
                        <a:rPr lang="en-US" sz="2000" dirty="0" err="1">
                          <a:latin typeface="Times New Roman"/>
                          <a:ea typeface="Calibri"/>
                          <a:cs typeface="Latha"/>
                        </a:rPr>
                        <a:t>Annavaram</a:t>
                      </a:r>
                      <a:r>
                        <a:rPr lang="en-US" sz="2000" dirty="0">
                          <a:latin typeface="Times New Roman"/>
                          <a:ea typeface="Calibri"/>
                          <a:cs typeface="Latha"/>
                        </a:rPr>
                        <a:t>, and P. </a:t>
                      </a:r>
                      <a:r>
                        <a:rPr lang="en-US" sz="2000" dirty="0" err="1">
                          <a:latin typeface="Times New Roman"/>
                          <a:ea typeface="Calibri"/>
                          <a:cs typeface="Latha"/>
                        </a:rPr>
                        <a:t>Stenström</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In-depth coverage of complexity, power, reliability and performance, coupled with treatment of parallelism at all levels, including ILP and TLP, provides the state-of-the-art training that students need.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Stanford DASH Multiprocessor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Lenoski, J. Laudon, K. Gharachorloo, W. Weber, A. Gupta, J. Hennessy, M. Horowitz, and M. Lam,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fundamental premise behind the architecture is that it is possible to build a scalable high-performance machine with a single address space and coherent caches.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Evaluation of Directory Schemes for Cache Coherence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Agarwal, R. Simoni, J. Hennessy, and M. Horowitz,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problem of cache coherence in shared-memory multiprocessors is addressed using two basic approaches: directory schemes and snoopy cache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Reducing Memory and Traffic Requirements for Scalable Directory-Based Cache Coherence Schemes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Gupta, W.-D. Weber, and T. Mowry,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As multiprocessors are scaled beyond single bus systems, there is renewed interest in directory-based cache coherence schemes.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752600" y="1371600"/>
            <a:ext cx="65532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handle sharing patterns where a group of cores frequently reads and writes a set of shared variables, this paper used </a:t>
            </a:r>
            <a:r>
              <a:rPr lang="en-IN" sz="2000" dirty="0" err="1" smtClean="0">
                <a:latin typeface="Times New Roman" pitchFamily="18" charset="0"/>
                <a:cs typeface="Times New Roman" pitchFamily="18" charset="0"/>
              </a:rPr>
              <a:t>onchip</a:t>
            </a:r>
            <a:r>
              <a:rPr lang="en-IN" sz="2000" dirty="0" smtClean="0">
                <a:latin typeface="Times New Roman" pitchFamily="18" charset="0"/>
                <a:cs typeface="Times New Roman" pitchFamily="18" charset="0"/>
              </a:rPr>
              <a:t> wireless network technology to augment a conventional invalidation-based directory cache coherence protocol. The resulting protocol, called </a:t>
            </a:r>
            <a:r>
              <a:rPr lang="en-IN" sz="2000" dirty="0" err="1" smtClean="0">
                <a:latin typeface="Times New Roman" pitchFamily="18" charset="0"/>
                <a:cs typeface="Times New Roman" pitchFamily="18" charset="0"/>
              </a:rPr>
              <a:t>WiDir</a:t>
            </a:r>
            <a:r>
              <a:rPr lang="en-IN" sz="2000" dirty="0" smtClean="0">
                <a:latin typeface="Times New Roman" pitchFamily="18" charset="0"/>
                <a:cs typeface="Times New Roman" pitchFamily="18" charset="0"/>
              </a:rPr>
              <a:t>, seamlessly transitions between wired and wireless coherence transactions for the same line based on the program’s access patterns in a </a:t>
            </a:r>
            <a:r>
              <a:rPr lang="en-IN" sz="2000" dirty="0" err="1" smtClean="0">
                <a:latin typeface="Times New Roman" pitchFamily="18" charset="0"/>
                <a:cs typeface="Times New Roman" pitchFamily="18" charset="0"/>
              </a:rPr>
              <a:t>programmertransparent</a:t>
            </a:r>
            <a:r>
              <a:rPr lang="en-IN" sz="2000" dirty="0" smtClean="0">
                <a:latin typeface="Times New Roman" pitchFamily="18" charset="0"/>
                <a:cs typeface="Times New Roman" pitchFamily="18" charset="0"/>
              </a:rPr>
              <a:t> manner. In this paper, we described the protocol in detail. Further, an evaluation showed that </a:t>
            </a:r>
            <a:r>
              <a:rPr lang="en-IN" sz="2000" dirty="0" err="1" smtClean="0">
                <a:latin typeface="Times New Roman" pitchFamily="18" charset="0"/>
                <a:cs typeface="Times New Roman" pitchFamily="18" charset="0"/>
              </a:rPr>
              <a:t>WiDir</a:t>
            </a:r>
            <a:r>
              <a:rPr lang="en-IN" sz="2000" dirty="0" smtClean="0">
                <a:latin typeface="Times New Roman" pitchFamily="18" charset="0"/>
                <a:cs typeface="Times New Roman" pitchFamily="18" charset="0"/>
              </a:rPr>
              <a:t> substantially reduces the memory stall time of applications. For 64-core runs, </a:t>
            </a:r>
            <a:r>
              <a:rPr lang="en-IN" sz="2000" dirty="0" err="1" smtClean="0">
                <a:latin typeface="Times New Roman" pitchFamily="18" charset="0"/>
                <a:cs typeface="Times New Roman" pitchFamily="18" charset="0"/>
              </a:rPr>
              <a:t>WiDir</a:t>
            </a:r>
            <a:r>
              <a:rPr lang="en-IN" sz="2000" dirty="0" smtClean="0">
                <a:latin typeface="Times New Roman" pitchFamily="18" charset="0"/>
                <a:cs typeface="Times New Roman" pitchFamily="18" charset="0"/>
              </a:rPr>
              <a:t> reduced the execution time of applications by an average of 22% compared to MESI. Moreover, </a:t>
            </a:r>
            <a:r>
              <a:rPr lang="en-IN" sz="2000" dirty="0" err="1" smtClean="0">
                <a:latin typeface="Times New Roman" pitchFamily="18" charset="0"/>
                <a:cs typeface="Times New Roman" pitchFamily="18" charset="0"/>
              </a:rPr>
              <a:t>WiDir</a:t>
            </a:r>
            <a:r>
              <a:rPr lang="en-IN" sz="2000" dirty="0" smtClean="0">
                <a:latin typeface="Times New Roman" pitchFamily="18" charset="0"/>
                <a:cs typeface="Times New Roman" pitchFamily="18" charset="0"/>
              </a:rPr>
              <a:t> was shown to be more scalable than MESI. These benefits were obtained with a very modest power cost.</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Ampere </a:t>
            </a:r>
            <a:r>
              <a:rPr lang="en-IN" sz="1800" dirty="0" err="1" smtClean="0">
                <a:latin typeface="Times New Roman" pitchFamily="18" charset="0"/>
                <a:cs typeface="Times New Roman" pitchFamily="18" charset="0"/>
              </a:rPr>
              <a:t>Altra</a:t>
            </a:r>
            <a:r>
              <a:rPr lang="en-IN" sz="1800" dirty="0" smtClean="0">
                <a:latin typeface="Times New Roman" pitchFamily="18" charset="0"/>
                <a:cs typeface="Times New Roman" pitchFamily="18" charset="0"/>
              </a:rPr>
              <a:t> 64-Bit Multi-Core ARM Processor. https: //amperecomputing.com/</a:t>
            </a:r>
            <a:r>
              <a:rPr lang="en-IN" sz="1800" dirty="0" err="1" smtClean="0">
                <a:latin typeface="Times New Roman" pitchFamily="18" charset="0"/>
                <a:cs typeface="Times New Roman" pitchFamily="18" charset="0"/>
              </a:rPr>
              <a:t>altra</a:t>
            </a:r>
            <a:r>
              <a:rPr lang="en-IN" sz="1800" dirty="0" smtClean="0">
                <a:latin typeface="Times New Roman" pitchFamily="18" charset="0"/>
                <a:cs typeface="Times New Roman" pitchFamily="18" charset="0"/>
              </a:rPr>
              <a:t>/, accessed April 16,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AMD </a:t>
            </a:r>
            <a:r>
              <a:rPr lang="en-IN" sz="1800" dirty="0" err="1" smtClean="0">
                <a:latin typeface="Times New Roman" pitchFamily="18" charset="0"/>
                <a:cs typeface="Times New Roman" pitchFamily="18" charset="0"/>
              </a:rPr>
              <a:t>Epyc</a:t>
            </a:r>
            <a:r>
              <a:rPr lang="en-IN" sz="1800" dirty="0" smtClean="0">
                <a:latin typeface="Times New Roman" pitchFamily="18" charset="0"/>
                <a:cs typeface="Times New Roman" pitchFamily="18" charset="0"/>
              </a:rPr>
              <a:t> 7742 Processor. https://www.amd.com/en/products/cpu/ amd-epyc-7742, accessed April 16,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Intel Xeon Platinum 9282 Processor. https://www.intel.com/ content/www/us/en/products/processors/</a:t>
            </a:r>
            <a:r>
              <a:rPr lang="en-IN" sz="1800" dirty="0" err="1" smtClean="0">
                <a:latin typeface="Times New Roman" pitchFamily="18" charset="0"/>
                <a:cs typeface="Times New Roman" pitchFamily="18" charset="0"/>
              </a:rPr>
              <a:t>xeon</a:t>
            </a:r>
            <a:r>
              <a:rPr lang="en-IN" sz="1800" dirty="0" smtClean="0">
                <a:latin typeface="Times New Roman" pitchFamily="18" charset="0"/>
                <a:cs typeface="Times New Roman" pitchFamily="18" charset="0"/>
              </a:rPr>
              <a:t>/scalable/</a:t>
            </a:r>
            <a:r>
              <a:rPr lang="en-IN" sz="1800" dirty="0" err="1" smtClean="0">
                <a:latin typeface="Times New Roman" pitchFamily="18" charset="0"/>
                <a:cs typeface="Times New Roman" pitchFamily="18" charset="0"/>
              </a:rPr>
              <a:t>platinumprocessors</a:t>
            </a:r>
            <a:r>
              <a:rPr lang="en-IN" sz="1800" dirty="0" smtClean="0">
                <a:latin typeface="Times New Roman" pitchFamily="18" charset="0"/>
                <a:cs typeface="Times New Roman" pitchFamily="18" charset="0"/>
              </a:rPr>
              <a:t>/platinum-9282.html, accessed April 16,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M. Dubois, M. </a:t>
            </a:r>
            <a:r>
              <a:rPr lang="en-IN" sz="1800" dirty="0" err="1" smtClean="0">
                <a:latin typeface="Times New Roman" pitchFamily="18" charset="0"/>
                <a:cs typeface="Times New Roman" pitchFamily="18" charset="0"/>
              </a:rPr>
              <a:t>Annavaram</a:t>
            </a:r>
            <a:r>
              <a:rPr lang="en-IN" sz="1800" dirty="0" smtClean="0">
                <a:latin typeface="Times New Roman" pitchFamily="18" charset="0"/>
                <a:cs typeface="Times New Roman" pitchFamily="18" charset="0"/>
              </a:rPr>
              <a:t>, and P. </a:t>
            </a:r>
            <a:r>
              <a:rPr lang="en-IN" sz="1800" dirty="0" err="1" smtClean="0">
                <a:latin typeface="Times New Roman" pitchFamily="18" charset="0"/>
                <a:cs typeface="Times New Roman" pitchFamily="18" charset="0"/>
              </a:rPr>
              <a:t>Stenström</a:t>
            </a:r>
            <a:r>
              <a:rPr lang="en-IN" sz="1800" dirty="0" smtClean="0">
                <a:latin typeface="Times New Roman" pitchFamily="18" charset="0"/>
                <a:cs typeface="Times New Roman" pitchFamily="18" charset="0"/>
              </a:rPr>
              <a:t>, Parallel Computer Organization and Design. Cambridge University Press,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D. </a:t>
            </a:r>
            <a:r>
              <a:rPr lang="en-IN" sz="1800" dirty="0" err="1" smtClean="0">
                <a:latin typeface="Times New Roman" pitchFamily="18" charset="0"/>
                <a:cs typeface="Times New Roman" pitchFamily="18" charset="0"/>
              </a:rPr>
              <a:t>Lenoski</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Laudon</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Gharachorloo</a:t>
            </a:r>
            <a:r>
              <a:rPr lang="en-IN" sz="1800" dirty="0" smtClean="0">
                <a:latin typeface="Times New Roman" pitchFamily="18" charset="0"/>
                <a:cs typeface="Times New Roman" pitchFamily="18" charset="0"/>
              </a:rPr>
              <a:t>, W. Weber, A. Gupta, J. Hennessy, M. Horowitz, and M. Lam, “The Stanford DASH Multiprocessor,” IEEE Computer, 1992.</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Agarwal</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Simoni</a:t>
            </a:r>
            <a:r>
              <a:rPr lang="en-IN" sz="1600" dirty="0" smtClean="0">
                <a:latin typeface="Times New Roman" pitchFamily="18" charset="0"/>
                <a:cs typeface="Times New Roman" pitchFamily="18" charset="0"/>
              </a:rPr>
              <a:t>, J. Hennessy, and M. Horowitz, “An Evaluation of Directory Schemes for Cache Coherence,” in International Symposium on Computer Architecture (ISCA), 1988.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Gupta, W.-D. Weber, and T. </a:t>
            </a:r>
            <a:r>
              <a:rPr lang="en-IN" sz="1600" dirty="0" err="1" smtClean="0">
                <a:latin typeface="Times New Roman" pitchFamily="18" charset="0"/>
                <a:cs typeface="Times New Roman" pitchFamily="18" charset="0"/>
              </a:rPr>
              <a:t>Mowry</a:t>
            </a:r>
            <a:r>
              <a:rPr lang="en-IN" sz="1600" dirty="0" smtClean="0">
                <a:latin typeface="Times New Roman" pitchFamily="18" charset="0"/>
                <a:cs typeface="Times New Roman" pitchFamily="18" charset="0"/>
              </a:rPr>
              <a:t>, “Reducing Memory and Traffic Requirements for Scalable Directory-Based Cache Coherence Schemes,” in International Conference on Parallel Processing (ICPP), 1990.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a:t>
            </a:r>
            <a:r>
              <a:rPr lang="en-IN" sz="1600" dirty="0" err="1" smtClean="0">
                <a:latin typeface="Times New Roman" pitchFamily="18" charset="0"/>
                <a:cs typeface="Times New Roman" pitchFamily="18" charset="0"/>
              </a:rPr>
              <a:t>Grahn</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Stenstrom</a:t>
            </a:r>
            <a:r>
              <a:rPr lang="en-IN" sz="1600" dirty="0" smtClean="0">
                <a:latin typeface="Times New Roman" pitchFamily="18" charset="0"/>
                <a:cs typeface="Times New Roman" pitchFamily="18" charset="0"/>
              </a:rPr>
              <a:t>, and M. Dubois, “Implementation and Evaluation of Update-Based Cache Protocols Under Relaxed Memory Consistency Models,” in Future Generation Computer Systems, 1995.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a:t>
            </a:r>
            <a:r>
              <a:rPr lang="en-IN" sz="1600" dirty="0" err="1" smtClean="0">
                <a:latin typeface="Times New Roman" pitchFamily="18" charset="0"/>
                <a:cs typeface="Times New Roman" pitchFamily="18" charset="0"/>
              </a:rPr>
              <a:t>Abadal</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Torrellas</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Alarcón</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Cabellos-Aparicio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OrthoNoC</a:t>
            </a:r>
            <a:r>
              <a:rPr lang="en-IN" sz="1600" dirty="0" smtClean="0">
                <a:latin typeface="Times New Roman" pitchFamily="18" charset="0"/>
                <a:cs typeface="Times New Roman" pitchFamily="18" charset="0"/>
              </a:rPr>
              <a:t>: A Broadcast-Oriented Dual-Plane Wireless Network-on-Chip Architecture,” IEEE Transactions on Parallel and Distributed Systems, vol. 29, no. 3, pp. 628–641,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G. </a:t>
            </a:r>
            <a:r>
              <a:rPr lang="en-IN" sz="1600" dirty="0" err="1" smtClean="0">
                <a:latin typeface="Times New Roman" pitchFamily="18" charset="0"/>
                <a:cs typeface="Times New Roman" pitchFamily="18" charset="0"/>
              </a:rPr>
              <a:t>Ascia</a:t>
            </a:r>
            <a:r>
              <a:rPr lang="en-IN" sz="1600" dirty="0" smtClean="0">
                <a:latin typeface="Times New Roman" pitchFamily="18" charset="0"/>
                <a:cs typeface="Times New Roman" pitchFamily="18" charset="0"/>
              </a:rPr>
              <a:t>, V. Catania, S. </a:t>
            </a:r>
            <a:r>
              <a:rPr lang="en-IN" sz="1600" dirty="0" err="1" smtClean="0">
                <a:latin typeface="Times New Roman" pitchFamily="18" charset="0"/>
                <a:cs typeface="Times New Roman" pitchFamily="18" charset="0"/>
              </a:rPr>
              <a:t>Monteleone</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Palesi</a:t>
            </a:r>
            <a:r>
              <a:rPr lang="en-IN" sz="1600" dirty="0" smtClean="0">
                <a:latin typeface="Times New Roman" pitchFamily="18" charset="0"/>
                <a:cs typeface="Times New Roman" pitchFamily="18" charset="0"/>
              </a:rPr>
              <a:t>, D. Patti, J. Jose, and V. M. Salerno, “Exploiting Data Resilience in Wireless Network-on-Chip Architectures,” ACM Journal on Emerging Technologies in Computing Systems (JETC), vol. 16, no. 2, pp. 1–27, 2020.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1426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WiDir A Wireless-Enabled Directory Cache Coherence Protocol</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2021-08-27T09:24:26Z</dcterms:modified>
</cp:coreProperties>
</file>