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Robust Decentralized and Distributed Estimation of a Correlated Parameter Vector in MIMO-OFDM Wireless Sensor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04800"/>
            <a:ext cx="7498080" cy="5257800"/>
          </a:xfrm>
        </p:spPr>
        <p:txBody>
          <a:bodyPr>
            <a:noAutofit/>
          </a:bodyPr>
          <a:lstStyle/>
          <a:p>
            <a:pPr algn="just">
              <a:buNone/>
            </a:pPr>
            <a:r>
              <a:rPr lang="en-IN" sz="2000" dirty="0" smtClean="0">
                <a:latin typeface="Times New Roman" pitchFamily="18" charset="0"/>
                <a:cs typeface="Times New Roman" pitchFamily="18" charset="0"/>
              </a:rPr>
              <a:t>     An </a:t>
            </a:r>
            <a:r>
              <a:rPr lang="en-IN" sz="2000" dirty="0" smtClean="0">
                <a:latin typeface="Times New Roman" pitchFamily="18" charset="0"/>
                <a:cs typeface="Times New Roman" pitchFamily="18" charset="0"/>
              </a:rPr>
              <a:t>optimal </a:t>
            </a:r>
            <a:r>
              <a:rPr lang="en-IN" sz="2000" dirty="0" err="1" smtClean="0">
                <a:latin typeface="Times New Roman" pitchFamily="18" charset="0"/>
                <a:cs typeface="Times New Roman" pitchFamily="18" charset="0"/>
              </a:rPr>
              <a:t>precoder</a:t>
            </a:r>
            <a:r>
              <a:rPr lang="en-IN" sz="2000" dirty="0" smtClean="0">
                <a:latin typeface="Times New Roman" pitchFamily="18" charset="0"/>
                <a:cs typeface="Times New Roman" pitchFamily="18" charset="0"/>
              </a:rPr>
              <a:t> design is conceived for the decentralized estimation of an unknown spatially as well as temporally correlated parameter vector in a multiple-input multiple-output (MIMO) orthogonal frequency division multiplexing (OFDM) based wireless sensor network (WSN). Furthermore, exploiting the temporal correlation present in the parameter vector, a rate-distortion theory based framework is developed for the optimal quantization of the sensor observations so that the resultant distortion is minimized for a given bit-budget. Subsequently, optimal </a:t>
            </a:r>
            <a:r>
              <a:rPr lang="en-IN" sz="2000" dirty="0" err="1" smtClean="0">
                <a:latin typeface="Times New Roman" pitchFamily="18" charset="0"/>
                <a:cs typeface="Times New Roman" pitchFamily="18" charset="0"/>
              </a:rPr>
              <a:t>precoders</a:t>
            </a:r>
            <a:r>
              <a:rPr lang="en-IN" sz="2000" dirty="0" smtClean="0">
                <a:latin typeface="Times New Roman" pitchFamily="18" charset="0"/>
                <a:cs typeface="Times New Roman" pitchFamily="18" charset="0"/>
              </a:rPr>
              <a:t> are also developed that minimize the sum-MSE (SMSE) for the scenario of transmitting quantized observations. In order to reduce the computational complexity of the decentralized framework, distributed </a:t>
            </a:r>
            <a:r>
              <a:rPr lang="en-IN" sz="2000" dirty="0" err="1" smtClean="0">
                <a:latin typeface="Times New Roman" pitchFamily="18" charset="0"/>
                <a:cs typeface="Times New Roman" pitchFamily="18" charset="0"/>
              </a:rPr>
              <a:t>precoder</a:t>
            </a:r>
            <a:r>
              <a:rPr lang="en-IN" sz="2000" dirty="0" smtClean="0">
                <a:latin typeface="Times New Roman" pitchFamily="18" charset="0"/>
                <a:cs typeface="Times New Roman" pitchFamily="18" charset="0"/>
              </a:rPr>
              <a:t> design algorithms are also developed which design </a:t>
            </a:r>
            <a:r>
              <a:rPr lang="en-IN" sz="2000" dirty="0" err="1" smtClean="0">
                <a:latin typeface="Times New Roman" pitchFamily="18" charset="0"/>
                <a:cs typeface="Times New Roman" pitchFamily="18" charset="0"/>
              </a:rPr>
              <a:t>precoders</a:t>
            </a:r>
            <a:r>
              <a:rPr lang="en-IN" sz="2000" dirty="0" smtClean="0">
                <a:latin typeface="Times New Roman" pitchFamily="18" charset="0"/>
                <a:cs typeface="Times New Roman" pitchFamily="18" charset="0"/>
              </a:rPr>
              <a:t> using the consensus based alternating direction method of multipliers (ADMM), wherein each SN determines its </a:t>
            </a:r>
            <a:r>
              <a:rPr lang="en-IN" sz="2000" dirty="0" err="1" smtClean="0">
                <a:latin typeface="Times New Roman" pitchFamily="18" charset="0"/>
                <a:cs typeface="Times New Roman" pitchFamily="18" charset="0"/>
              </a:rPr>
              <a:t>precoders</a:t>
            </a:r>
            <a:r>
              <a:rPr lang="en-IN" sz="2000" dirty="0" smtClean="0">
                <a:latin typeface="Times New Roman" pitchFamily="18" charset="0"/>
                <a:cs typeface="Times New Roman" pitchFamily="18" charset="0"/>
              </a:rPr>
              <a:t> without any central coordination by the fusion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Finally, new robust MIMO </a:t>
            </a:r>
            <a:r>
              <a:rPr lang="en-IN" sz="2000" dirty="0" err="1" smtClean="0">
                <a:latin typeface="Times New Roman" pitchFamily="18" charset="0"/>
                <a:cs typeface="Times New Roman" pitchFamily="18" charset="0"/>
              </a:rPr>
              <a:t>precoder</a:t>
            </a:r>
            <a:r>
              <a:rPr lang="en-IN" sz="2000" dirty="0" smtClean="0">
                <a:latin typeface="Times New Roman" pitchFamily="18" charset="0"/>
                <a:cs typeface="Times New Roman" pitchFamily="18" charset="0"/>
              </a:rPr>
              <a:t> designs are proposed for practical scenarios operating in the face of channel state information (CSI) uncertainty. Our simulation results demonstrate the improved performance of the proposed schemes and corroborate our analytical formulations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contributions have considered maximal ratio combining (MRC) at the FC in an amplify-and-forward based measurement transmission scheme for fully exploiting the benefits of a massive MIMO system, followed by the design of the optimal detectors, which can significantly reduce the complexity of parameter sensing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framework considers the effects of parameter correlation, which naturally exists due to the spatial proximity of the sensor nodes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t>
            </a:r>
            <a:r>
              <a:rPr lang="en-IN" sz="2000" dirty="0" smtClean="0">
                <a:latin typeface="Times New Roman" pitchFamily="18" charset="0"/>
                <a:cs typeface="Times New Roman" pitchFamily="18" charset="0"/>
              </a:rPr>
              <a:t>ost </a:t>
            </a:r>
            <a:r>
              <a:rPr lang="en-IN" sz="2000" dirty="0" smtClean="0">
                <a:latin typeface="Times New Roman" pitchFamily="18" charset="0"/>
                <a:cs typeface="Times New Roman" pitchFamily="18" charset="0"/>
              </a:rPr>
              <a:t>existing contributions on massive </a:t>
            </a:r>
            <a:r>
              <a:rPr lang="en-IN" sz="2000" dirty="0" smtClean="0">
                <a:latin typeface="Times New Roman" pitchFamily="18" charset="0"/>
                <a:cs typeface="Times New Roman" pitchFamily="18" charset="0"/>
              </a:rPr>
              <a:t>MIMO </a:t>
            </a:r>
            <a:r>
              <a:rPr lang="en-IN" sz="2000" dirty="0" smtClean="0">
                <a:latin typeface="Times New Roman" pitchFamily="18" charset="0"/>
                <a:cs typeface="Times New Roman" pitchFamily="18" charset="0"/>
              </a:rPr>
              <a:t>consider single antenna devices and sensors to limit the device complexity.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has been widely exploited in the existing literature on massive MIMO systems that linear processing employing MRC achieves good performance in the large antenna regime, i.e., when M ≫ K</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Distributed parameter estimation problem for wireless sensor networks (WSNs) has a rich literature in signal processing community.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converse problem is considered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where the authors minimize the MSE, subject to a total transmit power constraint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related problem is studied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in which the FC employs a spatial BLUE for field reconstruction and the MSE is compared with a posterior CRLB</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problem formulations in these works naturally cannot have a bandwidth constraint.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should </a:t>
            </a:r>
            <a:r>
              <a:rPr lang="en-IN" sz="2000" dirty="0" err="1" smtClean="0">
                <a:latin typeface="Times New Roman" pitchFamily="18" charset="0"/>
                <a:cs typeface="Times New Roman" pitchFamily="18" charset="0"/>
              </a:rPr>
              <a:t>discritize</a:t>
            </a:r>
            <a:r>
              <a:rPr lang="en-IN" sz="2000" dirty="0" smtClean="0">
                <a:latin typeface="Times New Roman" pitchFamily="18" charset="0"/>
                <a:cs typeface="Times New Roman" pitchFamily="18" charset="0"/>
              </a:rPr>
              <a:t> in a way that, the positive impact of rounding up a rate on </a:t>
            </a:r>
            <a:r>
              <a:rPr lang="en-IN" sz="2000" dirty="0" err="1" smtClean="0">
                <a:latin typeface="Times New Roman" pitchFamily="18" charset="0"/>
                <a:cs typeface="Times New Roman" pitchFamily="18" charset="0"/>
              </a:rPr>
              <a:t>Da</a:t>
            </a:r>
            <a:r>
              <a:rPr lang="en-IN" sz="2000" dirty="0" smtClean="0">
                <a:latin typeface="Times New Roman" pitchFamily="18" charset="0"/>
                <a:cs typeface="Times New Roman" pitchFamily="18" charset="0"/>
              </a:rPr>
              <a:t> would dominate the negative effect of decreasing the rates of some other sensors on Da.</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381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detectors along with their analysis for scenarios having imperfect CSI in a massive MIMO WSN. </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Closed-form </a:t>
            </a:r>
            <a:r>
              <a:rPr lang="en-IN" sz="2000" dirty="0" smtClean="0">
                <a:latin typeface="Times New Roman" pitchFamily="18" charset="0"/>
                <a:cs typeface="Times New Roman" pitchFamily="18" charset="0"/>
              </a:rPr>
              <a:t>analytical expressions are derived for characterizing the performance of the proposed detectors in terms of the resultant PD and PF A at the FC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goal is that of further enhancing the detection performance of the test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via the optimal sharing of the total sensor power </a:t>
            </a:r>
            <a:r>
              <a:rPr lang="en-IN" sz="2000" dirty="0" smtClean="0">
                <a:latin typeface="Times New Roman" pitchFamily="18" charset="0"/>
                <a:cs typeface="Times New Roman" pitchFamily="18" charset="0"/>
              </a:rPr>
              <a:t>P.</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compares the receiver operating characteristic (ROC) of the proposed detector </a:t>
            </a:r>
            <a:r>
              <a:rPr lang="en-IN" sz="2000" dirty="0" smtClean="0">
                <a:latin typeface="Times New Roman" pitchFamily="18" charset="0"/>
                <a:cs typeface="Times New Roman" pitchFamily="18" charset="0"/>
              </a:rPr>
              <a:t>into </a:t>
            </a:r>
            <a:r>
              <a:rPr lang="en-IN" sz="2000" dirty="0" smtClean="0">
                <a:latin typeface="Times New Roman" pitchFamily="18" charset="0"/>
                <a:cs typeface="Times New Roman" pitchFamily="18" charset="0"/>
              </a:rPr>
              <a:t>that of the detector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observed that the proposed low-complexity scheme is only suitable for a massive MIMO system, which has a similar performance as the </a:t>
            </a:r>
            <a:r>
              <a:rPr lang="en-IN" sz="2000" dirty="0" smtClean="0">
                <a:latin typeface="Times New Roman" pitchFamily="18" charset="0"/>
                <a:cs typeface="Times New Roman" pitchFamily="18" charset="0"/>
              </a:rPr>
              <a:t>detector.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There is a collection of elegant results on energy efficient distributed parameter estimation with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transmission, also known as Amplify-and-Forward (AF).</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show that the bounds are good approximations of the simulated MSE and the performance of the proposed schemes approaches the clairvoyant centralized estimation when total transmit power or bandwidth is very large.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From </a:t>
            </a:r>
            <a:r>
              <a:rPr lang="en-IN" sz="2000" dirty="0" smtClean="0">
                <a:latin typeface="Times New Roman" pitchFamily="18" charset="0"/>
                <a:cs typeface="Times New Roman" pitchFamily="18" charset="0"/>
              </a:rPr>
              <a:t>practical perspectives, having a total transmit power constraint enhances energy efficiency in battery-powered WSNs.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Putting a cap on total bandwidth can further improve energy efficiency, since data communication is a major contributor to the network energy consumption.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Low complexity user selection algorithms for multiuser MIMO systems with block </a:t>
                      </a:r>
                      <a:r>
                        <a:rPr lang="en-US" sz="2000" dirty="0" err="1">
                          <a:latin typeface="Times New Roman"/>
                          <a:ea typeface="Calibri"/>
                          <a:cs typeface="Latha"/>
                        </a:rPr>
                        <a:t>diagonalization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Z. </a:t>
                      </a:r>
                      <a:r>
                        <a:rPr lang="en-US" sz="2000" dirty="0" err="1">
                          <a:latin typeface="Times New Roman"/>
                          <a:ea typeface="Calibri"/>
                          <a:cs typeface="Latha"/>
                        </a:rPr>
                        <a:t>Shen</a:t>
                      </a:r>
                      <a:r>
                        <a:rPr lang="en-US" sz="2000" dirty="0">
                          <a:latin typeface="Times New Roman"/>
                          <a:ea typeface="Calibri"/>
                          <a:cs typeface="Latha"/>
                        </a:rPr>
                        <a:t>, R. Chen, J. G. Andrews, R. W. H. Jr., and B. L. Evans,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propose two low-complexity suboptimal user selection algorithms for multiuser MIMO systems with BD.</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Optimal minimum variance distortionless precoding (MVDP) for decentralized estimation in MIMO wireless sensor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 K. Venkategowda and A. K. Jagannatham,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proposed MVDP scheme yields the optimal minimum variance </a:t>
                      </a:r>
                      <a:r>
                        <a:rPr lang="en-US" sz="2000" dirty="0" err="1">
                          <a:solidFill>
                            <a:srgbClr val="333333"/>
                          </a:solidFill>
                          <a:latin typeface="Times New Roman"/>
                          <a:ea typeface="Calibri"/>
                          <a:cs typeface="Latha"/>
                        </a:rPr>
                        <a:t>distortionless</a:t>
                      </a:r>
                      <a:r>
                        <a:rPr lang="en-US" sz="2000" dirty="0">
                          <a:solidFill>
                            <a:srgbClr val="333333"/>
                          </a:solidFill>
                          <a:latin typeface="Times New Roman"/>
                          <a:ea typeface="Calibri"/>
                          <a:cs typeface="Latha"/>
                        </a:rPr>
                        <a:t> parameter estimate at the fusion center without the necessity of any receive processing.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28690"/>
        </p:xfrm>
        <a:graphic>
          <a:graphicData uri="http://schemas.openxmlformats.org/drawingml/2006/table">
            <a:tbl>
              <a:tblPr firstRow="1" bandRow="1">
                <a:tableStyleId>{5C22544A-7EE6-4342-B048-85BDC9FD1C3A}</a:tableStyleId>
              </a:tblPr>
              <a:tblGrid>
                <a:gridCol w="2571750"/>
                <a:gridCol w="1238250"/>
                <a:gridCol w="3905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MIMO transceiver design via </a:t>
                      </a:r>
                      <a:r>
                        <a:rPr lang="en-US" sz="2000" dirty="0" err="1">
                          <a:latin typeface="Times New Roman"/>
                          <a:ea typeface="Calibri"/>
                          <a:cs typeface="Latha"/>
                        </a:rPr>
                        <a:t>majorization</a:t>
                      </a:r>
                      <a:r>
                        <a:rPr lang="en-US" sz="2000" dirty="0">
                          <a:latin typeface="Times New Roman"/>
                          <a:ea typeface="Calibri"/>
                          <a:cs typeface="Latha"/>
                        </a:rPr>
                        <a:t> theory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P. Palomar and Y. Jiang,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Multiple-input multiple-output (MIMO) channels provide an abstract and unified representation of different physical communication systems, ranging from multi-antenna wireless channels to wireless digital subscriber line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Trace inequalities for matrices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Shebrawi and A. 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Trace inequalities for sums and products of matrices are presented. Relations between the given inequalities and earlier results are discussed.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676400" y="1447800"/>
            <a:ext cx="67818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We </a:t>
            </a:r>
            <a:r>
              <a:rPr lang="en-IN" dirty="0" smtClean="0">
                <a:latin typeface="Times New Roman" pitchFamily="18" charset="0"/>
                <a:cs typeface="Times New Roman" pitchFamily="18" charset="0"/>
              </a:rPr>
              <a:t>considered distributed estimation of a Gaussian vector with a known covariance matrix and linear observation model, where the FC is tasked with reconstruction of the unknowns, using a linear estimator. Sensors employ uniform multi-bit </a:t>
            </a:r>
            <a:r>
              <a:rPr lang="en-IN" dirty="0" err="1" smtClean="0">
                <a:latin typeface="Times New Roman" pitchFamily="18" charset="0"/>
                <a:cs typeface="Times New Roman" pitchFamily="18" charset="0"/>
              </a:rPr>
              <a:t>quantizers</a:t>
            </a:r>
            <a:r>
              <a:rPr lang="en-IN" dirty="0" smtClean="0">
                <a:latin typeface="Times New Roman" pitchFamily="18" charset="0"/>
                <a:cs typeface="Times New Roman" pitchFamily="18" charset="0"/>
              </a:rPr>
              <a:t> and BPSK modulation, and communicate with the FC over power- and bandwidth-constrained channels. We derived two closed-form upper bounds on the MSE, in terms of the optimization parameters (i.e., transmit power and quantization rate per sensor).</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096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G. H. </a:t>
            </a:r>
            <a:r>
              <a:rPr lang="en-IN" sz="2000" dirty="0" err="1" smtClean="0">
                <a:latin typeface="Times New Roman" pitchFamily="18" charset="0"/>
                <a:cs typeface="Times New Roman" pitchFamily="18" charset="0"/>
              </a:rPr>
              <a:t>Golub</a:t>
            </a:r>
            <a:r>
              <a:rPr lang="en-IN" sz="2000" dirty="0" smtClean="0">
                <a:latin typeface="Times New Roman" pitchFamily="18" charset="0"/>
                <a:cs typeface="Times New Roman" pitchFamily="18" charset="0"/>
              </a:rPr>
              <a:t> and C. F. Van Loan, Matrix computations. JHU Press, 2012, vol. 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Z. </a:t>
            </a:r>
            <a:r>
              <a:rPr lang="en-IN" sz="2000" dirty="0" err="1" smtClean="0">
                <a:latin typeface="Times New Roman" pitchFamily="18" charset="0"/>
                <a:cs typeface="Times New Roman" pitchFamily="18" charset="0"/>
              </a:rPr>
              <a:t>Shen</a:t>
            </a:r>
            <a:r>
              <a:rPr lang="en-IN" sz="2000" dirty="0" smtClean="0">
                <a:latin typeface="Times New Roman" pitchFamily="18" charset="0"/>
                <a:cs typeface="Times New Roman" pitchFamily="18" charset="0"/>
              </a:rPr>
              <a:t>, R. Chen, J. G. Andrews, R. W. H. Jr., and B. L. Evans, “Low complexity user selection algorithms for multiuser MIMO systems with block </a:t>
            </a:r>
            <a:r>
              <a:rPr lang="en-IN" sz="2000" dirty="0" err="1" smtClean="0">
                <a:latin typeface="Times New Roman" pitchFamily="18" charset="0"/>
                <a:cs typeface="Times New Roman" pitchFamily="18" charset="0"/>
              </a:rPr>
              <a:t>diagonalization</a:t>
            </a:r>
            <a:r>
              <a:rPr lang="en-IN" sz="2000" dirty="0" smtClean="0">
                <a:latin typeface="Times New Roman" pitchFamily="18" charset="0"/>
                <a:cs typeface="Times New Roman" pitchFamily="18" charset="0"/>
              </a:rPr>
              <a:t>,” IEEE Trans. Signal Processing, vol. 54, no. 9, pp. 3658–3663, 2006.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S. Boyd and L. </a:t>
            </a:r>
            <a:r>
              <a:rPr lang="en-IN" sz="2000" dirty="0" err="1" smtClean="0">
                <a:latin typeface="Times New Roman" pitchFamily="18" charset="0"/>
                <a:cs typeface="Times New Roman" pitchFamily="18" charset="0"/>
              </a:rPr>
              <a:t>Vandenberghe</a:t>
            </a:r>
            <a:r>
              <a:rPr lang="en-IN" sz="2000" dirty="0" smtClean="0">
                <a:latin typeface="Times New Roman" pitchFamily="18" charset="0"/>
                <a:cs typeface="Times New Roman" pitchFamily="18" charset="0"/>
              </a:rPr>
              <a:t>, Convex optimization. Cambridge university press, 2004.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N. K. </a:t>
            </a:r>
            <a:r>
              <a:rPr lang="en-IN" sz="2000" dirty="0" err="1" smtClean="0">
                <a:latin typeface="Times New Roman" pitchFamily="18" charset="0"/>
                <a:cs typeface="Times New Roman" pitchFamily="18" charset="0"/>
              </a:rPr>
              <a:t>Venkategowda</a:t>
            </a:r>
            <a:r>
              <a:rPr lang="en-IN" sz="2000" dirty="0" smtClean="0">
                <a:latin typeface="Times New Roman" pitchFamily="18" charset="0"/>
                <a:cs typeface="Times New Roman" pitchFamily="18" charset="0"/>
              </a:rPr>
              <a:t> and A. K. </a:t>
            </a:r>
            <a:r>
              <a:rPr lang="en-IN" sz="2000" dirty="0" err="1" smtClean="0">
                <a:latin typeface="Times New Roman" pitchFamily="18" charset="0"/>
                <a:cs typeface="Times New Roman" pitchFamily="18" charset="0"/>
              </a:rPr>
              <a:t>Jagannatham</a:t>
            </a:r>
            <a:r>
              <a:rPr lang="en-IN" sz="2000" dirty="0" smtClean="0">
                <a:latin typeface="Times New Roman" pitchFamily="18" charset="0"/>
                <a:cs typeface="Times New Roman" pitchFamily="18" charset="0"/>
              </a:rPr>
              <a:t>, “Optimal minimum variance </a:t>
            </a:r>
            <a:r>
              <a:rPr lang="en-IN" sz="2000" dirty="0" err="1" smtClean="0">
                <a:latin typeface="Times New Roman" pitchFamily="18" charset="0"/>
                <a:cs typeface="Times New Roman" pitchFamily="18" charset="0"/>
              </a:rPr>
              <a:t>distortionless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precoding</a:t>
            </a:r>
            <a:r>
              <a:rPr lang="en-IN" sz="2000" dirty="0" smtClean="0">
                <a:latin typeface="Times New Roman" pitchFamily="18" charset="0"/>
                <a:cs typeface="Times New Roman" pitchFamily="18" charset="0"/>
              </a:rPr>
              <a:t> (MVDP) for decentralized estimation in MIMO wireless sensor networks,” IEEE Signal Processing Letters, vol. 22, no. 6, pp. 696–700, 2015. </a:t>
            </a:r>
            <a:endParaRPr lang="en-IN"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[5] D. P. Palomar and Y. Jiang, “MIMO transceiver design via </a:t>
            </a:r>
            <a:r>
              <a:rPr lang="en-IN" sz="2000" dirty="0" err="1" smtClean="0">
                <a:latin typeface="Times New Roman" pitchFamily="18" charset="0"/>
                <a:cs typeface="Times New Roman" pitchFamily="18" charset="0"/>
              </a:rPr>
              <a:t>majorization</a:t>
            </a:r>
            <a:r>
              <a:rPr lang="en-IN" sz="2000" dirty="0" smtClean="0">
                <a:latin typeface="Times New Roman" pitchFamily="18" charset="0"/>
                <a:cs typeface="Times New Roman" pitchFamily="18" charset="0"/>
              </a:rPr>
              <a:t> theory,” Foundations and Trends R in Communications and Information Theory, vol. 3, no. 4-5, pp. 331–551, 2007.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K. </a:t>
            </a:r>
            <a:r>
              <a:rPr lang="en-IN" sz="2000" dirty="0" err="1" smtClean="0">
                <a:latin typeface="Times New Roman" pitchFamily="18" charset="0"/>
                <a:cs typeface="Times New Roman" pitchFamily="18" charset="0"/>
              </a:rPr>
              <a:t>Shebrawi</a:t>
            </a:r>
            <a:r>
              <a:rPr lang="en-IN" sz="2000" dirty="0" smtClean="0">
                <a:latin typeface="Times New Roman" pitchFamily="18" charset="0"/>
                <a:cs typeface="Times New Roman" pitchFamily="18" charset="0"/>
              </a:rPr>
              <a:t> and A. H., “Trace inequalities for matrices,” Bulletin of the Australian Mathematical Society, vol. 87, no. 1, pp. 139–148, 2013.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A. S. </a:t>
            </a:r>
            <a:r>
              <a:rPr lang="en-IN" sz="2000" dirty="0" err="1" smtClean="0">
                <a:latin typeface="Times New Roman" pitchFamily="18" charset="0"/>
                <a:cs typeface="Times New Roman" pitchFamily="18" charset="0"/>
              </a:rPr>
              <a:t>Behbahani</a:t>
            </a:r>
            <a:r>
              <a:rPr lang="en-IN" sz="2000" dirty="0" smtClean="0">
                <a:latin typeface="Times New Roman" pitchFamily="18" charset="0"/>
                <a:cs typeface="Times New Roman" pitchFamily="18" charset="0"/>
              </a:rPr>
              <a:t>, A. M. </a:t>
            </a:r>
            <a:r>
              <a:rPr lang="en-IN" sz="2000" dirty="0" err="1" smtClean="0">
                <a:latin typeface="Times New Roman" pitchFamily="18" charset="0"/>
                <a:cs typeface="Times New Roman" pitchFamily="18" charset="0"/>
              </a:rPr>
              <a:t>Eltawil</a:t>
            </a:r>
            <a:r>
              <a:rPr lang="en-IN" sz="2000" dirty="0" smtClean="0">
                <a:latin typeface="Times New Roman" pitchFamily="18" charset="0"/>
                <a:cs typeface="Times New Roman" pitchFamily="18" charset="0"/>
              </a:rPr>
              <a:t>, and H. </a:t>
            </a:r>
            <a:r>
              <a:rPr lang="en-IN" sz="2000" dirty="0" err="1" smtClean="0">
                <a:latin typeface="Times New Roman" pitchFamily="18" charset="0"/>
                <a:cs typeface="Times New Roman" pitchFamily="18" charset="0"/>
              </a:rPr>
              <a:t>Jafarkhani</a:t>
            </a:r>
            <a:r>
              <a:rPr lang="en-IN" sz="2000" dirty="0" smtClean="0">
                <a:latin typeface="Times New Roman" pitchFamily="18" charset="0"/>
                <a:cs typeface="Times New Roman" pitchFamily="18" charset="0"/>
              </a:rPr>
              <a:t>, “Linear decentralized estimation of correlated data for power-constrained wireless sensor networks,” IEEE Transactions on Signal Processing, vol. 60, no. 11, pp. 6003–6016, Nov 2012.</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1281</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Robust Decentralized and Distributed Estimation of a Correlated Parameter Vector in MIMO-OFDM Wireless Sensor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2021-08-27T08:39:32Z</dcterms:modified>
</cp:coreProperties>
</file>