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8/27/2021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8/27/2021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8/27/2021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8/27/2021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8/27/2021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8/27/2021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Deep Reinforcement Learning Based Resource Allocation in Cooperative UAV-Assisted Wireless Networks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We </a:t>
            </a:r>
            <a:r>
              <a:rPr lang="en-IN" sz="2000" dirty="0" smtClean="0">
                <a:latin typeface="Times New Roman" pitchFamily="18" charset="0"/>
                <a:cs typeface="Times New Roman" pitchFamily="18" charset="0"/>
              </a:rPr>
              <a:t>consider the downlink of an unmanned aerial vehicle (UAV) assisted cellular network consisting of multiple cooperative UAVs, whose operations are coordinated by a central ground controller using wireless </a:t>
            </a:r>
            <a:r>
              <a:rPr lang="en-IN" sz="2000" dirty="0" err="1" smtClean="0">
                <a:latin typeface="Times New Roman" pitchFamily="18" charset="0"/>
                <a:cs typeface="Times New Roman" pitchFamily="18" charset="0"/>
              </a:rPr>
              <a:t>fronthaul</a:t>
            </a:r>
            <a:r>
              <a:rPr lang="en-IN" sz="2000" dirty="0" smtClean="0">
                <a:latin typeface="Times New Roman" pitchFamily="18" charset="0"/>
                <a:cs typeface="Times New Roman" pitchFamily="18" charset="0"/>
              </a:rPr>
              <a:t> links, to serve multiple ground user equipments (UEs). A problem of jointly designing UAVs’ positions, transmit </a:t>
            </a:r>
            <a:r>
              <a:rPr lang="en-IN" sz="2000" dirty="0" err="1" smtClean="0">
                <a:latin typeface="Times New Roman" pitchFamily="18" charset="0"/>
                <a:cs typeface="Times New Roman" pitchFamily="18" charset="0"/>
              </a:rPr>
              <a:t>beamforming</a:t>
            </a:r>
            <a:r>
              <a:rPr lang="en-IN" sz="2000" dirty="0" smtClean="0">
                <a:latin typeface="Times New Roman" pitchFamily="18" charset="0"/>
                <a:cs typeface="Times New Roman" pitchFamily="18" charset="0"/>
              </a:rPr>
              <a:t>, as well as UAV-UE association is formulated in the form of mixed integer nonlinear programming (MINLP) to maximize the sum UEs’ achievable rate subject to limited </a:t>
            </a:r>
            <a:r>
              <a:rPr lang="en-IN" sz="2000" dirty="0" err="1" smtClean="0">
                <a:latin typeface="Times New Roman" pitchFamily="18" charset="0"/>
                <a:cs typeface="Times New Roman" pitchFamily="18" charset="0"/>
              </a:rPr>
              <a:t>fronthaul</a:t>
            </a:r>
            <a:r>
              <a:rPr lang="en-IN" sz="2000" dirty="0" smtClean="0">
                <a:latin typeface="Times New Roman" pitchFamily="18" charset="0"/>
                <a:cs typeface="Times New Roman" pitchFamily="18" charset="0"/>
              </a:rPr>
              <a:t> capacity constraints. Solving the considered problem is hard owing to its non-convexity and the unavailability of channel state information (CSI) due to the movement of UAVs. To tackle these effects, we propose a novel algorithm comprising of two distinguishing features: (</a:t>
            </a:r>
            <a:r>
              <a:rPr lang="en-IN" sz="2000" dirty="0" err="1" smtClean="0">
                <a:latin typeface="Times New Roman" pitchFamily="18" charset="0"/>
                <a:cs typeface="Times New Roman" pitchFamily="18" charset="0"/>
              </a:rPr>
              <a:t>i</a:t>
            </a:r>
            <a:r>
              <a:rPr lang="en-IN" sz="2000" dirty="0" smtClean="0">
                <a:latin typeface="Times New Roman" pitchFamily="18" charset="0"/>
                <a:cs typeface="Times New Roman" pitchFamily="18" charset="0"/>
              </a:rPr>
              <a:t>) exploiting a deep Q-learning approach to tackle the issue of CSI unavailability for determining UAVs’ positions, (ii) developing a difference of convex algorithm (DCA) to efficiently solve for the UAV’s transmit </a:t>
            </a:r>
            <a:r>
              <a:rPr lang="en-IN" sz="2000" dirty="0" err="1" smtClean="0">
                <a:latin typeface="Times New Roman" pitchFamily="18" charset="0"/>
                <a:cs typeface="Times New Roman" pitchFamily="18" charset="0"/>
              </a:rPr>
              <a:t>beamforming</a:t>
            </a:r>
            <a:r>
              <a:rPr lang="en-IN" sz="2000" dirty="0" smtClean="0">
                <a:latin typeface="Times New Roman" pitchFamily="18" charset="0"/>
                <a:cs typeface="Times New Roman" pitchFamily="18" charset="0"/>
              </a:rPr>
              <a:t> and UAV-UE association.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proposed algorithm recursively solves the problem of interest until convergence, where each recursion executes two steps. In the first step, the deep Q-learning (DQL) algorithm allows UAVs to learn the overall network state and account for the joint movement of all UAVs to adapt their locations. In the second step, given the determined UAVs’ positions from the DQL algorithm, the DCA iteratively solves a convex approximate </a:t>
            </a:r>
            <a:r>
              <a:rPr lang="en-IN" sz="2000" dirty="0" err="1" smtClean="0">
                <a:latin typeface="Times New Roman" pitchFamily="18" charset="0"/>
                <a:cs typeface="Times New Roman" pitchFamily="18" charset="0"/>
              </a:rPr>
              <a:t>subproblem</a:t>
            </a:r>
            <a:r>
              <a:rPr lang="en-IN" sz="2000" dirty="0" smtClean="0">
                <a:latin typeface="Times New Roman" pitchFamily="18" charset="0"/>
                <a:cs typeface="Times New Roman" pitchFamily="18" charset="0"/>
              </a:rPr>
              <a:t> of the original non-convex MINLP problem with the updated parameters, where the problem’s variables are transmit </a:t>
            </a:r>
            <a:r>
              <a:rPr lang="en-IN" sz="2000" dirty="0" err="1" smtClean="0">
                <a:latin typeface="Times New Roman" pitchFamily="18" charset="0"/>
                <a:cs typeface="Times New Roman" pitchFamily="18" charset="0"/>
              </a:rPr>
              <a:t>beamforming</a:t>
            </a:r>
            <a:r>
              <a:rPr lang="en-IN" sz="2000" dirty="0" smtClean="0">
                <a:latin typeface="Times New Roman" pitchFamily="18" charset="0"/>
                <a:cs typeface="Times New Roman" pitchFamily="18" charset="0"/>
              </a:rPr>
              <a:t> and UAV-UE association. Numerical results show that our design outperforms the existing algorithms in terms of algorithmic convergence and network performance with a gain of up to 70</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2587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219200" y="228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existing deep reinforcement learning based </a:t>
            </a:r>
            <a:r>
              <a:rPr lang="en-IN" sz="2000" dirty="0" err="1" smtClean="0">
                <a:latin typeface="Times New Roman" pitchFamily="18" charset="0"/>
                <a:cs typeface="Times New Roman" pitchFamily="18" charset="0"/>
              </a:rPr>
              <a:t>methodd</a:t>
            </a:r>
            <a:r>
              <a:rPr lang="en-IN" sz="2000" dirty="0" smtClean="0">
                <a:latin typeface="Times New Roman" pitchFamily="18" charset="0"/>
                <a:cs typeface="Times New Roman" pitchFamily="18" charset="0"/>
              </a:rPr>
              <a:t> only handle UAVs’ 2D flight and simple transmission control </a:t>
            </a:r>
            <a:r>
              <a:rPr lang="en-IN" sz="2000" dirty="0" smtClean="0">
                <a:latin typeface="Times New Roman" pitchFamily="18" charset="0"/>
                <a:cs typeface="Times New Roman" pitchFamily="18" charset="0"/>
              </a:rPr>
              <a:t>decisions.</a:t>
            </a: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most existing research works neglected adjusting UAVs’ height to obtain better quality of links by avoiding various obstructions or non-line-</a:t>
            </a:r>
            <a:r>
              <a:rPr lang="en-IN" sz="2000" dirty="0" err="1" smtClean="0">
                <a:latin typeface="Times New Roman" pitchFamily="18" charset="0"/>
                <a:cs typeface="Times New Roman" pitchFamily="18" charset="0"/>
              </a:rPr>
              <a:t>ofsight</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NLoS</a:t>
            </a:r>
            <a:r>
              <a:rPr lang="en-IN" sz="2000" dirty="0" smtClean="0">
                <a:latin typeface="Times New Roman" pitchFamily="18" charset="0"/>
                <a:cs typeface="Times New Roman" pitchFamily="18" charset="0"/>
              </a:rPr>
              <a:t>) links.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Most existing works assumed that the ground terminals are stationary; whereas in reality, some ground terminals move with certain patterns, e.g., vehicles move under the control of traffic lights. </a:t>
            </a:r>
          </a:p>
          <a:p>
            <a:pPr algn="just">
              <a:lnSpc>
                <a:spcPct val="150000"/>
              </a:lnSpc>
            </a:pPr>
            <a:r>
              <a:rPr lang="en-IN" sz="2000" dirty="0" smtClean="0">
                <a:latin typeface="Times New Roman" pitchFamily="18" charset="0"/>
                <a:cs typeface="Times New Roman" pitchFamily="18" charset="0"/>
              </a:rPr>
              <a:t>Existing </a:t>
            </a:r>
            <a:r>
              <a:rPr lang="en-IN" sz="2000" dirty="0" smtClean="0">
                <a:latin typeface="Times New Roman" pitchFamily="18" charset="0"/>
                <a:cs typeface="Times New Roman" pitchFamily="18" charset="0"/>
              </a:rPr>
              <a:t>works </a:t>
            </a:r>
            <a:r>
              <a:rPr lang="en-IN" sz="2000" dirty="0" smtClean="0">
                <a:latin typeface="Times New Roman" pitchFamily="18" charset="0"/>
                <a:cs typeface="Times New Roman" pitchFamily="18" charset="0"/>
              </a:rPr>
              <a:t>obtain the near-optimal strategies in the 2D flight scenario when users are stationary, however, they are not capable of solving our target problem since the UAV adjusts its 3D position and vehicles move with their patterns under the control of traffic lights.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 problem of jointly designing UAV0 s location, transmit </a:t>
            </a:r>
            <a:r>
              <a:rPr lang="en-IN" sz="2000" dirty="0" err="1" smtClean="0">
                <a:latin typeface="Times New Roman" pitchFamily="18" charset="0"/>
                <a:cs typeface="Times New Roman" pitchFamily="18" charset="0"/>
              </a:rPr>
              <a:t>beamforming</a:t>
            </a:r>
            <a:r>
              <a:rPr lang="en-IN" sz="2000" dirty="0" smtClean="0">
                <a:latin typeface="Times New Roman" pitchFamily="18" charset="0"/>
                <a:cs typeface="Times New Roman" pitchFamily="18" charset="0"/>
              </a:rPr>
              <a:t>, as well as UAV-user association is formulated in the form of mixed integer nonlinear programming (MINLP) to maximize the sum user achievable rate while considering the constraints of limited </a:t>
            </a:r>
            <a:r>
              <a:rPr lang="en-IN" sz="2000" dirty="0" err="1" smtClean="0">
                <a:latin typeface="Times New Roman" pitchFamily="18" charset="0"/>
                <a:cs typeface="Times New Roman" pitchFamily="18" charset="0"/>
              </a:rPr>
              <a:t>fronthaul</a:t>
            </a:r>
            <a:r>
              <a:rPr lang="en-IN" sz="2000" dirty="0" smtClean="0">
                <a:latin typeface="Times New Roman" pitchFamily="18" charset="0"/>
                <a:cs typeface="Times New Roman" pitchFamily="18" charset="0"/>
              </a:rPr>
              <a:t> capacity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 these work assumed predetermined CSI as input to the optimization problem to solve for the UAVs positions and resource allocation, which is not practical</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On </a:t>
            </a:r>
            <a:r>
              <a:rPr lang="en-IN" sz="2000" dirty="0" smtClean="0">
                <a:latin typeface="Times New Roman" pitchFamily="18" charset="0"/>
                <a:cs typeface="Times New Roman" pitchFamily="18" charset="0"/>
              </a:rPr>
              <a:t>the other hand, the deep reinforcement learning (DRL) approach has recently been exploited and applied to the problem of UAV position and resource allocation in the UANs.</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3810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19200" y="5334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this paper, we propose deep reinforcement learning </a:t>
            </a:r>
            <a:r>
              <a:rPr lang="en-IN" sz="2000" dirty="0" smtClean="0">
                <a:latin typeface="Times New Roman" pitchFamily="18" charset="0"/>
                <a:cs typeface="Times New Roman" pitchFamily="18" charset="0"/>
              </a:rPr>
              <a:t>based </a:t>
            </a:r>
            <a:r>
              <a:rPr lang="en-IN" sz="2000" dirty="0" smtClean="0">
                <a:latin typeface="Times New Roman" pitchFamily="18" charset="0"/>
                <a:cs typeface="Times New Roman" pitchFamily="18" charset="0"/>
              </a:rPr>
              <a:t>algorithms to maximize the total throughput of UAV-</a:t>
            </a:r>
            <a:r>
              <a:rPr lang="en-IN" sz="2000" dirty="0" err="1" smtClean="0">
                <a:latin typeface="Times New Roman" pitchFamily="18" charset="0"/>
                <a:cs typeface="Times New Roman" pitchFamily="18" charset="0"/>
              </a:rPr>
              <a:t>tovehicle</a:t>
            </a:r>
            <a:r>
              <a:rPr lang="en-IN" sz="2000" dirty="0" smtClean="0">
                <a:latin typeface="Times New Roman" pitchFamily="18" charset="0"/>
                <a:cs typeface="Times New Roman" pitchFamily="18" charset="0"/>
              </a:rPr>
              <a:t> communications, which jointly adjusts the UAV’s 3D flight and transmission control by learning through interacting with the environment.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propose three solutions with different control objectives to jointly adjust the UAV’s 3D flight and transmission control.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provide extensive simulation results to demonstrate the effectiveness of the proposed solutions compared with two baseline schemes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pre-trained the proposed solutions using servers, and we hope the UAV trains the neural </a:t>
            </a:r>
            <a:r>
              <a:rPr lang="en-IN" sz="2000" dirty="0" err="1" smtClean="0">
                <a:latin typeface="Times New Roman" pitchFamily="18" charset="0"/>
                <a:cs typeface="Times New Roman" pitchFamily="18" charset="0"/>
              </a:rPr>
              <a:t>netwroks</a:t>
            </a:r>
            <a:r>
              <a:rPr lang="en-IN" sz="2000" dirty="0" smtClean="0">
                <a:latin typeface="Times New Roman" pitchFamily="18" charset="0"/>
                <a:cs typeface="Times New Roman" pitchFamily="18" charset="0"/>
              </a:rPr>
              <a:t> in the future if light and low energy consumption GPUs are applied at the edge.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evaluate the performance of our proposed scheme with DQL algorithm.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compare the performance of our proposed scheme and algorithm to other related schemes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investigated the design of UAVs positions and resource allocation in the downlink of an UAN where cooperative UAVs scheme is considered to enhance the system </a:t>
            </a:r>
            <a:r>
              <a:rPr lang="en-IN" sz="2000" dirty="0" smtClean="0">
                <a:latin typeface="Times New Roman" pitchFamily="18" charset="0"/>
                <a:cs typeface="Times New Roman" pitchFamily="18" charset="0"/>
              </a:rPr>
              <a:t>performance</a:t>
            </a:r>
          </a:p>
          <a:p>
            <a:pPr algn="just">
              <a:lnSpc>
                <a:spcPct val="150000"/>
              </a:lnSpc>
            </a:pPr>
            <a:r>
              <a:rPr lang="en-IN" sz="2000" dirty="0" smtClean="0">
                <a:latin typeface="Times New Roman" pitchFamily="18" charset="0"/>
                <a:cs typeface="Times New Roman" pitchFamily="18" charset="0"/>
              </a:rPr>
              <a:t>ESN algorithm using </a:t>
            </a:r>
            <a:r>
              <a:rPr lang="en-IN" sz="2000" dirty="0" err="1" smtClean="0">
                <a:latin typeface="Times New Roman" pitchFamily="18" charset="0"/>
                <a:cs typeface="Times New Roman" pitchFamily="18" charset="0"/>
              </a:rPr>
              <a:t>multiagent</a:t>
            </a:r>
            <a:r>
              <a:rPr lang="en-IN" sz="2000" dirty="0" smtClean="0">
                <a:latin typeface="Times New Roman" pitchFamily="18" charset="0"/>
                <a:cs typeface="Times New Roman" pitchFamily="18" charset="0"/>
              </a:rPr>
              <a:t> Q-learning was used to predict the future positions of UEs and determine the positions of </a:t>
            </a:r>
            <a:r>
              <a:rPr lang="en-IN" sz="2000" dirty="0" smtClean="0">
                <a:latin typeface="Times New Roman" pitchFamily="18" charset="0"/>
                <a:cs typeface="Times New Roman" pitchFamily="18" charset="0"/>
              </a:rPr>
              <a:t>UAVs</a:t>
            </a:r>
          </a:p>
          <a:p>
            <a:pPr algn="just">
              <a:lnSpc>
                <a:spcPct val="150000"/>
              </a:lnSpc>
            </a:pPr>
            <a:r>
              <a:rPr lang="en-IN" sz="2000" dirty="0" smtClean="0">
                <a:latin typeface="Times New Roman" pitchFamily="18" charset="0"/>
                <a:cs typeface="Times New Roman" pitchFamily="18" charset="0"/>
              </a:rPr>
              <a:t>The outcome of this DC algorithm is then used to construct the decision policy of DQL algorithm to </a:t>
            </a:r>
            <a:r>
              <a:rPr lang="en-IN" sz="2000" dirty="0" err="1" smtClean="0">
                <a:latin typeface="Times New Roman" pitchFamily="18" charset="0"/>
                <a:cs typeface="Times New Roman" pitchFamily="18" charset="0"/>
              </a:rPr>
              <a:t>recompute</a:t>
            </a:r>
            <a:r>
              <a:rPr lang="en-IN" sz="2000" dirty="0" smtClean="0">
                <a:latin typeface="Times New Roman" pitchFamily="18" charset="0"/>
                <a:cs typeface="Times New Roman" pitchFamily="18" charset="0"/>
              </a:rPr>
              <a:t> the UAV position and this process is iterated until convergence.</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286000"/>
                <a:gridCol w="2438400"/>
                <a:gridCol w="3143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err="1">
                          <a:latin typeface="Times New Roman"/>
                          <a:ea typeface="Calibri"/>
                          <a:cs typeface="Latha"/>
                        </a:rPr>
                        <a:t>Uav</a:t>
                      </a:r>
                      <a:r>
                        <a:rPr lang="en-US" sz="2000" dirty="0">
                          <a:latin typeface="Times New Roman"/>
                          <a:ea typeface="Calibri"/>
                          <a:cs typeface="Latha"/>
                        </a:rPr>
                        <a:t> trajectory planning for data collection from time-constrained </a:t>
                      </a:r>
                      <a:r>
                        <a:rPr lang="en-US" sz="2000" dirty="0" err="1">
                          <a:latin typeface="Times New Roman"/>
                          <a:ea typeface="Calibri"/>
                          <a:cs typeface="Latha"/>
                        </a:rPr>
                        <a:t>IoT</a:t>
                      </a:r>
                      <a:r>
                        <a:rPr lang="en-US" sz="2000" dirty="0">
                          <a:latin typeface="Times New Roman"/>
                          <a:ea typeface="Calibri"/>
                          <a:cs typeface="Latha"/>
                        </a:rPr>
                        <a:t> devices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Samir, S. Sharafeddine, C. M. Assi, T. M. Nguyen, and A. Ghrayeb,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In addition, the IoT devices can be either located in remote areas with limited wireless coverage or in dense areas with relatively low quality of service. </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Flexible and reliable UAV-Assisted backhaul operation in 5G mmWave cellular networks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Gapeyenko, V. Petrov, D. Moltchanov, S. Andreev, N. Himayat, and Y. Koucheryavy,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We contribute the required mathematical framework that captures these phenomena to analyze the </a:t>
                      </a:r>
                      <a:r>
                        <a:rPr lang="en-US" sz="2000" dirty="0" err="1">
                          <a:solidFill>
                            <a:srgbClr val="333333"/>
                          </a:solidFill>
                          <a:latin typeface="Times New Roman"/>
                          <a:ea typeface="Calibri"/>
                          <a:cs typeface="Latha"/>
                        </a:rPr>
                        <a:t>mmWave</a:t>
                      </a:r>
                      <a:r>
                        <a:rPr lang="en-US" sz="2000" dirty="0">
                          <a:solidFill>
                            <a:srgbClr val="333333"/>
                          </a:solidFill>
                          <a:latin typeface="Times New Roman"/>
                          <a:ea typeface="Calibri"/>
                          <a:cs typeface="Latha"/>
                        </a:rPr>
                        <a:t> backhaul operation in characteristic urban environments.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265545"/>
        </p:xfrm>
        <a:graphic>
          <a:graphicData uri="http://schemas.openxmlformats.org/drawingml/2006/table">
            <a:tbl>
              <a:tblPr firstRow="1" bandRow="1">
                <a:tableStyleId>{5C22544A-7EE6-4342-B048-85BDC9FD1C3A}</a:tableStyleId>
              </a:tblPr>
              <a:tblGrid>
                <a:gridCol w="2571750"/>
                <a:gridCol w="1847850"/>
                <a:gridCol w="3295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novel cooperative NOMA for designing UAV-assisted wireless backhaul networks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 M. Nguyen, W. Ajib, and C. Assi,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In this paper, we investigate the downlink transmissions in wireless backhaul (WB) networks when unmanned aerial vehicles (UAVs) are used as flying small cell base stations.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Interference management for cellular-connected UAVs: A deep reinforcement learning approach</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U. Challita, W. Saad, and C. Bettstetter,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In this paper, an interference-aware path planning scheme for a network of cellular-connected unmanned aerial vehicles (UAVs) is proposed.</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4.jpg"/>
          <p:cNvPicPr>
            <a:picLocks noGrp="1" noChangeAspect="1" noChangeArrowheads="1"/>
          </p:cNvPicPr>
          <p:nvPr>
            <p:ph idx="1"/>
          </p:nvPr>
        </p:nvPicPr>
        <p:blipFill>
          <a:blip r:embed="rId2"/>
          <a:srcRect/>
          <a:stretch>
            <a:fillRect/>
          </a:stretch>
        </p:blipFill>
        <p:spPr bwMode="auto">
          <a:xfrm>
            <a:off x="1905000" y="1371600"/>
            <a:ext cx="6248400" cy="53340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447800" y="914400"/>
            <a:ext cx="7498080" cy="4800600"/>
          </a:xfrm>
        </p:spPr>
        <p:txBody>
          <a:bodyPr>
            <a:noAutofit/>
          </a:bodyPr>
          <a:lstStyle/>
          <a:p>
            <a:pPr algn="just">
              <a:lnSpc>
                <a:spcPct val="17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paper, we investigated the design of UAVs positions and resource allocation in the downlink of an UAN where cooperative UAVs scheme is considered to enhance the system performance. We jointly optimized the radio resource allocation at UAVs and MBS along with UAVs positions to maximize the users’ sum rate. We proposed a novel framework based on the deep Q-learning method in combination with DC program based optimization to jointly solve for the UAV’s positions and radio resource solution. Numerical results showed that our achieved solution, under the proposed model and developed algorithm, can outperform the other designs which aim at optimizing without using cooperative UAVs. </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33400"/>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066800" y="5334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[1] M. </a:t>
            </a:r>
            <a:r>
              <a:rPr lang="en-IN" sz="1800" dirty="0" err="1" smtClean="0">
                <a:latin typeface="Times New Roman" pitchFamily="18" charset="0"/>
                <a:cs typeface="Times New Roman" pitchFamily="18" charset="0"/>
              </a:rPr>
              <a:t>Samir</a:t>
            </a:r>
            <a:r>
              <a:rPr lang="en-IN" sz="1800" dirty="0" smtClean="0">
                <a:latin typeface="Times New Roman" pitchFamily="18" charset="0"/>
                <a:cs typeface="Times New Roman" pitchFamily="18" charset="0"/>
              </a:rPr>
              <a:t>, S. </a:t>
            </a:r>
            <a:r>
              <a:rPr lang="en-IN" sz="1800" dirty="0" err="1" smtClean="0">
                <a:latin typeface="Times New Roman" pitchFamily="18" charset="0"/>
                <a:cs typeface="Times New Roman" pitchFamily="18" charset="0"/>
              </a:rPr>
              <a:t>Sharafeddine</a:t>
            </a:r>
            <a:r>
              <a:rPr lang="en-IN" sz="1800" dirty="0" smtClean="0">
                <a:latin typeface="Times New Roman" pitchFamily="18" charset="0"/>
                <a:cs typeface="Times New Roman" pitchFamily="18" charset="0"/>
              </a:rPr>
              <a:t>, C. M. </a:t>
            </a:r>
            <a:r>
              <a:rPr lang="en-IN" sz="1800" dirty="0" err="1" smtClean="0">
                <a:latin typeface="Times New Roman" pitchFamily="18" charset="0"/>
                <a:cs typeface="Times New Roman" pitchFamily="18" charset="0"/>
              </a:rPr>
              <a:t>Assi</a:t>
            </a:r>
            <a:r>
              <a:rPr lang="en-IN" sz="1800" dirty="0" smtClean="0">
                <a:latin typeface="Times New Roman" pitchFamily="18" charset="0"/>
                <a:cs typeface="Times New Roman" pitchFamily="18" charset="0"/>
              </a:rPr>
              <a:t>, T. M. Nguyen, and A. </a:t>
            </a:r>
            <a:r>
              <a:rPr lang="en-IN" sz="1800" dirty="0" err="1" smtClean="0">
                <a:latin typeface="Times New Roman" pitchFamily="18" charset="0"/>
                <a:cs typeface="Times New Roman" pitchFamily="18" charset="0"/>
              </a:rPr>
              <a:t>Ghrayeb</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Uav</a:t>
            </a:r>
            <a:r>
              <a:rPr lang="en-IN" sz="1800" dirty="0" smtClean="0">
                <a:latin typeface="Times New Roman" pitchFamily="18" charset="0"/>
                <a:cs typeface="Times New Roman" pitchFamily="18" charset="0"/>
              </a:rPr>
              <a:t> trajectory planning for data collection from time-constrained </a:t>
            </a:r>
            <a:r>
              <a:rPr lang="en-IN" sz="1800" dirty="0" err="1" smtClean="0">
                <a:latin typeface="Times New Roman" pitchFamily="18" charset="0"/>
                <a:cs typeface="Times New Roman" pitchFamily="18" charset="0"/>
              </a:rPr>
              <a:t>IoT</a:t>
            </a:r>
            <a:r>
              <a:rPr lang="en-IN" sz="1800" dirty="0" smtClean="0">
                <a:latin typeface="Times New Roman" pitchFamily="18" charset="0"/>
                <a:cs typeface="Times New Roman" pitchFamily="18" charset="0"/>
              </a:rPr>
              <a:t> devices,” IEEE Trans. Wireless </a:t>
            </a:r>
            <a:r>
              <a:rPr lang="en-IN" sz="1800" dirty="0" err="1" smtClean="0">
                <a:latin typeface="Times New Roman" pitchFamily="18" charset="0"/>
                <a:cs typeface="Times New Roman" pitchFamily="18" charset="0"/>
              </a:rPr>
              <a:t>Commun</a:t>
            </a:r>
            <a:r>
              <a:rPr lang="en-IN" sz="1800" dirty="0" smtClean="0">
                <a:latin typeface="Times New Roman" pitchFamily="18" charset="0"/>
                <a:cs typeface="Times New Roman" pitchFamily="18" charset="0"/>
              </a:rPr>
              <a:t>., vol. 19, no. 1, pp. 34–36, Jan. 2020.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2] M. </a:t>
            </a:r>
            <a:r>
              <a:rPr lang="en-IN" sz="1800" dirty="0" err="1" smtClean="0">
                <a:latin typeface="Times New Roman" pitchFamily="18" charset="0"/>
                <a:cs typeface="Times New Roman" pitchFamily="18" charset="0"/>
              </a:rPr>
              <a:t>Gapeyenko</a:t>
            </a:r>
            <a:r>
              <a:rPr lang="en-IN" sz="1800" dirty="0" smtClean="0">
                <a:latin typeface="Times New Roman" pitchFamily="18" charset="0"/>
                <a:cs typeface="Times New Roman" pitchFamily="18" charset="0"/>
              </a:rPr>
              <a:t>, V. </a:t>
            </a:r>
            <a:r>
              <a:rPr lang="en-IN" sz="1800" dirty="0" err="1" smtClean="0">
                <a:latin typeface="Times New Roman" pitchFamily="18" charset="0"/>
                <a:cs typeface="Times New Roman" pitchFamily="18" charset="0"/>
              </a:rPr>
              <a:t>Petrov</a:t>
            </a:r>
            <a:r>
              <a:rPr lang="en-IN" sz="1800" dirty="0" smtClean="0">
                <a:latin typeface="Times New Roman" pitchFamily="18" charset="0"/>
                <a:cs typeface="Times New Roman" pitchFamily="18" charset="0"/>
              </a:rPr>
              <a:t>, D. </a:t>
            </a:r>
            <a:r>
              <a:rPr lang="en-IN" sz="1800" dirty="0" err="1" smtClean="0">
                <a:latin typeface="Times New Roman" pitchFamily="18" charset="0"/>
                <a:cs typeface="Times New Roman" pitchFamily="18" charset="0"/>
              </a:rPr>
              <a:t>Moltchanov</a:t>
            </a:r>
            <a:r>
              <a:rPr lang="en-IN" sz="1800" dirty="0" smtClean="0">
                <a:latin typeface="Times New Roman" pitchFamily="18" charset="0"/>
                <a:cs typeface="Times New Roman" pitchFamily="18" charset="0"/>
              </a:rPr>
              <a:t>, S. Andreev, N. </a:t>
            </a:r>
            <a:r>
              <a:rPr lang="en-IN" sz="1800" dirty="0" err="1" smtClean="0">
                <a:latin typeface="Times New Roman" pitchFamily="18" charset="0"/>
                <a:cs typeface="Times New Roman" pitchFamily="18" charset="0"/>
              </a:rPr>
              <a:t>Himayat</a:t>
            </a:r>
            <a:r>
              <a:rPr lang="en-IN" sz="1800" dirty="0" smtClean="0">
                <a:latin typeface="Times New Roman" pitchFamily="18" charset="0"/>
                <a:cs typeface="Times New Roman" pitchFamily="18" charset="0"/>
              </a:rPr>
              <a:t>, and Y. </a:t>
            </a:r>
            <a:r>
              <a:rPr lang="en-IN" sz="1800" dirty="0" err="1" smtClean="0">
                <a:latin typeface="Times New Roman" pitchFamily="18" charset="0"/>
                <a:cs typeface="Times New Roman" pitchFamily="18" charset="0"/>
              </a:rPr>
              <a:t>Koucheryavy</a:t>
            </a:r>
            <a:r>
              <a:rPr lang="en-IN" sz="1800" dirty="0" smtClean="0">
                <a:latin typeface="Times New Roman" pitchFamily="18" charset="0"/>
                <a:cs typeface="Times New Roman" pitchFamily="18" charset="0"/>
              </a:rPr>
              <a:t>, “Flexible and reliable UAV-Assisted backhaul operation in 5G </a:t>
            </a:r>
            <a:r>
              <a:rPr lang="en-IN" sz="1800" dirty="0" err="1" smtClean="0">
                <a:latin typeface="Times New Roman" pitchFamily="18" charset="0"/>
                <a:cs typeface="Times New Roman" pitchFamily="18" charset="0"/>
              </a:rPr>
              <a:t>mmWave</a:t>
            </a:r>
            <a:r>
              <a:rPr lang="en-IN" sz="1800" dirty="0" smtClean="0">
                <a:latin typeface="Times New Roman" pitchFamily="18" charset="0"/>
                <a:cs typeface="Times New Roman" pitchFamily="18" charset="0"/>
              </a:rPr>
              <a:t> cellular networks,” IEEE J. Sel. Areas </a:t>
            </a:r>
            <a:r>
              <a:rPr lang="en-IN" sz="1800" dirty="0" err="1" smtClean="0">
                <a:latin typeface="Times New Roman" pitchFamily="18" charset="0"/>
                <a:cs typeface="Times New Roman" pitchFamily="18" charset="0"/>
              </a:rPr>
              <a:t>Commun</a:t>
            </a:r>
            <a:r>
              <a:rPr lang="en-IN" sz="1800" dirty="0" smtClean="0">
                <a:latin typeface="Times New Roman" pitchFamily="18" charset="0"/>
                <a:cs typeface="Times New Roman" pitchFamily="18" charset="0"/>
              </a:rPr>
              <a:t>., vol. 36, no. 11, pp. 2486–2496, Nov. 2018.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3] T. M. Nguyen, W. </a:t>
            </a:r>
            <a:r>
              <a:rPr lang="en-IN" sz="1800" dirty="0" err="1" smtClean="0">
                <a:latin typeface="Times New Roman" pitchFamily="18" charset="0"/>
                <a:cs typeface="Times New Roman" pitchFamily="18" charset="0"/>
              </a:rPr>
              <a:t>Ajib</a:t>
            </a:r>
            <a:r>
              <a:rPr lang="en-IN" sz="1800" dirty="0" smtClean="0">
                <a:latin typeface="Times New Roman" pitchFamily="18" charset="0"/>
                <a:cs typeface="Times New Roman" pitchFamily="18" charset="0"/>
              </a:rPr>
              <a:t>, and C. </a:t>
            </a:r>
            <a:r>
              <a:rPr lang="en-IN" sz="1800" dirty="0" err="1" smtClean="0">
                <a:latin typeface="Times New Roman" pitchFamily="18" charset="0"/>
                <a:cs typeface="Times New Roman" pitchFamily="18" charset="0"/>
              </a:rPr>
              <a:t>Assi</a:t>
            </a:r>
            <a:r>
              <a:rPr lang="en-IN" sz="1800" dirty="0" smtClean="0">
                <a:latin typeface="Times New Roman" pitchFamily="18" charset="0"/>
                <a:cs typeface="Times New Roman" pitchFamily="18" charset="0"/>
              </a:rPr>
              <a:t>, “A novel cooperative NOMA for designing UAV-assisted wireless backhaul networks,” IEEE J. Sel. Areas </a:t>
            </a:r>
            <a:r>
              <a:rPr lang="en-IN" sz="1800" dirty="0" err="1" smtClean="0">
                <a:latin typeface="Times New Roman" pitchFamily="18" charset="0"/>
                <a:cs typeface="Times New Roman" pitchFamily="18" charset="0"/>
              </a:rPr>
              <a:t>Commun</a:t>
            </a:r>
            <a:r>
              <a:rPr lang="en-IN" sz="1800" dirty="0" smtClean="0">
                <a:latin typeface="Times New Roman" pitchFamily="18" charset="0"/>
                <a:cs typeface="Times New Roman" pitchFamily="18" charset="0"/>
              </a:rPr>
              <a:t>., vol. 36, no. 11, pp. 2497–2507, Nov. 2018.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4] L. Liu, S. Zhang, and R. Zhang, “</a:t>
            </a:r>
            <a:r>
              <a:rPr lang="en-IN" sz="1800" dirty="0" err="1" smtClean="0">
                <a:latin typeface="Times New Roman" pitchFamily="18" charset="0"/>
                <a:cs typeface="Times New Roman" pitchFamily="18" charset="0"/>
              </a:rPr>
              <a:t>CoMP</a:t>
            </a:r>
            <a:r>
              <a:rPr lang="en-IN" sz="1800" dirty="0" smtClean="0">
                <a:latin typeface="Times New Roman" pitchFamily="18" charset="0"/>
                <a:cs typeface="Times New Roman" pitchFamily="18" charset="0"/>
              </a:rPr>
              <a:t> in the sky: UAV placement and movement optimization for Multi-User communications,” IEEE Trans. </a:t>
            </a:r>
            <a:r>
              <a:rPr lang="en-IN" sz="1800" dirty="0" err="1" smtClean="0">
                <a:latin typeface="Times New Roman" pitchFamily="18" charset="0"/>
                <a:cs typeface="Times New Roman" pitchFamily="18" charset="0"/>
              </a:rPr>
              <a:t>Commun</a:t>
            </a:r>
            <a:r>
              <a:rPr lang="en-IN" sz="1800" dirty="0" smtClean="0">
                <a:latin typeface="Times New Roman" pitchFamily="18" charset="0"/>
                <a:cs typeface="Times New Roman" pitchFamily="18" charset="0"/>
              </a:rPr>
              <a:t>., vol. 67, no. 8, pp. 5645–5658, 2019.</a:t>
            </a:r>
            <a:endParaRPr lang="en-US" sz="18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[5] U. </a:t>
            </a:r>
            <a:r>
              <a:rPr lang="en-IN" sz="1800" dirty="0" err="1" smtClean="0">
                <a:latin typeface="Times New Roman" pitchFamily="18" charset="0"/>
                <a:cs typeface="Times New Roman" pitchFamily="18" charset="0"/>
              </a:rPr>
              <a:t>Challita</a:t>
            </a:r>
            <a:r>
              <a:rPr lang="en-IN" sz="1800" dirty="0" smtClean="0">
                <a:latin typeface="Times New Roman" pitchFamily="18" charset="0"/>
                <a:cs typeface="Times New Roman" pitchFamily="18" charset="0"/>
              </a:rPr>
              <a:t>, W. </a:t>
            </a:r>
            <a:r>
              <a:rPr lang="en-IN" sz="1800" dirty="0" err="1" smtClean="0">
                <a:latin typeface="Times New Roman" pitchFamily="18" charset="0"/>
                <a:cs typeface="Times New Roman" pitchFamily="18" charset="0"/>
              </a:rPr>
              <a:t>Saad</a:t>
            </a:r>
            <a:r>
              <a:rPr lang="en-IN" sz="1800" dirty="0" smtClean="0">
                <a:latin typeface="Times New Roman" pitchFamily="18" charset="0"/>
                <a:cs typeface="Times New Roman" pitchFamily="18" charset="0"/>
              </a:rPr>
              <a:t>, and C. </a:t>
            </a:r>
            <a:r>
              <a:rPr lang="en-IN" sz="1800" dirty="0" err="1" smtClean="0">
                <a:latin typeface="Times New Roman" pitchFamily="18" charset="0"/>
                <a:cs typeface="Times New Roman" pitchFamily="18" charset="0"/>
              </a:rPr>
              <a:t>Bettstetter</a:t>
            </a:r>
            <a:r>
              <a:rPr lang="en-IN" sz="1800" dirty="0" smtClean="0">
                <a:latin typeface="Times New Roman" pitchFamily="18" charset="0"/>
                <a:cs typeface="Times New Roman" pitchFamily="18" charset="0"/>
              </a:rPr>
              <a:t>, “Interference management for cellular-connected UAVs: A deep reinforcement learning approach,” IEEE Trans. Wireless </a:t>
            </a:r>
            <a:r>
              <a:rPr lang="en-IN" sz="1800" dirty="0" err="1" smtClean="0">
                <a:latin typeface="Times New Roman" pitchFamily="18" charset="0"/>
                <a:cs typeface="Times New Roman" pitchFamily="18" charset="0"/>
              </a:rPr>
              <a:t>Commun</a:t>
            </a:r>
            <a:r>
              <a:rPr lang="en-IN" sz="1800" dirty="0" smtClean="0">
                <a:latin typeface="Times New Roman" pitchFamily="18" charset="0"/>
                <a:cs typeface="Times New Roman" pitchFamily="18" charset="0"/>
              </a:rPr>
              <a:t>., vol. 18, no. 4, pp. 2125–2140, Apr. 2019.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6] X. Liu, Y. Liu, Y. Chen, and L. </a:t>
            </a:r>
            <a:r>
              <a:rPr lang="en-IN" sz="1800" dirty="0" err="1" smtClean="0">
                <a:latin typeface="Times New Roman" pitchFamily="18" charset="0"/>
                <a:cs typeface="Times New Roman" pitchFamily="18" charset="0"/>
              </a:rPr>
              <a:t>Hanzo</a:t>
            </a:r>
            <a:r>
              <a:rPr lang="en-IN" sz="1800" dirty="0" smtClean="0">
                <a:latin typeface="Times New Roman" pitchFamily="18" charset="0"/>
                <a:cs typeface="Times New Roman" pitchFamily="18" charset="0"/>
              </a:rPr>
              <a:t>, “Trajectory design and power control for Multi-UAV assisted wireless networks: A machine learning approach,” IEEE Trans. </a:t>
            </a:r>
            <a:r>
              <a:rPr lang="en-IN" sz="1800" dirty="0" err="1" smtClean="0">
                <a:latin typeface="Times New Roman" pitchFamily="18" charset="0"/>
                <a:cs typeface="Times New Roman" pitchFamily="18" charset="0"/>
              </a:rPr>
              <a:t>Veh</a:t>
            </a:r>
            <a:r>
              <a:rPr lang="en-IN" sz="1800" dirty="0" smtClean="0">
                <a:latin typeface="Times New Roman" pitchFamily="18" charset="0"/>
                <a:cs typeface="Times New Roman" pitchFamily="18" charset="0"/>
              </a:rPr>
              <a:t>. Technol., vol. 68, no. 8, pp. 7957–7969, 2019.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7] P. </a:t>
            </a:r>
            <a:r>
              <a:rPr lang="en-IN" sz="1800" dirty="0" err="1" smtClean="0">
                <a:latin typeface="Times New Roman" pitchFamily="18" charset="0"/>
                <a:cs typeface="Times New Roman" pitchFamily="18" charset="0"/>
              </a:rPr>
              <a:t>Luong</a:t>
            </a:r>
            <a:r>
              <a:rPr lang="en-IN" sz="1800" dirty="0" smtClean="0">
                <a:latin typeface="Times New Roman" pitchFamily="18" charset="0"/>
                <a:cs typeface="Times New Roman" pitchFamily="18" charset="0"/>
              </a:rPr>
              <a:t>, F. Gagnon, C. </a:t>
            </a:r>
            <a:r>
              <a:rPr lang="en-IN" sz="1800" dirty="0" err="1" smtClean="0">
                <a:latin typeface="Times New Roman" pitchFamily="18" charset="0"/>
                <a:cs typeface="Times New Roman" pitchFamily="18" charset="0"/>
              </a:rPr>
              <a:t>Despins</a:t>
            </a:r>
            <a:r>
              <a:rPr lang="en-IN" sz="1800" dirty="0" smtClean="0">
                <a:latin typeface="Times New Roman" pitchFamily="18" charset="0"/>
                <a:cs typeface="Times New Roman" pitchFamily="18" charset="0"/>
              </a:rPr>
              <a:t>, and L.-N. Tran, “Joint virtual computing and radio resource allocation in limited </a:t>
            </a:r>
            <a:r>
              <a:rPr lang="en-IN" sz="1800" dirty="0" err="1" smtClean="0">
                <a:latin typeface="Times New Roman" pitchFamily="18" charset="0"/>
                <a:cs typeface="Times New Roman" pitchFamily="18" charset="0"/>
              </a:rPr>
              <a:t>fronthaul</a:t>
            </a:r>
            <a:r>
              <a:rPr lang="en-IN" sz="1800" dirty="0" smtClean="0">
                <a:latin typeface="Times New Roman" pitchFamily="18" charset="0"/>
                <a:cs typeface="Times New Roman" pitchFamily="18" charset="0"/>
              </a:rPr>
              <a:t> green c-</a:t>
            </a:r>
            <a:r>
              <a:rPr lang="en-IN" sz="1800" dirty="0" err="1" smtClean="0">
                <a:latin typeface="Times New Roman" pitchFamily="18" charset="0"/>
                <a:cs typeface="Times New Roman" pitchFamily="18" charset="0"/>
              </a:rPr>
              <a:t>rans</a:t>
            </a:r>
            <a:r>
              <a:rPr lang="en-IN" sz="1800" dirty="0" smtClean="0">
                <a:latin typeface="Times New Roman" pitchFamily="18" charset="0"/>
                <a:cs typeface="Times New Roman" pitchFamily="18" charset="0"/>
              </a:rPr>
              <a:t>,” IEEE Trans. Wireless </a:t>
            </a:r>
            <a:r>
              <a:rPr lang="en-IN" sz="1800" dirty="0" err="1" smtClean="0">
                <a:latin typeface="Times New Roman" pitchFamily="18" charset="0"/>
                <a:cs typeface="Times New Roman" pitchFamily="18" charset="0"/>
              </a:rPr>
              <a:t>Commun</a:t>
            </a:r>
            <a:r>
              <a:rPr lang="en-IN" sz="1800" dirty="0" smtClean="0">
                <a:latin typeface="Times New Roman" pitchFamily="18" charset="0"/>
                <a:cs typeface="Times New Roman" pitchFamily="18" charset="0"/>
              </a:rPr>
              <a:t>., vol. 17, no. 4, pp. 2602–2617, Apr. 2018.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8] Q. Wu, Y. </a:t>
            </a:r>
            <a:r>
              <a:rPr lang="en-IN" sz="1800" dirty="0" err="1" smtClean="0">
                <a:latin typeface="Times New Roman" pitchFamily="18" charset="0"/>
                <a:cs typeface="Times New Roman" pitchFamily="18" charset="0"/>
              </a:rPr>
              <a:t>Zeng</a:t>
            </a:r>
            <a:r>
              <a:rPr lang="en-IN" sz="1800" dirty="0" smtClean="0">
                <a:latin typeface="Times New Roman" pitchFamily="18" charset="0"/>
                <a:cs typeface="Times New Roman" pitchFamily="18" charset="0"/>
              </a:rPr>
              <a:t>, and R. Zhang, “Joint trajectory and communication design for Multi-UAV enabled wireless networks,” IEEE Trans. Wireless </a:t>
            </a:r>
            <a:r>
              <a:rPr lang="en-IN" sz="1800" dirty="0" err="1" smtClean="0">
                <a:latin typeface="Times New Roman" pitchFamily="18" charset="0"/>
                <a:cs typeface="Times New Roman" pitchFamily="18" charset="0"/>
              </a:rPr>
              <a:t>Commun</a:t>
            </a:r>
            <a:r>
              <a:rPr lang="en-IN" sz="1800" dirty="0" smtClean="0">
                <a:latin typeface="Times New Roman" pitchFamily="18" charset="0"/>
                <a:cs typeface="Times New Roman" pitchFamily="18" charset="0"/>
              </a:rPr>
              <a:t>., vol. 17, no. 3, pp. 2109–2121, Mar. 2018.</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1267</TotalTime>
  <Words>1589</Words>
  <Application>Microsoft Office PowerPoint</Application>
  <PresentationFormat>On-screen Show (4:3)</PresentationFormat>
  <Paragraphs>67</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Deep Reinforcement Learning Based Resource Allocation in Cooperative UAV-Assisted Wireless Networks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2021-08-27T11:36:44Z</dcterms:modified>
</cp:coreProperties>
</file>