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Throughput Maximization of Wireless-Powered Communication Networks An Energy Threshold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consider a wireless-powered communication network (WPCN) where one mobile hybrid access point (HAP) coordinates the wireless energy transfer to sensor nodes and receives data from sensor nodes, which are powered exclusively by the harvested wireless energy. As the harvest-then-transmit protocol is employed by sensor nodes, a major challenge lies on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achievable throughput and energy harvesting opportunity of sensor nodes. Confronting this challenge, we develop an energy threshold approach by jointly considering geographic locations and energy states of sensor nodes, where wireless energy transfer occurs when none of the sensor nodes in the range of data transmission has more energy than the threshold, otherwise data transmission from one randomly chosen qualified sensor node to the HAP occurs.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comparing the range of energy harvesting and that of data transmission, we divide the network topology into two cases for throughput analysis, and formulate the energy states of sensor nodes as Markov chain processes with different energy state spaces in the two cases. Through </a:t>
            </a:r>
            <a:r>
              <a:rPr lang="en-IN" sz="2000" dirty="0" err="1" smtClean="0">
                <a:latin typeface="Times New Roman" pitchFamily="18" charset="0"/>
                <a:cs typeface="Times New Roman" pitchFamily="18" charset="0"/>
              </a:rPr>
              <a:t>monotonicity</a:t>
            </a:r>
            <a:r>
              <a:rPr lang="en-IN" sz="2000" dirty="0" smtClean="0">
                <a:latin typeface="Times New Roman" pitchFamily="18" charset="0"/>
                <a:cs typeface="Times New Roman" pitchFamily="18" charset="0"/>
              </a:rPr>
              <a:t> analysis of achievable throughput and probability distribution of energy states, we prove the existence of the optimal energy threshold that maximizes the achievable throughput, and find that the achievable throughput under infinite battery size could be viewed as the upper bound of that under the limited battery size. Finally, simulation results validate theoretical results of the optimal energy threshold, and show the impacts of system parameters on the achievable throughput.</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Deep learning-based algorithms have great potential in wireless powered communication networks, providing competitive performance with less complexity in comparison with existing 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provided a fairly accurate approximation of a popular algorithm, named weighted minimum mean squared error (WMMSE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DNN architecture accepts the channel coefficient as input and gives an optimized solution as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harvesting energy from the H-AP, the </a:t>
            </a:r>
            <a:r>
              <a:rPr lang="en-IN" sz="2000" dirty="0" err="1" smtClean="0">
                <a:latin typeface="Times New Roman" pitchFamily="18" charset="0"/>
                <a:cs typeface="Times New Roman" pitchFamily="18" charset="0"/>
              </a:rPr>
              <a:t>kth</a:t>
            </a:r>
            <a:r>
              <a:rPr lang="en-IN" sz="2000" dirty="0" smtClean="0">
                <a:latin typeface="Times New Roman" pitchFamily="18" charset="0"/>
                <a:cs typeface="Times New Roman" pitchFamily="18" charset="0"/>
              </a:rPr>
              <a:t> user sends an information signal utilizing the energy harvested in the downlink phase.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maximize the sum throughput over a finite horizon, the initial optimization problem is separated into two sub-problems and finally can be formulated into a standard box-constrained optimization problem, which can be solved </a:t>
            </a:r>
            <a:r>
              <a:rPr lang="en-IN" sz="2000" dirty="0" smtClean="0">
                <a:latin typeface="Times New Roman" pitchFamily="18" charset="0"/>
                <a:cs typeface="Times New Roman" pitchFamily="18" charset="0"/>
              </a:rPr>
              <a:t>efficiently.</a:t>
            </a:r>
          </a:p>
          <a:p>
            <a:pPr algn="just">
              <a:lnSpc>
                <a:spcPct val="150000"/>
              </a:lnSpc>
            </a:pPr>
            <a:r>
              <a:rPr lang="en-IN" sz="2000" dirty="0" smtClean="0">
                <a:latin typeface="Times New Roman" pitchFamily="18" charset="0"/>
                <a:cs typeface="Times New Roman" pitchFamily="18" charset="0"/>
              </a:rPr>
              <a:t>Wireless </a:t>
            </a:r>
            <a:r>
              <a:rPr lang="en-IN" sz="2000" dirty="0" smtClean="0">
                <a:latin typeface="Times New Roman" pitchFamily="18" charset="0"/>
                <a:cs typeface="Times New Roman" pitchFamily="18" charset="0"/>
              </a:rPr>
              <a:t>power transfer (WPT) using radio frequency signals is attracting attention as a viable approach to the energy harvesting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consider the problem of maximizing the sum throughput over a finite horizon with energy saving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Prolonging the lifetime of battery powered devices in wireless networks is an important </a:t>
            </a:r>
            <a:r>
              <a:rPr lang="en-IN" sz="2000" dirty="0" smtClean="0">
                <a:latin typeface="Times New Roman" pitchFamily="18" charset="0"/>
                <a:cs typeface="Times New Roman" pitchFamily="18" charset="0"/>
              </a:rPr>
              <a:t>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deep neural network accepts the channel coefficient as an input and outputs minimized power for this channel in the WPCN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ensures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of the WPCN by managing user throughput and by keeping harvested energy levels above a defined threshold.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researchers have already proposed solutions that use numerical optimization to solve signal processing </a:t>
            </a:r>
            <a:r>
              <a:rPr lang="en-IN" sz="2000" dirty="0" smtClean="0">
                <a:latin typeface="Times New Roman" pitchFamily="18" charset="0"/>
                <a:cs typeface="Times New Roman" pitchFamily="18" charset="0"/>
              </a:rPr>
              <a:t>tasks.</a:t>
            </a:r>
          </a:p>
          <a:p>
            <a:pPr algn="just">
              <a:lnSpc>
                <a:spcPct val="150000"/>
              </a:lnSpc>
            </a:pPr>
            <a:r>
              <a:rPr lang="en-IN" sz="2000" dirty="0" smtClean="0">
                <a:latin typeface="Times New Roman" pitchFamily="18" charset="0"/>
                <a:cs typeface="Times New Roman" pitchFamily="18" charset="0"/>
              </a:rPr>
              <a:t>They proposed a deep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as a solution to learn the channel parameters autonomously at the energy transmitter based on the feedback from the energy receivers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obtain the optimal solution, the initial optimization problem is separated into two sub-problems and finally is formulated into a standard box-constrained optimization problem, which can be solved efficiently by the trust-region-reflective </a:t>
            </a:r>
            <a:r>
              <a:rPr lang="en-IN" sz="2000" dirty="0" smtClean="0">
                <a:latin typeface="Times New Roman" pitchFamily="18" charset="0"/>
                <a:cs typeface="Times New Roman" pitchFamily="18" charset="0"/>
              </a:rPr>
              <a:t>algorithm.</a:t>
            </a:r>
          </a:p>
          <a:p>
            <a:pPr algn="just">
              <a:lnSpc>
                <a:spcPct val="150000"/>
              </a:lnSpc>
            </a:pPr>
            <a:r>
              <a:rPr lang="en-IN" sz="2000" dirty="0" smtClean="0">
                <a:latin typeface="Times New Roman" pitchFamily="18" charset="0"/>
                <a:cs typeface="Times New Roman" pitchFamily="18" charset="0"/>
              </a:rPr>
              <a:t>WPT </a:t>
            </a:r>
            <a:r>
              <a:rPr lang="en-IN" sz="2000" dirty="0" smtClean="0">
                <a:latin typeface="Times New Roman" pitchFamily="18" charset="0"/>
                <a:cs typeface="Times New Roman" pitchFamily="18" charset="0"/>
              </a:rPr>
              <a:t>systems can simultaneously convey energy and information on the wireless </a:t>
            </a:r>
            <a:r>
              <a:rPr lang="en-IN" sz="2000" dirty="0" smtClean="0">
                <a:latin typeface="Times New Roman" pitchFamily="18" charset="0"/>
                <a:cs typeface="Times New Roman" pitchFamily="18" charset="0"/>
              </a:rPr>
              <a:t>signals </a:t>
            </a:r>
            <a:r>
              <a:rPr lang="en-IN" sz="2000" dirty="0" smtClean="0">
                <a:latin typeface="Times New Roman" pitchFamily="18" charset="0"/>
                <a:cs typeface="Times New Roman" pitchFamily="18" charset="0"/>
              </a:rPr>
              <a:t>and the inherent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information rate and power transfer efficiency has been recently </a:t>
            </a:r>
            <a:r>
              <a:rPr lang="en-IN" sz="2000" dirty="0" smtClean="0">
                <a:latin typeface="Times New Roman" pitchFamily="18" charset="0"/>
                <a:cs typeface="Times New Roman" pitchFamily="18" charset="0"/>
              </a:rPr>
              <a:t>characterized.</a:t>
            </a:r>
          </a:p>
          <a:p>
            <a:pPr algn="just">
              <a:lnSpc>
                <a:spcPct val="150000"/>
              </a:lnSpc>
            </a:pPr>
            <a:r>
              <a:rPr lang="en-IN" sz="2000" dirty="0" smtClean="0">
                <a:latin typeface="Times New Roman" pitchFamily="18" charset="0"/>
                <a:cs typeface="Times New Roman" pitchFamily="18" charset="0"/>
              </a:rPr>
              <a:t>The former is a convex optimization problem, which gives us a closed-form relation between the time allocation of </a:t>
            </a:r>
            <a:r>
              <a:rPr lang="en-IN" sz="2000" dirty="0" err="1" smtClean="0">
                <a:latin typeface="Times New Roman" pitchFamily="18" charset="0"/>
                <a:cs typeface="Times New Roman" pitchFamily="18" charset="0"/>
              </a:rPr>
              <a:t>donwlink</a:t>
            </a:r>
            <a:r>
              <a:rPr lang="en-IN" sz="2000" dirty="0" smtClean="0">
                <a:latin typeface="Times New Roman" pitchFamily="18" charset="0"/>
                <a:cs typeface="Times New Roman" pitchFamily="18" charset="0"/>
              </a:rPr>
              <a:t> WET and uplink WIT and the latter can be formulated as a standard box-constrained nonlinear programming problem, which can be solved efficiently using the trust-region-reflective </a:t>
            </a:r>
            <a:r>
              <a:rPr lang="en-IN" sz="2000" dirty="0" smtClean="0">
                <a:latin typeface="Times New Roman" pitchFamily="18" charset="0"/>
                <a:cs typeface="Times New Roman" pitchFamily="18" charset="0"/>
              </a:rPr>
              <a:t>algorithm.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concerns in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Ephremides,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article a brief overview is provided of what constitutes the major energy efficiency issues in ad hoc networks.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scavenging for mobile and wireless electronics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 Paradiso and T. Starner,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Energy harvesting has grown from long-established concepts into devices for powering ubiquitously deployed sensor networks and mobile electronics.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 harvesting sensor nodes: Survey and implications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Sudevalayam and P. Kulkarni,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surveys various aspects of energy harvesting sensor systems- architecture, energy sources and storage technologies and examples of harvesting-based nodes and applications.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Ambient backscatter: Wireless communication out of thin air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Liu, A. Parks, V. Talla, S. Gollakota, D. Wetherall, and J. R. Smith,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present the design of a communication system that enables two devices to communicate using ambient RF as the only source of power.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828800" y="1447800"/>
            <a:ext cx="6629400" cy="4800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have studied the throughput maximization problem in WPCN with a finite-horizon energy saving scheme. To obtain the optimal solution, the initial optimization problem is separated into two sub-problems and finally is formulated into a standard box-constrained optimization problem, which can be solved efficiently by the trust-region-reflective algorithm. We have observed that the improvement of the sum throughput with long-term energy saving is not considerable if considering the “oracle” and the computational complexity. This indicates that the initial scheme without energy saving is a practical and </a:t>
            </a:r>
            <a:r>
              <a:rPr lang="en-IN" dirty="0" err="1" smtClean="0">
                <a:latin typeface="Times New Roman" pitchFamily="18" charset="0"/>
                <a:cs typeface="Times New Roman" pitchFamily="18" charset="0"/>
              </a:rPr>
              <a:t>favorable</a:t>
            </a:r>
            <a:r>
              <a:rPr lang="en-IN" dirty="0" smtClean="0">
                <a:latin typeface="Times New Roman" pitchFamily="18" charset="0"/>
                <a:cs typeface="Times New Roman" pitchFamily="18" charset="0"/>
              </a:rPr>
              <a:t> strategy in </a:t>
            </a:r>
            <a:r>
              <a:rPr lang="en-IN" dirty="0" smtClean="0">
                <a:latin typeface="Times New Roman" pitchFamily="18" charset="0"/>
                <a:cs typeface="Times New Roman" pitchFamily="18" charset="0"/>
              </a:rPr>
              <a:t>WPCN.</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 </a:t>
            </a:r>
            <a:r>
              <a:rPr lang="en-IN" sz="1800" dirty="0" err="1" smtClean="0">
                <a:latin typeface="Times New Roman" pitchFamily="18" charset="0"/>
                <a:cs typeface="Times New Roman" pitchFamily="18" charset="0"/>
              </a:rPr>
              <a:t>Ephremides</a:t>
            </a:r>
            <a:r>
              <a:rPr lang="en-IN" sz="1800" dirty="0" smtClean="0">
                <a:latin typeface="Times New Roman" pitchFamily="18" charset="0"/>
                <a:cs typeface="Times New Roman" pitchFamily="18" charset="0"/>
              </a:rPr>
              <a:t>, “Energy concerns in wireless networks,” Wireless Communications, IEEE Transactions on, vol. 9, no. 4, pp. 48–59, Aug 2002.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J. A. </a:t>
            </a:r>
            <a:r>
              <a:rPr lang="en-IN" sz="1800" dirty="0" err="1" smtClean="0">
                <a:latin typeface="Times New Roman" pitchFamily="18" charset="0"/>
                <a:cs typeface="Times New Roman" pitchFamily="18" charset="0"/>
              </a:rPr>
              <a:t>Paradiso</a:t>
            </a:r>
            <a:r>
              <a:rPr lang="en-IN" sz="1800" dirty="0" smtClean="0">
                <a:latin typeface="Times New Roman" pitchFamily="18" charset="0"/>
                <a:cs typeface="Times New Roman" pitchFamily="18" charset="0"/>
              </a:rPr>
              <a:t> and T. </a:t>
            </a:r>
            <a:r>
              <a:rPr lang="en-IN" sz="1800" dirty="0" err="1" smtClean="0">
                <a:latin typeface="Times New Roman" pitchFamily="18" charset="0"/>
                <a:cs typeface="Times New Roman" pitchFamily="18" charset="0"/>
              </a:rPr>
              <a:t>Starner</a:t>
            </a:r>
            <a:r>
              <a:rPr lang="en-IN" sz="1800" dirty="0" smtClean="0">
                <a:latin typeface="Times New Roman" pitchFamily="18" charset="0"/>
                <a:cs typeface="Times New Roman" pitchFamily="18" charset="0"/>
              </a:rPr>
              <a:t>, “Energy scavenging for mobile and wireless electronics,” IEEE Pervasive Computing, vol. 4, no. 1, pp. 18– 27,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a:t>
            </a:r>
            <a:r>
              <a:rPr lang="en-IN" sz="1800" dirty="0" err="1" smtClean="0">
                <a:latin typeface="Times New Roman" pitchFamily="18" charset="0"/>
                <a:cs typeface="Times New Roman" pitchFamily="18" charset="0"/>
              </a:rPr>
              <a:t>Sudevalayam</a:t>
            </a:r>
            <a:r>
              <a:rPr lang="en-IN" sz="1800" dirty="0" smtClean="0">
                <a:latin typeface="Times New Roman" pitchFamily="18" charset="0"/>
                <a:cs typeface="Times New Roman" pitchFamily="18" charset="0"/>
              </a:rPr>
              <a:t> and P. </a:t>
            </a:r>
            <a:r>
              <a:rPr lang="en-IN" sz="1800" dirty="0" err="1" smtClean="0">
                <a:latin typeface="Times New Roman" pitchFamily="18" charset="0"/>
                <a:cs typeface="Times New Roman" pitchFamily="18" charset="0"/>
              </a:rPr>
              <a:t>Kulkarni</a:t>
            </a:r>
            <a:r>
              <a:rPr lang="en-IN" sz="1800" dirty="0" smtClean="0">
                <a:latin typeface="Times New Roman" pitchFamily="18" charset="0"/>
                <a:cs typeface="Times New Roman" pitchFamily="18" charset="0"/>
              </a:rPr>
              <a:t>, “Energy harvesting sensor nodes: Survey and implications,” Communications Surveys Tutorials, IEEE, vol. 13, no. 3, pp. 443–461, Mar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V. Liu, A. Parks, V. </a:t>
            </a:r>
            <a:r>
              <a:rPr lang="en-IN" sz="1800" dirty="0" err="1" smtClean="0">
                <a:latin typeface="Times New Roman" pitchFamily="18" charset="0"/>
                <a:cs typeface="Times New Roman" pitchFamily="18" charset="0"/>
              </a:rPr>
              <a:t>Talla</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Gollakota</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Wetherall</a:t>
            </a:r>
            <a:r>
              <a:rPr lang="en-IN" sz="1800" dirty="0" smtClean="0">
                <a:latin typeface="Times New Roman" pitchFamily="18" charset="0"/>
                <a:cs typeface="Times New Roman" pitchFamily="18" charset="0"/>
              </a:rPr>
              <a:t>, and J. R. Smith, “Ambient backscatter: Wireless communication out of thin air,” in Proceedings of the ACM SIGCOMM 2013 Conference on SIGCOMM, 2013, pp. 39–50.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K. </a:t>
            </a:r>
            <a:r>
              <a:rPr lang="en-IN" sz="1800" dirty="0" err="1" smtClean="0">
                <a:latin typeface="Times New Roman" pitchFamily="18" charset="0"/>
                <a:cs typeface="Times New Roman" pitchFamily="18" charset="0"/>
              </a:rPr>
              <a:t>Finkenzeller</a:t>
            </a:r>
            <a:r>
              <a:rPr lang="en-IN" sz="1800" dirty="0" smtClean="0">
                <a:latin typeface="Times New Roman" pitchFamily="18" charset="0"/>
                <a:cs typeface="Times New Roman" pitchFamily="18" charset="0"/>
              </a:rPr>
              <a:t>, RFID Handbook: Fundamentals and Applications in Contactless Smart Cards and Identification, 2003.</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R. Smith, Wirelessly Powered Sensor Networks and Computational RFID. Springer,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L. </a:t>
            </a:r>
            <a:r>
              <a:rPr lang="en-IN" sz="1800" dirty="0" err="1" smtClean="0">
                <a:latin typeface="Times New Roman" pitchFamily="18" charset="0"/>
                <a:cs typeface="Times New Roman" pitchFamily="18" charset="0"/>
              </a:rPr>
              <a:t>Varshney</a:t>
            </a:r>
            <a:r>
              <a:rPr lang="en-IN" sz="1800" dirty="0" smtClean="0">
                <a:latin typeface="Times New Roman" pitchFamily="18" charset="0"/>
                <a:cs typeface="Times New Roman" pitchFamily="18" charset="0"/>
              </a:rPr>
              <a:t>, “Transporting information and energy simultaneously,” in Information Theory, 2008. ISIT 2008. IEEE International Symposium on, July 2008, pp. 1612–1616.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X. Zhou, R. Zhang, and C. K. Ho, “Wireless information and power transfer: Architecture design and rate-energy </a:t>
            </a:r>
            <a:r>
              <a:rPr lang="en-IN" sz="1800" dirty="0" err="1" smtClean="0">
                <a:latin typeface="Times New Roman" pitchFamily="18" charset="0"/>
                <a:cs typeface="Times New Roman" pitchFamily="18" charset="0"/>
              </a:rPr>
              <a:t>tradeoff</a:t>
            </a:r>
            <a:r>
              <a:rPr lang="en-IN" sz="1800" dirty="0" smtClean="0">
                <a:latin typeface="Times New Roman" pitchFamily="18" charset="0"/>
                <a:cs typeface="Times New Roman" pitchFamily="18" charset="0"/>
              </a:rPr>
              <a:t>,” Communications, IEEE Transactions on, vol. 61, no. 11, pp. 4754–4767, November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L. Liu, R. Zhang, and K.-C. Chua, “Wireless information and power transfer: A dynamic power splitting approach,” Communications, IEEE Transactions on, vol. 61, no. 9, pp. 3990–4001, September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Grover and A. </a:t>
            </a:r>
            <a:r>
              <a:rPr lang="en-IN" sz="1800" dirty="0" err="1" smtClean="0">
                <a:latin typeface="Times New Roman" pitchFamily="18" charset="0"/>
                <a:cs typeface="Times New Roman" pitchFamily="18" charset="0"/>
              </a:rPr>
              <a:t>Sahai</a:t>
            </a:r>
            <a:r>
              <a:rPr lang="en-IN" sz="1800" dirty="0" smtClean="0">
                <a:latin typeface="Times New Roman" pitchFamily="18" charset="0"/>
                <a:cs typeface="Times New Roman" pitchFamily="18" charset="0"/>
              </a:rPr>
              <a:t>, “Shannon meets </a:t>
            </a:r>
            <a:r>
              <a:rPr lang="en-IN" sz="1800" dirty="0" err="1" smtClean="0">
                <a:latin typeface="Times New Roman" pitchFamily="18" charset="0"/>
                <a:cs typeface="Times New Roman" pitchFamily="18" charset="0"/>
              </a:rPr>
              <a:t>tesla</a:t>
            </a:r>
            <a:r>
              <a:rPr lang="en-IN" sz="1800" dirty="0" smtClean="0">
                <a:latin typeface="Times New Roman" pitchFamily="18" charset="0"/>
                <a:cs typeface="Times New Roman" pitchFamily="18" charset="0"/>
              </a:rPr>
              <a:t>: Wireless information and power transfer,” in Information Theory Proceedings (ISIT), 2010 IEEE International Symposium on, June 2010, pp. 2363–2367.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1346</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Throughput Maximization of Wireless-Powered Communication Networks An Energy Threshold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2021-08-26T07:10:30Z</dcterms:modified>
</cp:coreProperties>
</file>