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Multihop</a:t>
            </a:r>
            <a:r>
              <a:rPr lang="en-IN" b="1" dirty="0" smtClean="0">
                <a:latin typeface="Times New Roman" pitchFamily="18" charset="0"/>
                <a:cs typeface="Times New Roman" pitchFamily="18" charset="0"/>
              </a:rPr>
              <a:t> Trust Evaluation using Memory integrity in Wireless Sensor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Research </a:t>
            </a:r>
            <a:r>
              <a:rPr lang="en-IN" sz="1900" dirty="0" smtClean="0">
                <a:latin typeface="Times New Roman" pitchFamily="18" charset="0"/>
                <a:cs typeface="Times New Roman" pitchFamily="18" charset="0"/>
              </a:rPr>
              <a:t>efforts in trust evaluation has evolved to provide security in Wireless Sensor Networks (WSNs), while being dependent on external parameters and network topology. Existing node level trust evaluation in WSNs evaluate trust over 1-hop assuring trustworthiness of an immediate node. This paper proposes trust evaluation using the intrinsic property of a node memory over a </a:t>
            </a:r>
            <a:r>
              <a:rPr lang="en-IN" sz="1900" dirty="0" err="1" smtClean="0">
                <a:latin typeface="Times New Roman" pitchFamily="18" charset="0"/>
                <a:cs typeface="Times New Roman" pitchFamily="18" charset="0"/>
              </a:rPr>
              <a:t>multihop</a:t>
            </a:r>
            <a:r>
              <a:rPr lang="en-IN" sz="1900" dirty="0" smtClean="0">
                <a:latin typeface="Times New Roman" pitchFamily="18" charset="0"/>
                <a:cs typeface="Times New Roman" pitchFamily="18" charset="0"/>
              </a:rPr>
              <a:t> scenario which also evaluates the route. The work proposes a </a:t>
            </a:r>
            <a:r>
              <a:rPr lang="en-IN" sz="1900" dirty="0" err="1" smtClean="0">
                <a:latin typeface="Times New Roman" pitchFamily="18" charset="0"/>
                <a:cs typeface="Times New Roman" pitchFamily="18" charset="0"/>
              </a:rPr>
              <a:t>multihop</a:t>
            </a:r>
            <a:r>
              <a:rPr lang="en-IN" sz="1900" dirty="0" smtClean="0">
                <a:latin typeface="Times New Roman" pitchFamily="18" charset="0"/>
                <a:cs typeface="Times New Roman" pitchFamily="18" charset="0"/>
              </a:rPr>
              <a:t> trust evaluation protocol using TEAM and TEAP algorithms. Two proposed trust evaluation models each are proposed using normative and empirical methods in </a:t>
            </a:r>
            <a:r>
              <a:rPr lang="en-IN" sz="1900" dirty="0" err="1" smtClean="0">
                <a:latin typeface="Times New Roman" pitchFamily="18" charset="0"/>
                <a:cs typeface="Times New Roman" pitchFamily="18" charset="0"/>
              </a:rPr>
              <a:t>multihop</a:t>
            </a:r>
            <a:r>
              <a:rPr lang="en-IN" sz="1900" dirty="0" smtClean="0">
                <a:latin typeface="Times New Roman" pitchFamily="18" charset="0"/>
                <a:cs typeface="Times New Roman" pitchFamily="18" charset="0"/>
              </a:rPr>
              <a:t> algorithms. The proposed methodology establishes a trusted destination node along with trusted nodes in the route. The efficacy of the proposed work and its implementation is demonstrated using extensive experiments and the results illustrate consistency and resilience against node memory tampering</a:t>
            </a:r>
            <a:r>
              <a:rPr lang="en-IN"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WSNs are a collection of self-organised sensor nodes that form a temporary network. Neither pre-defined network infrastructure nor centralised network </a:t>
            </a:r>
            <a:r>
              <a:rPr lang="en-IN" sz="2000" dirty="0" smtClean="0">
                <a:latin typeface="Times New Roman" pitchFamily="18" charset="0"/>
                <a:cs typeface="Times New Roman" pitchFamily="18" charset="0"/>
              </a:rPr>
              <a:t>administration exists.</a:t>
            </a:r>
          </a:p>
          <a:p>
            <a:pPr algn="just">
              <a:lnSpc>
                <a:spcPct val="150000"/>
              </a:lnSpc>
            </a:pPr>
            <a:r>
              <a:rPr lang="en-IN" sz="2000" dirty="0" smtClean="0">
                <a:latin typeface="Times New Roman" pitchFamily="18" charset="0"/>
                <a:cs typeface="Times New Roman" pitchFamily="18" charset="0"/>
              </a:rPr>
              <a:t>This is because wireless networks have a significantly lower data transmission capacity compared to fixed-line data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following section a brief survey, introducing only the methodology used to formulate trust and how is it being updated, of existing research on trust in WSNs is presented in order to easily understand the concept of trust.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low cost of the sensor nodes of a WSN prohibits sophisticated measures to ensure data authentication.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research on trust management technology in WSNs is a challenging direction. How to construct a trust model is a key </a:t>
            </a:r>
            <a:r>
              <a:rPr lang="en-IN" sz="2000" dirty="0" smtClean="0">
                <a:latin typeface="Times New Roman" pitchFamily="18" charset="0"/>
                <a:cs typeface="Times New Roman" pitchFamily="18" charset="0"/>
              </a:rPr>
              <a:t>issue.</a:t>
            </a: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schemes were suitable for addressing the distributed authorization issues, and they had the advantages of flexibility and scalability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addition, the trust value can be taken as a tool to solve the security issues for routing protocol in WSNs, due to the lower computational overhead.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SNTUA, the reputations of nodes and their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were further modified and comprehensively evaluated to improve the detection rate of malicious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and reduce the impact of malicious nodes on WSN.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network voting algorithm called </a:t>
            </a:r>
            <a:r>
              <a:rPr lang="en-IN" sz="2000" dirty="0" err="1" smtClean="0">
                <a:latin typeface="Times New Roman" pitchFamily="18" charset="0"/>
                <a:cs typeface="Times New Roman" pitchFamily="18" charset="0"/>
              </a:rPr>
              <a:t>TrustVoting</a:t>
            </a:r>
            <a:r>
              <a:rPr lang="en-IN" sz="2000" dirty="0" smtClean="0">
                <a:latin typeface="Times New Roman" pitchFamily="18" charset="0"/>
                <a:cs typeface="Times New Roman" pitchFamily="18" charset="0"/>
              </a:rPr>
              <a:t> was also proposed to determine faulty sensor readings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authors </a:t>
            </a:r>
            <a:r>
              <a:rPr lang="en-IN" sz="2000" dirty="0" smtClean="0">
                <a:latin typeface="Times New Roman" pitchFamily="18" charset="0"/>
                <a:cs typeface="Times New Roman" pitchFamily="18" charset="0"/>
              </a:rPr>
              <a:t>of </a:t>
            </a:r>
            <a:r>
              <a:rPr lang="en-IN" sz="2000" dirty="0" smtClean="0">
                <a:latin typeface="Times New Roman" pitchFamily="18" charset="0"/>
                <a:cs typeface="Times New Roman" pitchFamily="18" charset="0"/>
              </a:rPr>
              <a:t>proposed the TIBFIT protocol to diagnose and mask arbitrary node failures in an event-driven wireless sensor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few other systems related to trust in WSNs, have been proposed in the literature such </a:t>
            </a: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which use one or more of the techniques mentioned before to calculate trust.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model in </a:t>
            </a:r>
            <a:r>
              <a:rPr lang="en-IN" sz="2000" dirty="0" smtClean="0">
                <a:latin typeface="Times New Roman" pitchFamily="18" charset="0"/>
                <a:cs typeface="Times New Roman" pitchFamily="18" charset="0"/>
              </a:rPr>
              <a:t>uses </a:t>
            </a:r>
            <a:r>
              <a:rPr lang="en-IN" sz="2000" dirty="0" smtClean="0">
                <a:latin typeface="Times New Roman" pitchFamily="18" charset="0"/>
                <a:cs typeface="Times New Roman" pitchFamily="18" charset="0"/>
              </a:rPr>
              <a:t>a single trust value for a whole group (cluster), assuming that sensor nodes mostly fulfil their responsibilities in a cooperative manner rather than individually.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of three different supervised classifiers in assigning sensitivity values was compared during the evaluation process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scheme had higher security, when there were a small number of compromised nodes in the network; however, when more than a quarter of the nodes were compromised, the performance was unsatisfactory</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ReTrust</a:t>
            </a:r>
            <a:r>
              <a:rPr lang="en-IN" sz="2000" dirty="0" smtClean="0">
                <a:latin typeface="Times New Roman" pitchFamily="18" charset="0"/>
                <a:cs typeface="Times New Roman" pitchFamily="18" charset="0"/>
              </a:rPr>
              <a:t> could not only effectively identify malicious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and eliminate malicious/fault nodes but also significantly improve network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Meanwhile, in the designing process of trust management system, considering fully energy consumption and optimizing trust evaluation scheme are needed in order to improve the performance of the system.</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Community-diversified influence maximization in social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Li, T. Cai, K. Deng, X. Wang, T. Sellis, and F. Xia,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work proposes a metric to measure the community-diversified influence and addresses a series of computational challenges.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CAIS: a copy adjustable incentive scheme in community-based socially-aware networking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Ning, L. Liu, F. Xia, B. Jedari, I. Lee, and W.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SAN, mobile carriers may exhibit selfish behaviors and refuse to relay messages for others due to various reasons, such as limited resources (take buffer, energy, and bandwidth for example) or social relationships.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Target-aware holistic influence maximization in spatial social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Cai, J. Li, A. S. Mian, R. Li, T. Sellis, and J. X. Yu,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HIM query problem aims to find a minimum set of users whose holistic influence can cover all target users in the network, which belongs to a set covering problem.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Privacy-preserving content dissemination for vehicular social networks: challenges and solutions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Wang, Z. Ning, M. Zhou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Passengers can obtain information by searching over Internet or querying vehicles in proximity through intra-vehicle equipment.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676400" y="1295400"/>
            <a:ext cx="6629400" cy="5029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81000"/>
            <a:ext cx="7498080" cy="4800600"/>
          </a:xfrm>
        </p:spPr>
        <p:txBody>
          <a:bodyPr>
            <a:noAutofit/>
          </a:bodyPr>
          <a:lstStyle/>
          <a:p>
            <a:pPr algn="just">
              <a:buNone/>
            </a:pPr>
            <a:r>
              <a:rPr lang="en-IN" sz="1900" dirty="0" smtClean="0">
                <a:latin typeface="Times New Roman" pitchFamily="18" charset="0"/>
                <a:cs typeface="Times New Roman" pitchFamily="18" charset="0"/>
              </a:rPr>
              <a:t>    Although </a:t>
            </a:r>
            <a:r>
              <a:rPr lang="en-IN" sz="1900" dirty="0" smtClean="0">
                <a:latin typeface="Times New Roman" pitchFamily="18" charset="0"/>
                <a:cs typeface="Times New Roman" pitchFamily="18" charset="0"/>
              </a:rPr>
              <a:t>there have been many studies on trust, there is no concentrated research for WSNs. In this article, we systematically survey the research progress of the trust management processes and existing trust management in WSNs. Although trust management technology of traditional network is relatively mature, it cannot be directly applied to the resource-limited systems, such as WSN. Some existing trust management schemes in WSNs improve node security at the expense of other performances of the network, which may lead to the sacrifice of WSN </a:t>
            </a:r>
            <a:r>
              <a:rPr lang="en-IN" sz="1900" dirty="0" err="1" smtClean="0">
                <a:latin typeface="Times New Roman" pitchFamily="18" charset="0"/>
                <a:cs typeface="Times New Roman" pitchFamily="18" charset="0"/>
              </a:rPr>
              <a:t>lifetime.Trust</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management in WSNs needs to meet the requirements as follows: WSN is a real-time network, so it must have low latency. The cost of memory, computing, and energy are expected to be minimized due to the limitations of sensor nodes’ own conditions. Through the analysis of existing trust management technology, further research and optimization are needed into the trust management scheme/system of WSN with the help of traditional network trust management scheme combing with specific application scenarios, especially the changes of wireless channels, the impact on trust valuation, and decision-making are fully considered. In view of this, we will gradually introduce energy efficiency, risk evaluation, and note mobility, as constraints in future work, and carry out research on efficient management scheme based on trust management combined with energy efficiency.</a:t>
            </a:r>
          </a:p>
          <a:p>
            <a:pPr algn="just">
              <a:buNone/>
            </a:pP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1600" dirty="0" smtClean="0">
                <a:latin typeface="Times New Roman" pitchFamily="18" charset="0"/>
                <a:cs typeface="Times New Roman" pitchFamily="18" charset="0"/>
              </a:rPr>
              <a:t>J. Li, T. </a:t>
            </a:r>
            <a:r>
              <a:rPr lang="en-IN" sz="1600" dirty="0" err="1" smtClean="0">
                <a:latin typeface="Times New Roman" pitchFamily="18" charset="0"/>
                <a:cs typeface="Times New Roman" pitchFamily="18" charset="0"/>
              </a:rPr>
              <a:t>Cai</a:t>
            </a:r>
            <a:r>
              <a:rPr lang="en-IN" sz="1600" dirty="0" smtClean="0">
                <a:latin typeface="Times New Roman" pitchFamily="18" charset="0"/>
                <a:cs typeface="Times New Roman" pitchFamily="18" charset="0"/>
              </a:rPr>
              <a:t>, K. Deng, X. Wang, T. </a:t>
            </a:r>
            <a:r>
              <a:rPr lang="en-IN" sz="1600" dirty="0" err="1" smtClean="0">
                <a:latin typeface="Times New Roman" pitchFamily="18" charset="0"/>
                <a:cs typeface="Times New Roman" pitchFamily="18" charset="0"/>
              </a:rPr>
              <a:t>Sellis</a:t>
            </a:r>
            <a:r>
              <a:rPr lang="en-IN" sz="1600" dirty="0" smtClean="0">
                <a:latin typeface="Times New Roman" pitchFamily="18" charset="0"/>
                <a:cs typeface="Times New Roman" pitchFamily="18" charset="0"/>
              </a:rPr>
              <a:t>, and F. Xia, “Community-diversified influence maximization in social networks,” Information Systems, vol. 92, p. 101522, 2020</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Z. </a:t>
            </a:r>
            <a:r>
              <a:rPr lang="en-IN" sz="1600" dirty="0" err="1" smtClean="0">
                <a:latin typeface="Times New Roman" pitchFamily="18" charset="0"/>
                <a:cs typeface="Times New Roman" pitchFamily="18" charset="0"/>
              </a:rPr>
              <a:t>Ning</a:t>
            </a:r>
            <a:r>
              <a:rPr lang="en-IN" sz="1600" dirty="0" smtClean="0">
                <a:latin typeface="Times New Roman" pitchFamily="18" charset="0"/>
                <a:cs typeface="Times New Roman" pitchFamily="18" charset="0"/>
              </a:rPr>
              <a:t>, L. Liu, F. Xia, B. </a:t>
            </a:r>
            <a:r>
              <a:rPr lang="en-IN" sz="1600" dirty="0" err="1" smtClean="0">
                <a:latin typeface="Times New Roman" pitchFamily="18" charset="0"/>
                <a:cs typeface="Times New Roman" pitchFamily="18" charset="0"/>
              </a:rPr>
              <a:t>Jedari</a:t>
            </a:r>
            <a:r>
              <a:rPr lang="en-IN" sz="1600" dirty="0" smtClean="0">
                <a:latin typeface="Times New Roman" pitchFamily="18" charset="0"/>
                <a:cs typeface="Times New Roman" pitchFamily="18" charset="0"/>
              </a:rPr>
              <a:t>, I. Lee, and W. Zhang, “CAIS: a copy adjustable incentive scheme in community-based socially-aware networking,” IEEE Transactions on Vehicular Technology, vol. 66, no. 4, pp. 3406–3419, </a:t>
            </a:r>
            <a:r>
              <a:rPr lang="en-IN" sz="1600" dirty="0" smtClean="0">
                <a:latin typeface="Times New Roman" pitchFamily="18" charset="0"/>
                <a:cs typeface="Times New Roman" pitchFamily="18" charset="0"/>
              </a:rPr>
              <a:t>2017.</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T. </a:t>
            </a:r>
            <a:r>
              <a:rPr lang="en-IN" sz="1600" dirty="0" err="1" smtClean="0">
                <a:latin typeface="Times New Roman" pitchFamily="18" charset="0"/>
                <a:cs typeface="Times New Roman" pitchFamily="18" charset="0"/>
              </a:rPr>
              <a:t>Cai</a:t>
            </a:r>
            <a:r>
              <a:rPr lang="en-IN" sz="1600" dirty="0" smtClean="0">
                <a:latin typeface="Times New Roman" pitchFamily="18" charset="0"/>
                <a:cs typeface="Times New Roman" pitchFamily="18" charset="0"/>
              </a:rPr>
              <a:t>, J. Li, A. S. </a:t>
            </a:r>
            <a:r>
              <a:rPr lang="en-IN" sz="1600" dirty="0" err="1" smtClean="0">
                <a:latin typeface="Times New Roman" pitchFamily="18" charset="0"/>
                <a:cs typeface="Times New Roman" pitchFamily="18" charset="0"/>
              </a:rPr>
              <a:t>Mian</a:t>
            </a:r>
            <a:r>
              <a:rPr lang="en-IN" sz="1600" dirty="0" smtClean="0">
                <a:latin typeface="Times New Roman" pitchFamily="18" charset="0"/>
                <a:cs typeface="Times New Roman" pitchFamily="18" charset="0"/>
              </a:rPr>
              <a:t>, R. Li, T. </a:t>
            </a:r>
            <a:r>
              <a:rPr lang="en-IN" sz="1600" dirty="0" err="1" smtClean="0">
                <a:latin typeface="Times New Roman" pitchFamily="18" charset="0"/>
                <a:cs typeface="Times New Roman" pitchFamily="18" charset="0"/>
              </a:rPr>
              <a:t>Sellis</a:t>
            </a:r>
            <a:r>
              <a:rPr lang="en-IN" sz="1600" dirty="0" smtClean="0">
                <a:latin typeface="Times New Roman" pitchFamily="18" charset="0"/>
                <a:cs typeface="Times New Roman" pitchFamily="18" charset="0"/>
              </a:rPr>
              <a:t>, and J. X. Yu, “Target-aware holistic influence maximization in spatial social networks,” in IEEE Transactions on Knowledge and Data Engineering, 2020</a:t>
            </a:r>
            <a:r>
              <a:rPr lang="en-IN"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X. Wang, Z. </a:t>
            </a:r>
            <a:r>
              <a:rPr lang="en-IN" sz="1600" dirty="0" err="1" smtClean="0">
                <a:latin typeface="Times New Roman" pitchFamily="18" charset="0"/>
                <a:cs typeface="Times New Roman" pitchFamily="18" charset="0"/>
              </a:rPr>
              <a:t>Ning</a:t>
            </a:r>
            <a:r>
              <a:rPr lang="en-IN" sz="1600" dirty="0" smtClean="0">
                <a:latin typeface="Times New Roman" pitchFamily="18" charset="0"/>
                <a:cs typeface="Times New Roman" pitchFamily="18" charset="0"/>
              </a:rPr>
              <a:t>, M. Zhou et al., “Privacy-preserving content dissemination for vehicular social networks: challenges and solutions,” IEEE Communications Surveys and Tutorials, vol. 21, no. 2, pp. 1314–1345, 2019</a:t>
            </a:r>
            <a:r>
              <a:rPr lang="en-IN"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G. </a:t>
            </a:r>
            <a:r>
              <a:rPr lang="en-IN" sz="1600" dirty="0" err="1" smtClean="0">
                <a:latin typeface="Times New Roman" pitchFamily="18" charset="0"/>
                <a:cs typeface="Times New Roman" pitchFamily="18" charset="0"/>
              </a:rPr>
              <a:t>Mois</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Sanislav</a:t>
            </a:r>
            <a:r>
              <a:rPr lang="en-IN" sz="1600" dirty="0" smtClean="0">
                <a:latin typeface="Times New Roman" pitchFamily="18" charset="0"/>
                <a:cs typeface="Times New Roman" pitchFamily="18" charset="0"/>
              </a:rPr>
              <a:t>, and S. C. </a:t>
            </a:r>
            <a:r>
              <a:rPr lang="en-IN" sz="1600" dirty="0" err="1" smtClean="0">
                <a:latin typeface="Times New Roman" pitchFamily="18" charset="0"/>
                <a:cs typeface="Times New Roman" pitchFamily="18" charset="0"/>
              </a:rPr>
              <a:t>Folea</a:t>
            </a:r>
            <a:r>
              <a:rPr lang="en-IN" sz="1600" dirty="0" smtClean="0">
                <a:latin typeface="Times New Roman" pitchFamily="18" charset="0"/>
                <a:cs typeface="Times New Roman" pitchFamily="18" charset="0"/>
              </a:rPr>
              <a:t>, “A cyber-physical system for environmental monitoring,” IEEE Transactions on Instrumentation and Measurement, vol. 65, no. 6, pp. 1463–1471, 2016.</a:t>
            </a:r>
          </a:p>
          <a:p>
            <a:pPr algn="just">
              <a:lnSpc>
                <a:spcPct val="15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800" dirty="0" smtClean="0">
                <a:latin typeface="Times New Roman" pitchFamily="18" charset="0"/>
                <a:cs typeface="Times New Roman" pitchFamily="18" charset="0"/>
              </a:rPr>
              <a:t>H. Liang and W. Wu, “Secure link status routing protocol based on node trustworthiness,” Journal of </a:t>
            </a:r>
            <a:r>
              <a:rPr lang="en-IN" sz="1800" dirty="0" err="1" smtClean="0">
                <a:latin typeface="Times New Roman" pitchFamily="18" charset="0"/>
                <a:cs typeface="Times New Roman" pitchFamily="18" charset="0"/>
              </a:rPr>
              <a:t>Xidian</a:t>
            </a:r>
            <a:r>
              <a:rPr lang="en-IN" sz="1800" dirty="0" smtClean="0">
                <a:latin typeface="Times New Roman" pitchFamily="18" charset="0"/>
                <a:cs typeface="Times New Roman" pitchFamily="18" charset="0"/>
              </a:rPr>
              <a:t> University, vol. 43, no. 5, pp. 121–127, 2016</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W. </a:t>
            </a:r>
            <a:r>
              <a:rPr lang="en-IN" sz="1800" dirty="0" err="1" smtClean="0">
                <a:latin typeface="Times New Roman" pitchFamily="18" charset="0"/>
                <a:cs typeface="Times New Roman" pitchFamily="18" charset="0"/>
              </a:rPr>
              <a:t>Hao</a:t>
            </a:r>
            <a:r>
              <a:rPr lang="en-IN" sz="1800" dirty="0" smtClean="0">
                <a:latin typeface="Times New Roman" pitchFamily="18" charset="0"/>
                <a:cs typeface="Times New Roman" pitchFamily="18" charset="0"/>
              </a:rPr>
              <a:t>, L. Yu, M. </a:t>
            </a:r>
            <a:r>
              <a:rPr lang="en-IN" sz="1800" dirty="0" err="1" smtClean="0">
                <a:latin typeface="Times New Roman" pitchFamily="18" charset="0"/>
                <a:cs typeface="Times New Roman" pitchFamily="18" charset="0"/>
              </a:rPr>
              <a:t>Mingrui</a:t>
            </a:r>
            <a:r>
              <a:rPr lang="en-IN" sz="1800" dirty="0" smtClean="0">
                <a:latin typeface="Times New Roman" pitchFamily="18" charset="0"/>
                <a:cs typeface="Times New Roman" pitchFamily="18" charset="0"/>
              </a:rPr>
              <a:t>, and W. Ping, “Secure data fusion method based on supervisory mechanism for industrial Internet of things,” Chinese Journal of Scientific Instrument, vol. 34, no. 4, pp. 817–824, 2015</a:t>
            </a:r>
            <a:r>
              <a:rPr lang="en-IN"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W. D. Fang, L. H. Shan, G. Q. </a:t>
            </a:r>
            <a:r>
              <a:rPr lang="en-IN" sz="1800" dirty="0" err="1" smtClean="0">
                <a:latin typeface="Times New Roman" pitchFamily="18" charset="0"/>
                <a:cs typeface="Times New Roman" pitchFamily="18" charset="0"/>
              </a:rPr>
              <a:t>Jia</a:t>
            </a:r>
            <a:r>
              <a:rPr lang="en-IN" sz="1800" dirty="0" smtClean="0">
                <a:latin typeface="Times New Roman" pitchFamily="18" charset="0"/>
                <a:cs typeface="Times New Roman" pitchFamily="18" charset="0"/>
              </a:rPr>
              <a:t>, X. H. </a:t>
            </a:r>
            <a:r>
              <a:rPr lang="en-IN" sz="1800" dirty="0" err="1" smtClean="0">
                <a:latin typeface="Times New Roman" pitchFamily="18" charset="0"/>
                <a:cs typeface="Times New Roman" pitchFamily="18" charset="0"/>
              </a:rPr>
              <a:t>Ji</a:t>
            </a:r>
            <a:r>
              <a:rPr lang="en-IN" sz="1800" dirty="0" smtClean="0">
                <a:latin typeface="Times New Roman" pitchFamily="18" charset="0"/>
                <a:cs typeface="Times New Roman" pitchFamily="18" charset="0"/>
              </a:rPr>
              <a:t>, and S. J. Chen, “A low complexity secure network coding in wireless sensor network,” Journal of Internet Technology, vol. 17, no. 5, pp. 905–913, 2016</a:t>
            </a:r>
            <a:r>
              <a:rPr lang="en-IN"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N. A. </a:t>
            </a:r>
            <a:r>
              <a:rPr lang="en-IN" sz="1800" dirty="0" err="1" smtClean="0">
                <a:latin typeface="Times New Roman" pitchFamily="18" charset="0"/>
                <a:cs typeface="Times New Roman" pitchFamily="18" charset="0"/>
              </a:rPr>
              <a:t>Haldar</a:t>
            </a:r>
            <a:r>
              <a:rPr lang="en-IN" sz="1800" dirty="0" smtClean="0">
                <a:latin typeface="Times New Roman" pitchFamily="18" charset="0"/>
                <a:cs typeface="Times New Roman" pitchFamily="18" charset="0"/>
              </a:rPr>
              <a:t>, J. Li, M. Reynolds, T. </a:t>
            </a:r>
            <a:r>
              <a:rPr lang="en-IN" sz="1800" dirty="0" err="1" smtClean="0">
                <a:latin typeface="Times New Roman" pitchFamily="18" charset="0"/>
                <a:cs typeface="Times New Roman" pitchFamily="18" charset="0"/>
              </a:rPr>
              <a:t>Sellis</a:t>
            </a:r>
            <a:r>
              <a:rPr lang="en-IN" sz="1800" dirty="0" smtClean="0">
                <a:latin typeface="Times New Roman" pitchFamily="18" charset="0"/>
                <a:cs typeface="Times New Roman" pitchFamily="18" charset="0"/>
              </a:rPr>
              <a:t>, and J. X. Yu, “Location prediction in large-scale social networks: an in-depth benchmarking study,” VLDB Journal, vol. 28, no. 5, pp. 623–648, 2019</a:t>
            </a:r>
            <a:r>
              <a:rPr lang="en-IN"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Z. </a:t>
            </a:r>
            <a:r>
              <a:rPr lang="en-IN" sz="1800" dirty="0" err="1" smtClean="0">
                <a:latin typeface="Times New Roman" pitchFamily="18" charset="0"/>
                <a:cs typeface="Times New Roman" pitchFamily="18" charset="0"/>
              </a:rPr>
              <a:t>Ning</a:t>
            </a:r>
            <a:r>
              <a:rPr lang="en-IN" sz="1800" dirty="0" smtClean="0">
                <a:latin typeface="Times New Roman" pitchFamily="18" charset="0"/>
                <a:cs typeface="Times New Roman" pitchFamily="18" charset="0"/>
              </a:rPr>
              <a:t>, X. </a:t>
            </a:r>
            <a:r>
              <a:rPr lang="en-IN" sz="1800" dirty="0" err="1" smtClean="0">
                <a:latin typeface="Times New Roman" pitchFamily="18" charset="0"/>
                <a:cs typeface="Times New Roman" pitchFamily="18" charset="0"/>
              </a:rPr>
              <a:t>Hu</a:t>
            </a:r>
            <a:r>
              <a:rPr lang="en-IN" sz="1800" dirty="0" smtClean="0">
                <a:latin typeface="Times New Roman" pitchFamily="18" charset="0"/>
                <a:cs typeface="Times New Roman" pitchFamily="18" charset="0"/>
              </a:rPr>
              <a:t>, Z. Chen et al., “A cooperative quality aware service access system for social Internet of vehicles,” IEEE Internet of Things Journal, vol. 5, no. 4, pp. 2506–2517, 2018.</a:t>
            </a:r>
          </a:p>
          <a:p>
            <a:pPr algn="just">
              <a:lnSpc>
                <a:spcPct val="150000"/>
              </a:lnSpc>
              <a:buNone/>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1104</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Multihop Trust Evaluation using Memory integrity in Wireless Sensor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2021-08-26T12:07:04Z</dcterms:modified>
</cp:coreProperties>
</file>