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Lightweight Secure Localization Approach in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810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is concerned with the security problem of Time of Arrival (</a:t>
            </a:r>
            <a:r>
              <a:rPr lang="en-IN" sz="2000" dirty="0" err="1" smtClean="0">
                <a:latin typeface="Times New Roman" pitchFamily="18" charset="0"/>
                <a:cs typeface="Times New Roman" pitchFamily="18" charset="0"/>
              </a:rPr>
              <a:t>ToA</a:t>
            </a:r>
            <a:r>
              <a:rPr lang="en-IN" sz="2000" dirty="0" smtClean="0">
                <a:latin typeface="Times New Roman" pitchFamily="18" charset="0"/>
                <a:cs typeface="Times New Roman" pitchFamily="18" charset="0"/>
              </a:rPr>
              <a:t>) based localization schemes in a wireless sensor network (WSN) with multiple attackers and this paper focuses on defending against external attacks, especially under cooperative external attackers. The prior scheme for defending against the attacks in the localization scheme often introduce high communication overhead and their security relies on the capability of the attackers. In this paper, we propose a lightweight secure </a:t>
            </a:r>
            <a:r>
              <a:rPr lang="en-IN" sz="2000" dirty="0" err="1" smtClean="0">
                <a:latin typeface="Times New Roman" pitchFamily="18" charset="0"/>
                <a:cs typeface="Times New Roman" pitchFamily="18" charset="0"/>
              </a:rPr>
              <a:t>ToA</a:t>
            </a:r>
            <a:r>
              <a:rPr lang="en-IN" sz="2000" dirty="0" smtClean="0">
                <a:latin typeface="Times New Roman" pitchFamily="18" charset="0"/>
                <a:cs typeface="Times New Roman" pitchFamily="18" charset="0"/>
              </a:rPr>
              <a:t>-based localization scheme in a WSN by exploiting the noise feature caused by external distance attacks. In comparison with the prior scheme, our scheme provides lower communication overhead and a higher level of security. We theoretically analyze the performance of the proposed scheme over fading channels and derive the closed-form expressions. We implemented our scheme and conducted extensive performance comparisons through simulations. Our experimental results show that the closed-form expressions for the detection performance perfectly match with their simulation results as we expected. The communication overhead of the proposed scheme is saved by 72.8% than that of the prior scheme for different numbers of anchors and is independent of the times of measurements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a WSN is deployed in hostile environments, it is vulnerable to threats and risks</a:t>
            </a:r>
            <a:r>
              <a:rPr lang="en-IN" sz="2000" dirty="0" smtClean="0">
                <a:latin typeface="Times New Roman" pitchFamily="18" charset="0"/>
                <a:cs typeface="Times New Roman" pitchFamily="18" charset="0"/>
              </a:rPr>
              <a:t>. Many </a:t>
            </a:r>
            <a:r>
              <a:rPr lang="en-IN" sz="2000" dirty="0" smtClean="0">
                <a:latin typeface="Times New Roman" pitchFamily="18" charset="0"/>
                <a:cs typeface="Times New Roman" pitchFamily="18" charset="0"/>
              </a:rPr>
              <a:t>attacks exist, e.g., wormhole, sinkhole and </a:t>
            </a:r>
            <a:r>
              <a:rPr lang="en-IN" sz="2000" dirty="0" err="1" smtClean="0">
                <a:latin typeface="Times New Roman" pitchFamily="18" charset="0"/>
                <a:cs typeface="Times New Roman" pitchFamily="18" charset="0"/>
              </a:rPr>
              <a:t>sybil</a:t>
            </a:r>
            <a:r>
              <a:rPr lang="en-IN" sz="2000" dirty="0" smtClean="0">
                <a:latin typeface="Times New Roman" pitchFamily="18" charset="0"/>
                <a:cs typeface="Times New Roman" pitchFamily="18" charset="0"/>
              </a:rPr>
              <a:t> attacks, to make the estimated positions incorrect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Roughly speaking, existing localization schemes of WSNs are classified into two categories: range-based schemes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range-free </a:t>
            </a:r>
            <a:r>
              <a:rPr lang="en-IN" sz="2000" dirty="0" smtClean="0">
                <a:latin typeface="Times New Roman" pitchFamily="18" charset="0"/>
                <a:cs typeface="Times New Roman" pitchFamily="18" charset="0"/>
              </a:rPr>
              <a:t>schemes.</a:t>
            </a:r>
          </a:p>
          <a:p>
            <a:pPr algn="just">
              <a:lnSpc>
                <a:spcPct val="150000"/>
              </a:lnSpc>
            </a:pPr>
            <a:r>
              <a:rPr lang="en-IN" sz="2000" dirty="0" smtClean="0">
                <a:latin typeface="Times New Roman" pitchFamily="18" charset="0"/>
                <a:cs typeface="Times New Roman" pitchFamily="18" charset="0"/>
              </a:rPr>
              <a:t>In this phase, frequency hopping and RTS/CTS mechanism are used to confirm the existence of a wormhole and repair the </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lists. After eliminating the illegal connections, the DV-Hop localization procedure can be successfully conducted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Usually</a:t>
            </a:r>
            <a:r>
              <a:rPr lang="en-IN" sz="2000" dirty="0" smtClean="0">
                <a:latin typeface="Times New Roman" pitchFamily="18" charset="0"/>
                <a:cs typeface="Times New Roman" pitchFamily="18" charset="0"/>
              </a:rPr>
              <a:t>, the localization process can be divided into two steps: 1) information acquisition and 2) position determination.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of the security solutions available in literature address a specific security problem in sensor networks ignoring other issues.</a:t>
            </a:r>
          </a:p>
          <a:p>
            <a:pPr algn="just">
              <a:lnSpc>
                <a:spcPct val="150000"/>
              </a:lnSpc>
            </a:pPr>
            <a:r>
              <a:rPr lang="en-IN" sz="2000" dirty="0" smtClean="0">
                <a:latin typeface="Times New Roman" pitchFamily="18" charset="0"/>
                <a:cs typeface="Times New Roman" pitchFamily="18" charset="0"/>
              </a:rPr>
              <a:t>Though </a:t>
            </a:r>
            <a:r>
              <a:rPr lang="en-IN" sz="2000" dirty="0" smtClean="0">
                <a:latin typeface="Times New Roman" pitchFamily="18" charset="0"/>
                <a:cs typeface="Times New Roman" pitchFamily="18" charset="0"/>
              </a:rPr>
              <a:t>there has been some development in the field of sensor network security, the solutions presented thus far address only some of security problems faced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fundamental problem we realize in wireless sensor network security is to initialize the secure communication between sensor nodes by setting up secret keys between communicating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Because of the randomness of deployment, it is not feasible to know the exact location of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but knowing the set of likely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is realistic, this issue is addressed using the random key </a:t>
            </a:r>
            <a:r>
              <a:rPr lang="en-IN" sz="2000" dirty="0" smtClean="0">
                <a:latin typeface="Times New Roman" pitchFamily="18" charset="0"/>
                <a:cs typeface="Times New Roman" pitchFamily="18" charset="0"/>
              </a:rPr>
              <a:t>pre-distribution.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based on an attack-driven model specified with the Petri net, an enhanced secure localization scheme (ESLS) is proposed, which extends the idea in and defends against not only distance reduction attacks but also distance enlargement attacks. </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number of schemes have been proposed to secure the positions of unknown nodes, which are called secure localization for unknown </a:t>
            </a:r>
            <a:r>
              <a:rPr lang="en-IN" sz="2000" dirty="0" smtClean="0">
                <a:latin typeface="Times New Roman" pitchFamily="18" charset="0"/>
                <a:cs typeface="Times New Roman" pitchFamily="18" charset="0"/>
              </a:rPr>
              <a:t>nodes.</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propose a distributed range-free localization algorithm called </a:t>
            </a:r>
            <a:r>
              <a:rPr lang="en-IN" sz="2000" dirty="0" err="1" smtClean="0">
                <a:latin typeface="Times New Roman" pitchFamily="18" charset="0"/>
                <a:cs typeface="Times New Roman" pitchFamily="18" charset="0"/>
              </a:rPr>
              <a:t>SeRLoc</a:t>
            </a:r>
            <a:r>
              <a:rPr lang="en-IN" sz="2000" dirty="0" smtClean="0">
                <a:latin typeface="Times New Roman" pitchFamily="18" charset="0"/>
                <a:cs typeface="Times New Roman" pitchFamily="18" charset="0"/>
              </a:rPr>
              <a:t>, which does not require any communication among unknown nodes.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Verification schemes are proposed based on the distance bounding </a:t>
            </a:r>
            <a:r>
              <a:rPr lang="en-IN" sz="2000" dirty="0" smtClean="0">
                <a:latin typeface="Times New Roman" pitchFamily="18" charset="0"/>
                <a:cs typeface="Times New Roman" pitchFamily="18" charset="0"/>
              </a:rPr>
              <a:t>protocol.</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contrast, the active attackers’ goal is to disrupt the function of the network and degrade its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This idea later converged to pseudo random generation of keys which is energy efficient as compared to previous key management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presented a technique to reduce the computation at sensors so that their schemes can be implemented efficiently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adapt the energy efficient secure data transmission algorithms </a:t>
            </a: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and modify it with our secure triple-key management scheme to make it resilient against attacks in wireless sensor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beacon nodes are used to provide location information to the sensor nodes as well as to perform detect signals from other beacon nodes.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security framework for wireless sensor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A. Zia and A. Y. Zomaya,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These networks are made of tiny nodes which are becoming future of many applications where sensor networks are deployed in hostile environments.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key-management scheme for distributed sensor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Eschenauer and V. D. Gligor,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DSNs may be deployed in hostile areas where communication is monitored and nodes are subject to capture and surreptitious use by an adversary.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Random key </a:t>
                      </a:r>
                      <a:r>
                        <a:rPr lang="en-US" sz="2000" dirty="0" err="1">
                          <a:latin typeface="Times New Roman"/>
                          <a:ea typeface="Calibri"/>
                          <a:cs typeface="Latha"/>
                        </a:rPr>
                        <a:t>predistribution</a:t>
                      </a:r>
                      <a:r>
                        <a:rPr lang="en-US" sz="2000" dirty="0">
                          <a:latin typeface="Times New Roman"/>
                          <a:ea typeface="Calibri"/>
                          <a:cs typeface="Latha"/>
                        </a:rPr>
                        <a:t> schemes for sensor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Chan, A. Perrig, and D. Song,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We present three new mechanisms for key establishment using the framework of pre-distributing a random set of keys to each node.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Perfectly-secure key distribution for dynamic conferences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Blundo, A. D. Santis, A. Herzberg, S. Kutten, U. Vaccaro, and M. Yung,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key distribution scheme for dynamic conferences is a method by which initially an (off-line) trusted server distributes private individual pieces of information to a set of users.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828800" y="1447800"/>
            <a:ext cx="6324600" cy="4800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presented a computationally lightweight wireless sensor network security framework which is composed of four components: (1) secure triple-key management scheme, (2) secure routing mechanism, (3) secure localization technique, and (4) malicious node detection mechanism. The secure routing mechanism presented ensures a secure node to base station and vice versa communication. We have presented a triple-key management scheme based on two network pre-deployed keys and one cluster deployed key. Triple keys mitigate the confidentiality and authentication related attacks. Localization mechanism presented addresses location determination issues from security perspectives. Lastly the malicious node detection mechanism protects the network from insiders and outsider adversaries. The presented analysis shows that the proposed framework as a whole addresses the security issues competently without increasing the overheads. In contrast to the computationally extensive security solutions, the framework has great potential for emerging applications. Results presented show the effectiveness of the framework to ensure the total security for wireless sensor networks by reducing the packet transmission time, low latency and less packet overheads.</a:t>
            </a:r>
            <a:endParaRPr lang="en-US" sz="2000" dirty="0">
              <a:latin typeface="Times New Roman" pitchFamily="18" charset="0"/>
              <a:cs typeface="Times New Roman" pitchFamily="18" charset="0"/>
            </a:endParaRPr>
          </a:p>
        </p:txBody>
      </p:sp>
      <p:sp>
        <p:nvSpPr>
          <p:cNvPr id="4" name="Arc 3"/>
          <p:cNvSpPr/>
          <p:nvPr/>
        </p:nvSpPr>
        <p:spPr>
          <a:xfrm>
            <a:off x="4191000" y="3048000"/>
            <a:ext cx="914400" cy="914400"/>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N"/>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T. A. Zia and A. Y. </a:t>
            </a:r>
            <a:r>
              <a:rPr lang="en-IN" sz="1600" dirty="0" err="1" smtClean="0">
                <a:latin typeface="Times New Roman" pitchFamily="18" charset="0"/>
                <a:cs typeface="Times New Roman" pitchFamily="18" charset="0"/>
              </a:rPr>
              <a:t>Zomaya</a:t>
            </a:r>
            <a:r>
              <a:rPr lang="en-IN" sz="1600" dirty="0" smtClean="0">
                <a:latin typeface="Times New Roman" pitchFamily="18" charset="0"/>
                <a:cs typeface="Times New Roman" pitchFamily="18" charset="0"/>
              </a:rPr>
              <a:t>, “A security framework for wireless sensor networks,” in Proc. of IEEE Sensor Applications Symposium (SAS’06), Houston, Texas, USA. IEEE, February 2006, pp. 49–53.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 “A secure triple-key management scheme for wireless sensor networks,” in Proc. of the 25th IEEE International Conference on Computer Communications (INFOCOM’06), Barcelona, Spain. IEEE, April 2006, pp. 1–2</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[3] ——, “Secure localization in wireless sensor networks,” in Proc. of the 4th IASTED Asian Conference on Communication Systems and Networks (AsiaCSN’07), </a:t>
            </a:r>
            <a:r>
              <a:rPr lang="en-IN" sz="1600" dirty="0" err="1" smtClean="0">
                <a:latin typeface="Times New Roman" pitchFamily="18" charset="0"/>
                <a:cs typeface="Times New Roman" pitchFamily="18" charset="0"/>
              </a:rPr>
              <a:t>Phuket</a:t>
            </a:r>
            <a:r>
              <a:rPr lang="en-IN" sz="1600" dirty="0" smtClean="0">
                <a:latin typeface="Times New Roman" pitchFamily="18" charset="0"/>
                <a:cs typeface="Times New Roman" pitchFamily="18" charset="0"/>
              </a:rPr>
              <a:t>, Thailand. ACTA Press, April 2007, pp. 177–180.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 “A malicious node detection mechanism in wireless sensor networks,” in Proc. of the International Conference on Network Security (ICONS’07), Erode, India. Macmillan Publishers India Ltd., January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 “Quality of security through triple key scheme in wireless sensor networks,” Wireless Communications and Mobile Computing, vol. 10, no. 5, pp. 722–732, May 2010.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L. </a:t>
            </a:r>
            <a:r>
              <a:rPr lang="en-IN" sz="1500" dirty="0" err="1" smtClean="0">
                <a:latin typeface="Times New Roman" pitchFamily="18" charset="0"/>
                <a:cs typeface="Times New Roman" pitchFamily="18" charset="0"/>
              </a:rPr>
              <a:t>Eschenauer</a:t>
            </a:r>
            <a:r>
              <a:rPr lang="en-IN" sz="1500" dirty="0" smtClean="0">
                <a:latin typeface="Times New Roman" pitchFamily="18" charset="0"/>
                <a:cs typeface="Times New Roman" pitchFamily="18" charset="0"/>
              </a:rPr>
              <a:t> and V. D. </a:t>
            </a:r>
            <a:r>
              <a:rPr lang="en-IN" sz="1500" dirty="0" err="1" smtClean="0">
                <a:latin typeface="Times New Roman" pitchFamily="18" charset="0"/>
                <a:cs typeface="Times New Roman" pitchFamily="18" charset="0"/>
              </a:rPr>
              <a:t>Gligor</a:t>
            </a:r>
            <a:r>
              <a:rPr lang="en-IN" sz="1500" dirty="0" smtClean="0">
                <a:latin typeface="Times New Roman" pitchFamily="18" charset="0"/>
                <a:cs typeface="Times New Roman" pitchFamily="18" charset="0"/>
              </a:rPr>
              <a:t>, “A key-management scheme for distributed sensor networks,” in Proc. of the 9th ACM conference on Computer and communications security (CCS’02), Washington, DC, USA. ACM, November 2002, pp. 41–47.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H. Chan, A. </a:t>
            </a:r>
            <a:r>
              <a:rPr lang="en-IN" sz="1500" dirty="0" err="1" smtClean="0">
                <a:latin typeface="Times New Roman" pitchFamily="18" charset="0"/>
                <a:cs typeface="Times New Roman" pitchFamily="18" charset="0"/>
              </a:rPr>
              <a:t>Perrig</a:t>
            </a:r>
            <a:r>
              <a:rPr lang="en-IN" sz="1500" dirty="0" smtClean="0">
                <a:latin typeface="Times New Roman" pitchFamily="18" charset="0"/>
                <a:cs typeface="Times New Roman" pitchFamily="18" charset="0"/>
              </a:rPr>
              <a:t>, and D. Song, “Random key </a:t>
            </a:r>
            <a:r>
              <a:rPr lang="en-IN" sz="1500" dirty="0" err="1" smtClean="0">
                <a:latin typeface="Times New Roman" pitchFamily="18" charset="0"/>
                <a:cs typeface="Times New Roman" pitchFamily="18" charset="0"/>
              </a:rPr>
              <a:t>predistribution</a:t>
            </a:r>
            <a:r>
              <a:rPr lang="en-IN" sz="1500" dirty="0" smtClean="0">
                <a:latin typeface="Times New Roman" pitchFamily="18" charset="0"/>
                <a:cs typeface="Times New Roman" pitchFamily="18" charset="0"/>
              </a:rPr>
              <a:t> schemes for sensor networks,” in Proc. of the 2003 IEEE Symposium on Security and Privacy (SP’03), Oakland, California, USA. IEEE, May 2003, pp. 197–213.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R. Di </a:t>
            </a:r>
            <a:r>
              <a:rPr lang="en-IN" sz="1500" dirty="0" err="1" smtClean="0">
                <a:latin typeface="Times New Roman" pitchFamily="18" charset="0"/>
                <a:cs typeface="Times New Roman" pitchFamily="18" charset="0"/>
              </a:rPr>
              <a:t>Pietro</a:t>
            </a:r>
            <a:r>
              <a:rPr lang="en-IN" sz="1500" dirty="0" smtClean="0">
                <a:latin typeface="Times New Roman" pitchFamily="18" charset="0"/>
                <a:cs typeface="Times New Roman" pitchFamily="18" charset="0"/>
              </a:rPr>
              <a:t>, L. V. Mancini, and A. Mei, “Random key-assignment for secure wireless sensor networks,” in Proc. of the 1st ACM workshop on Security of ad hoc and sensor networks (SASN’03), Fairfax, Virginia, USA. ACM, October 2003, pp. 62–71.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D. Liu, P. </a:t>
            </a:r>
            <a:r>
              <a:rPr lang="en-IN" sz="1500" dirty="0" err="1" smtClean="0">
                <a:latin typeface="Times New Roman" pitchFamily="18" charset="0"/>
                <a:cs typeface="Times New Roman" pitchFamily="18" charset="0"/>
              </a:rPr>
              <a:t>Ning</a:t>
            </a:r>
            <a:r>
              <a:rPr lang="en-IN" sz="1500" dirty="0" smtClean="0">
                <a:latin typeface="Times New Roman" pitchFamily="18" charset="0"/>
                <a:cs typeface="Times New Roman" pitchFamily="18" charset="0"/>
              </a:rPr>
              <a:t>, and R. Li, “Establishing </a:t>
            </a:r>
            <a:r>
              <a:rPr lang="en-IN" sz="1500" dirty="0" err="1" smtClean="0">
                <a:latin typeface="Times New Roman" pitchFamily="18" charset="0"/>
                <a:cs typeface="Times New Roman" pitchFamily="18" charset="0"/>
              </a:rPr>
              <a:t>pairwise</a:t>
            </a:r>
            <a:r>
              <a:rPr lang="en-IN" sz="1500" dirty="0" smtClean="0">
                <a:latin typeface="Times New Roman" pitchFamily="18" charset="0"/>
                <a:cs typeface="Times New Roman" pitchFamily="18" charset="0"/>
              </a:rPr>
              <a:t> keys in distributed sensor networks,” ACM Transactions on Information and System Security, vol. 8, no. 1, pp. 41–77, February 2005.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C. </a:t>
            </a:r>
            <a:r>
              <a:rPr lang="en-IN" sz="1500" dirty="0" err="1" smtClean="0">
                <a:latin typeface="Times New Roman" pitchFamily="18" charset="0"/>
                <a:cs typeface="Times New Roman" pitchFamily="18" charset="0"/>
              </a:rPr>
              <a:t>Blundo</a:t>
            </a:r>
            <a:r>
              <a:rPr lang="en-IN" sz="1500" dirty="0" smtClean="0">
                <a:latin typeface="Times New Roman" pitchFamily="18" charset="0"/>
                <a:cs typeface="Times New Roman" pitchFamily="18" charset="0"/>
              </a:rPr>
              <a:t>, A. D. </a:t>
            </a:r>
            <a:r>
              <a:rPr lang="en-IN" sz="1500" dirty="0" err="1" smtClean="0">
                <a:latin typeface="Times New Roman" pitchFamily="18" charset="0"/>
                <a:cs typeface="Times New Roman" pitchFamily="18" charset="0"/>
              </a:rPr>
              <a:t>Santis</a:t>
            </a:r>
            <a:r>
              <a:rPr lang="en-IN" sz="1500" dirty="0" smtClean="0">
                <a:latin typeface="Times New Roman" pitchFamily="18" charset="0"/>
                <a:cs typeface="Times New Roman" pitchFamily="18" charset="0"/>
              </a:rPr>
              <a:t>, A. Herzberg, S. </a:t>
            </a:r>
            <a:r>
              <a:rPr lang="en-IN" sz="1500" dirty="0" err="1" smtClean="0">
                <a:latin typeface="Times New Roman" pitchFamily="18" charset="0"/>
                <a:cs typeface="Times New Roman" pitchFamily="18" charset="0"/>
              </a:rPr>
              <a:t>Kutten</a:t>
            </a:r>
            <a:r>
              <a:rPr lang="en-IN" sz="1500" dirty="0" smtClean="0">
                <a:latin typeface="Times New Roman" pitchFamily="18" charset="0"/>
                <a:cs typeface="Times New Roman" pitchFamily="18" charset="0"/>
              </a:rPr>
              <a:t>, U. </a:t>
            </a:r>
            <a:r>
              <a:rPr lang="en-IN" sz="1500" dirty="0" err="1" smtClean="0">
                <a:latin typeface="Times New Roman" pitchFamily="18" charset="0"/>
                <a:cs typeface="Times New Roman" pitchFamily="18" charset="0"/>
              </a:rPr>
              <a:t>Vaccaro</a:t>
            </a:r>
            <a:r>
              <a:rPr lang="en-IN" sz="1500" dirty="0" smtClean="0">
                <a:latin typeface="Times New Roman" pitchFamily="18" charset="0"/>
                <a:cs typeface="Times New Roman" pitchFamily="18" charset="0"/>
              </a:rPr>
              <a:t>, and M. Yung, “Perfectly-secure key distribution for dynamic conferences,” in Proc. of the 12th Annual International Cryptology Conference on Advances in Cryptology (CRYPTO’92), Santa Barbara, California, USA, LNCS, vol. 740. Springer-</a:t>
            </a:r>
            <a:r>
              <a:rPr lang="en-IN" sz="1500" dirty="0" err="1" smtClean="0">
                <a:latin typeface="Times New Roman" pitchFamily="18" charset="0"/>
                <a:cs typeface="Times New Roman" pitchFamily="18" charset="0"/>
              </a:rPr>
              <a:t>Verlag</a:t>
            </a:r>
            <a:r>
              <a:rPr lang="en-IN" sz="1500" dirty="0" smtClean="0">
                <a:latin typeface="Times New Roman" pitchFamily="18" charset="0"/>
                <a:cs typeface="Times New Roman" pitchFamily="18" charset="0"/>
              </a:rPr>
              <a:t>, August 1992, pp. 471–486.</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1572</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Lightweight Secure Localization Approach in Wireless Sensor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2021-08-26T13:15:17Z</dcterms:modified>
</cp:coreProperties>
</file>