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Hybrid </a:t>
            </a:r>
            <a:r>
              <a:rPr lang="en-IN" b="1" dirty="0" err="1" smtClean="0">
                <a:latin typeface="Times New Roman" pitchFamily="18" charset="0"/>
                <a:cs typeface="Times New Roman" pitchFamily="18" charset="0"/>
              </a:rPr>
              <a:t>ActivePassive</a:t>
            </a:r>
            <a:r>
              <a:rPr lang="en-IN" b="1" dirty="0" smtClean="0">
                <a:latin typeface="Times New Roman" pitchFamily="18" charset="0"/>
                <a:cs typeface="Times New Roman" pitchFamily="18" charset="0"/>
              </a:rPr>
              <a:t> Wireless Network Aided by Intelligent Reflecting Surface System </a:t>
            </a:r>
            <a:r>
              <a:rPr lang="en-IN" b="1" dirty="0" err="1" smtClean="0">
                <a:latin typeface="Times New Roman" pitchFamily="18" charset="0"/>
                <a:cs typeface="Times New Roman" pitchFamily="18" charset="0"/>
              </a:rPr>
              <a:t>Modeling</a:t>
            </a:r>
            <a:r>
              <a:rPr lang="en-IN" b="1" dirty="0" smtClean="0">
                <a:latin typeface="Times New Roman" pitchFamily="18" charset="0"/>
                <a:cs typeface="Times New Roman" pitchFamily="18" charset="0"/>
              </a:rPr>
              <a:t> and Performance Analysis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95400" y="4572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Intelligent </a:t>
            </a:r>
            <a:r>
              <a:rPr lang="en-IN" sz="1900" dirty="0" smtClean="0">
                <a:latin typeface="Times New Roman" pitchFamily="18" charset="0"/>
                <a:cs typeface="Times New Roman" pitchFamily="18" charset="0"/>
              </a:rPr>
              <a:t>reflecting surface (IRS) is a new and promising paradigm to substantially improve the spectral and energy efficiency of wireless networks, by constructing </a:t>
            </a:r>
            <a:r>
              <a:rPr lang="en-IN" sz="1900" dirty="0" err="1" smtClean="0">
                <a:latin typeface="Times New Roman" pitchFamily="18" charset="0"/>
                <a:cs typeface="Times New Roman" pitchFamily="18" charset="0"/>
              </a:rPr>
              <a:t>favorable</a:t>
            </a:r>
            <a:r>
              <a:rPr lang="en-IN" sz="1900" dirty="0" smtClean="0">
                <a:latin typeface="Times New Roman" pitchFamily="18" charset="0"/>
                <a:cs typeface="Times New Roman" pitchFamily="18" charset="0"/>
              </a:rPr>
              <a:t> communication channels via tuning massive low-cost passive reflecting elements. Despite recent advances in the link-level performance optimization for various IRS-aided wireless systems, it still remains an open problem whether the large-scale deployment of IRSs in wireless networks can be a cost-effective solution to achieve their sustainable capacity growth in the future. To address this problem, we study in this paper a new hybrid wireless network comprising both active base stations (BSs) and passive IRSs, and characterize its achievable spatial throughput in the downlink as well as other pertinent key performance metrics averaged over both channel fading and random locations of the deployed BSs/IRSs therein based on stochastic geometry. </a:t>
            </a:r>
            <a:endParaRPr lang="en-US"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Compared </a:t>
            </a:r>
            <a:r>
              <a:rPr lang="en-IN" sz="2000" dirty="0" smtClean="0">
                <a:latin typeface="Times New Roman" pitchFamily="18" charset="0"/>
                <a:cs typeface="Times New Roman" pitchFamily="18" charset="0"/>
              </a:rPr>
              <a:t>to prior works on characterizing the performance of wireless networks with active BSs only, our analysis needs to derive the power distributions of both the signal and interference reflected by distributed IRSs in the network under spatially correlated channels, which exhibit channel hardening effects when the number of IRS elements becomes large. Extensive numerical results are presented to validate our analysis and demonstrate the effectiveness of deploying distributed IRSs in enhancing the hybrid network throughput against the conventional network without IRS, which significantly boosts the signal power but results in only marginally increased interference in the network. Moreover, it is unveiled that there exists an optimal IRS/BS density ratio that maximizes the hybrid network throughput subject to a total deployment cost given their individual costs, while the conventional network without IRS (i.e., zero IRS/BS density ratio) is generally suboptimal in terms of throughput per unit </a:t>
            </a:r>
            <a:r>
              <a:rPr lang="en-IN" sz="2000" dirty="0" smtClean="0">
                <a:latin typeface="Times New Roman" pitchFamily="18" charset="0"/>
                <a:cs typeface="Times New Roman" pitchFamily="18" charset="0"/>
              </a:rPr>
              <a:t>cost.</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work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consider a multi-user scenario and maximizes the energy efficiency by designing the AP’s transmit power allocation and the IRS reflections.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maximize the secrecy rate by jointly taking into account the AP’s active transmit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and the IRS’s passive reflect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Through these reflections, an IRS provides the means to intelligently control the propagation environment and boost the received signal at the designated receivers.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provide a complete analytical framework in terms of the outage probability, using tools from stochastic geometry.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particular, for the case with IRS reflect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we characterize the impact of d0 on the mean signal power and the d0-dependent channel hardening effect to draw useful insights.</a:t>
            </a: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critical issue is 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design and performance characterization of the IRS-aided multi-cell hybrid wireless network comprising both distributed active BSs and passive IRSs subjected to the inter-cell interference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above works only consider a given number of BSs and IRSs at fixed locations, but do not investigate the impact of their spatial random locations on the performance of large-scale hybrid active/passive wireless networks.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the authors propose </a:t>
            </a:r>
            <a:r>
              <a:rPr lang="en-IN" sz="2000" dirty="0" err="1" smtClean="0">
                <a:latin typeface="Times New Roman" pitchFamily="18" charset="0"/>
                <a:cs typeface="Times New Roman" pitchFamily="18" charset="0"/>
              </a:rPr>
              <a:t>lowcomplexity</a:t>
            </a:r>
            <a:r>
              <a:rPr lang="en-IN" sz="2000" dirty="0" smtClean="0">
                <a:latin typeface="Times New Roman" pitchFamily="18" charset="0"/>
                <a:cs typeface="Times New Roman" pitchFamily="18" charset="0"/>
              </a:rPr>
              <a:t> coding-based and selection-based schemes, which can achieve high energy efficiency as well as full diversity order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work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proposes an IRS-aided opportunistic </a:t>
            </a:r>
            <a:r>
              <a:rPr lang="en-IN" sz="2000" dirty="0" err="1" smtClean="0">
                <a:latin typeface="Times New Roman" pitchFamily="18" charset="0"/>
                <a:cs typeface="Times New Roman" pitchFamily="18" charset="0"/>
              </a:rPr>
              <a:t>beamforming</a:t>
            </a:r>
            <a:r>
              <a:rPr lang="en-IN" sz="2000" dirty="0" smtClean="0">
                <a:latin typeface="Times New Roman" pitchFamily="18" charset="0"/>
                <a:cs typeface="Times New Roman" pitchFamily="18" charset="0"/>
              </a:rPr>
              <a:t> scheme and derive the achieved sum-rate scaling laws; it is shown that the proposed scheme outperforms the conventional 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unlike the works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we investigate how the association policy with the employed IRSs affects the performance of the network.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particular, we study the association with a random IRS, with the closest IRS as well as with all IRSs available in the cell.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proliferation of mobile applications and explosive growth of wireless data have been continually spurring enthusiasm in inventing new and innovative wireless communication technologies that would achieve higher spectral/energy efficiency (SE/EE) yet at an affordable deployment/operational cost.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new analytical methods jointly yield accurate and efficient characterization of the network SINR distribution and hence its spatial throughput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derive the BS-IRS-UE cascaded channel power statistics, which is new for the IRS-aided hybrid network and essential to our subsequent performance analysis for </a:t>
            </a:r>
            <a:r>
              <a:rPr lang="en-IN" sz="2000" dirty="0" smtClean="0">
                <a:latin typeface="Times New Roman" pitchFamily="18" charset="0"/>
                <a:cs typeface="Times New Roman" pitchFamily="18" charset="0"/>
              </a:rPr>
              <a:t>it.</a:t>
            </a:r>
          </a:p>
          <a:p>
            <a:pPr algn="just">
              <a:lnSpc>
                <a:spcPct val="150000"/>
              </a:lnSpc>
            </a:pPr>
            <a:r>
              <a:rPr lang="en-IN" sz="2000" dirty="0" smtClean="0">
                <a:latin typeface="Times New Roman" pitchFamily="18" charset="0"/>
                <a:cs typeface="Times New Roman" pitchFamily="18" charset="0"/>
              </a:rPr>
              <a:t>Such correlation introduced by randomly distributed IRSs near UE 0 imposes new difficulty to the system-level performance analysis, which is challenging to deal with.</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Capacity characterization for intelligent reflecting surface aided MIMO communication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Zhang and R.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To tackle this more challenging problem, we propose a new alternating optimization algorithm based on convex relaxation to find a high-quality suboptimal solution.</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Wireless communications through reconfigurable intelligent surfaces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Basar, M. Di Renzo, J. De Rosny, M. Debbah, M. Alouini, and R.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future of mobile communications looks exciting with the potential new use cases and challenging requirements of future 6th generation (6G) and beyond wireless networks.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Intelligent reflecting surface enhanced wireless network via joint active and passive </a:t>
                      </a:r>
                      <a:r>
                        <a:rPr lang="en-US" sz="2000" dirty="0" err="1">
                          <a:latin typeface="Times New Roman"/>
                          <a:ea typeface="Calibri"/>
                          <a:cs typeface="Latha"/>
                        </a:rPr>
                        <a:t>beamforming</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 Wu and R. Zhang,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Intelligent reflecting surface (IRS) is a revolutionary and transformative technology for achieving spectrum and energy efficient wireless communication cost-effectively in the future.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Large intelligent surface-assisted wireless communication exploiting statistical CSI</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Han, W. Tang, S. Jin, C. Wen, and X. Ma,</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particular, we propose an optimal phase shift design based on the upper bound of the </a:t>
                      </a:r>
                      <a:r>
                        <a:rPr lang="en-US" sz="2000" dirty="0" err="1">
                          <a:solidFill>
                            <a:srgbClr val="333333"/>
                          </a:solidFill>
                          <a:latin typeface="Times New Roman"/>
                          <a:ea typeface="Calibri"/>
                          <a:cs typeface="Latha"/>
                        </a:rPr>
                        <a:t>ergodic</a:t>
                      </a:r>
                      <a:r>
                        <a:rPr lang="en-US" sz="2000" dirty="0">
                          <a:solidFill>
                            <a:srgbClr val="333333"/>
                          </a:solidFill>
                          <a:latin typeface="Times New Roman"/>
                          <a:ea typeface="Calibri"/>
                          <a:cs typeface="Latha"/>
                        </a:rPr>
                        <a:t> spectral efficiency and statistical channel state information.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png"/>
          <p:cNvPicPr>
            <a:picLocks noGrp="1" noChangeAspect="1" noChangeArrowheads="1"/>
          </p:cNvPicPr>
          <p:nvPr>
            <p:ph idx="1"/>
          </p:nvPr>
        </p:nvPicPr>
        <p:blipFill>
          <a:blip r:embed="rId2"/>
          <a:srcRect/>
          <a:stretch>
            <a:fillRect/>
          </a:stretch>
        </p:blipFill>
        <p:spPr bwMode="auto">
          <a:xfrm>
            <a:off x="1752600" y="1447800"/>
            <a:ext cx="66294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Autofit/>
          </a:bodyPr>
          <a:lstStyle/>
          <a:p>
            <a:pPr algn="just">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investigates a new hybrid active/passive wireless network with large-scale deployment of BSs and IRSs, and proposes a new analytical framework based on stochastic geometry and probability theory to characterize its spatial throughput as well as other key performance metrics averaged over both random channel fading and BS/IRS locations. Extensive numerical results are provided to validate our analysis and show the effectiveness of deploying IRSs to significantly enhance the signal power but with only marginally increased interference, thus greatly improving the network throughput as compared to the traditional wireless network with active BSs only, especially when the BS density and network loading factor are large. Furthermore, it is shown that the new hybrid network with optimal IRS/BS density ratio can achieve a linear capacity growth with the network deployment cost, thus providing a fundamentally new approach to achieve sustainable capacity growth for future wireless networks.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G. Andrews et al., “What will 5G be?” IEEE J. Sel. Areas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32, no. 6, pp. 1065–1082, June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Q. Wu and R. Zhang, “Towards smart and reconfigurable environment: Intelligent reflecting surface aided wireless network,”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Mag., vol. 58, no. 1, pp. 106–112, Jan.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E. </a:t>
            </a:r>
            <a:r>
              <a:rPr lang="en-IN" sz="1600" dirty="0" err="1" smtClean="0">
                <a:latin typeface="Times New Roman" pitchFamily="18" charset="0"/>
                <a:cs typeface="Times New Roman" pitchFamily="18" charset="0"/>
              </a:rPr>
              <a:t>Basar</a:t>
            </a:r>
            <a:r>
              <a:rPr lang="en-IN" sz="1600" dirty="0" smtClean="0">
                <a:latin typeface="Times New Roman" pitchFamily="18" charset="0"/>
                <a:cs typeface="Times New Roman" pitchFamily="18" charset="0"/>
              </a:rPr>
              <a:t>, M. Di </a:t>
            </a:r>
            <a:r>
              <a:rPr lang="en-IN" sz="1600" dirty="0" err="1" smtClean="0">
                <a:latin typeface="Times New Roman" pitchFamily="18" charset="0"/>
                <a:cs typeface="Times New Roman" pitchFamily="18" charset="0"/>
              </a:rPr>
              <a:t>Renzo</a:t>
            </a:r>
            <a:r>
              <a:rPr lang="en-IN" sz="1600" dirty="0" smtClean="0">
                <a:latin typeface="Times New Roman" pitchFamily="18" charset="0"/>
                <a:cs typeface="Times New Roman" pitchFamily="18" charset="0"/>
              </a:rPr>
              <a:t>, J. De </a:t>
            </a:r>
            <a:r>
              <a:rPr lang="en-IN" sz="1600" dirty="0" err="1" smtClean="0">
                <a:latin typeface="Times New Roman" pitchFamily="18" charset="0"/>
                <a:cs typeface="Times New Roman" pitchFamily="18" charset="0"/>
              </a:rPr>
              <a:t>Rosny</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Debbah</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Alouini</a:t>
            </a:r>
            <a:r>
              <a:rPr lang="en-IN" sz="1600" dirty="0" smtClean="0">
                <a:latin typeface="Times New Roman" pitchFamily="18" charset="0"/>
                <a:cs typeface="Times New Roman" pitchFamily="18" charset="0"/>
              </a:rPr>
              <a:t>, and R. Zhang, “Wireless communications through reconfigurable intelligent surfaces,” IEEE Access, vol. 7, pp. 116 753–116 773, Sept.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Q. Wu and R. Zhang, “Intelligent reflecting surface enhanced wireless network via joint active and passive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IEEE Trans. Wireless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18, no. 11, pp. 5394–5409, Nov. 2019.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Y. Han, W. Tang, S. Jin, C. </a:t>
            </a:r>
            <a:r>
              <a:rPr lang="en-IN" sz="1600" dirty="0" err="1" smtClean="0">
                <a:latin typeface="Times New Roman" pitchFamily="18" charset="0"/>
                <a:cs typeface="Times New Roman" pitchFamily="18" charset="0"/>
              </a:rPr>
              <a:t>Wen</a:t>
            </a:r>
            <a:r>
              <a:rPr lang="en-IN" sz="1600" dirty="0" smtClean="0">
                <a:latin typeface="Times New Roman" pitchFamily="18" charset="0"/>
                <a:cs typeface="Times New Roman" pitchFamily="18" charset="0"/>
              </a:rPr>
              <a:t>, and X. Ma, “Large intelligent surface-assisted wireless communication exploiting statistical CSI,” IEEE Trans. </a:t>
            </a:r>
            <a:r>
              <a:rPr lang="en-IN" sz="1600" dirty="0" err="1" smtClean="0">
                <a:latin typeface="Times New Roman" pitchFamily="18" charset="0"/>
                <a:cs typeface="Times New Roman" pitchFamily="18" charset="0"/>
              </a:rPr>
              <a:t>Veh</a:t>
            </a:r>
            <a:r>
              <a:rPr lang="en-IN" sz="1600" dirty="0" smtClean="0">
                <a:latin typeface="Times New Roman" pitchFamily="18" charset="0"/>
                <a:cs typeface="Times New Roman" pitchFamily="18" charset="0"/>
              </a:rPr>
              <a:t>. Technol., vol. 68, no. 8, pp. 8238–8242, Aug. </a:t>
            </a:r>
            <a:r>
              <a:rPr lang="en-IN" sz="1600" dirty="0" smtClean="0">
                <a:latin typeface="Times New Roman" pitchFamily="18" charset="0"/>
                <a:cs typeface="Times New Roman" pitchFamily="18" charset="0"/>
              </a:rPr>
              <a:t>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X. Yu, D.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and R. </a:t>
            </a:r>
            <a:r>
              <a:rPr lang="en-IN" sz="1600" dirty="0" err="1" smtClean="0">
                <a:latin typeface="Times New Roman" pitchFamily="18" charset="0"/>
                <a:cs typeface="Times New Roman" pitchFamily="18" charset="0"/>
              </a:rPr>
              <a:t>Schober</a:t>
            </a:r>
            <a:r>
              <a:rPr lang="en-IN" sz="1600" dirty="0" smtClean="0">
                <a:latin typeface="Times New Roman" pitchFamily="18" charset="0"/>
                <a:cs typeface="Times New Roman" pitchFamily="18" charset="0"/>
              </a:rPr>
              <a:t>, “MISO wireless communication systems via intelligent reflecting surfaces,” in Proc. IEEE/CIC Int. Conf.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China (ICCC), Aug. 2019, pp. 735–740.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Q. Wu and R. Zhang, “</a:t>
            </a:r>
            <a:r>
              <a:rPr lang="en-IN" sz="1600" dirty="0" err="1" smtClean="0">
                <a:latin typeface="Times New Roman" pitchFamily="18" charset="0"/>
                <a:cs typeface="Times New Roman" pitchFamily="18" charset="0"/>
              </a:rPr>
              <a:t>Beamforming</a:t>
            </a:r>
            <a:r>
              <a:rPr lang="en-IN" sz="1600" dirty="0" smtClean="0">
                <a:latin typeface="Times New Roman" pitchFamily="18" charset="0"/>
                <a:cs typeface="Times New Roman" pitchFamily="18" charset="0"/>
              </a:rPr>
              <a:t> optimization for wireless network aided by intelligent reflecting surface with discrete phase shifts,”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vol. 68, no. 3, pp. 1838–1851, Mar. 2020.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S. Zhang and R. Zhang, “Capacity characterization for intelligent reflecting surface aided MIMO communication,” 2019. [Online]. Available: https://arxiv.org/abs/1910.01573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Z. Zhang, Y. Cui, F. Yang, and L. Ding, “Analysis and optimization of outage probability in multi-intelligent reflecting surface-assisted systems,” 2019. [Online]. Available: https://arxiv.org/abs/1909.02193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Y. Yang, B.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S. Zhang, and R. Zhang, “Intelligent reflecting surface meets OFDM: Protocol design and rate maximization,” IEEE Trans.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to appear, DOI: </a:t>
            </a:r>
            <a:r>
              <a:rPr lang="en-IN" sz="1600" dirty="0" smtClean="0">
                <a:latin typeface="Times New Roman" pitchFamily="18" charset="0"/>
                <a:cs typeface="Times New Roman" pitchFamily="18" charset="0"/>
              </a:rPr>
              <a:t>10.1109/TCOMM.2020.2981458.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1294</TotalTime>
  <Words>1590</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Hybrid ActivePassive Wireless Network Aided by Intelligent Reflecting Surface System Modeling and Performance Analysis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2021-08-26T08:23:09Z</dcterms:modified>
</cp:coreProperties>
</file>