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Actor-Critic Learning Based </a:t>
            </a:r>
            <a:r>
              <a:rPr lang="en-IN" b="1" dirty="0" err="1" smtClean="0">
                <a:latin typeface="Times New Roman" pitchFamily="18" charset="0"/>
                <a:cs typeface="Times New Roman" pitchFamily="18" charset="0"/>
              </a:rPr>
              <a:t>QoS</a:t>
            </a:r>
            <a:r>
              <a:rPr lang="en-IN" b="1" dirty="0" smtClean="0">
                <a:latin typeface="Times New Roman" pitchFamily="18" charset="0"/>
                <a:cs typeface="Times New Roman" pitchFamily="18" charset="0"/>
              </a:rPr>
              <a:t>-Aware Scheduler for Reconfigurable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flexibility offered by reconfigurable wireless networks, provide new opportunities for various applications such as online AR/VR gaming, high-quality video streaming and autonomous vehicles, that desire high-bandwidth, reliable and low-latency communications. These applications come with very stringent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and increase the burden over mobile networks. Currently, there is a huge spectrum scarcity due to the massive data explosion and this problem can be solved by helps of Reconfigurable Wireless Networks (RWNs) where nodes have reconfiguration and perception capabilities. Therefore, a necessity of AI-assisted algorithms for resource block allocation is observed.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tackle this challenge, in this paper, we propose an actor-critic learning-based scheduler for allocating resource blocks in a RWN. Various traffic types with different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levels are assigned to our agents to provide more realistic results. We also include mobility in our simulations to increase the dynamicity of networks. The proposed model is compared with another actor-critic model and with other traditional schedulers; proportional fair (PF) and Channel and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Aware (CQA) techniques. The proposed models are evaluated by considering the delay experienced by user equipment (UEs), successful transmissions and head-of-the-line delays. The results show that the proposed model noticeably outperforms other techniques in different aspects.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works reviewed above indicated AI-based methods may be applied to address the RAN slicing problem in various contexts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network performance degrades to a threshold, adjusting existing slices or creating new slices will be triggered, which incurs slice reconfiguration overhead.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existing works mainly deal with services attached to relatively loose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and hence developing RAN slicing to support strict URLLC services requires further investigation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limitations may undermine the practicality of the existing optimization-based methods.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model, we formulate the choice of the number of resource blocks (RBs) and the location of them in the RBs’ map as a Markov Decision Process (MDP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we solve this problem by using an actor-critic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is amplified in future 5G applications with strict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requirements.</a:t>
            </a:r>
          </a:p>
          <a:p>
            <a:pPr algn="just">
              <a:lnSpc>
                <a:spcPct val="150000"/>
              </a:lnSpc>
            </a:pPr>
            <a:r>
              <a:rPr lang="en-IN" sz="2000" dirty="0" smtClean="0">
                <a:latin typeface="Times New Roman" pitchFamily="18" charset="0"/>
                <a:cs typeface="Times New Roman" pitchFamily="18" charset="0"/>
              </a:rPr>
              <a:t>It is well-known that due to the scheduler’s multidimensional and continuous state space, we can not enumerate the scheduling problem </a:t>
            </a:r>
            <a:r>
              <a:rPr lang="en-IN" sz="2000" dirty="0" smtClean="0">
                <a:latin typeface="Times New Roman" pitchFamily="18" charset="0"/>
                <a:cs typeface="Times New Roman" pitchFamily="18" charset="0"/>
              </a:rPr>
              <a:t>exhaustively.</a:t>
            </a:r>
          </a:p>
          <a:p>
            <a:pPr algn="just">
              <a:lnSpc>
                <a:spcPct val="150000"/>
              </a:lnSpc>
            </a:pPr>
            <a:r>
              <a:rPr lang="en-IN" sz="2000" dirty="0" smtClean="0">
                <a:latin typeface="Times New Roman" pitchFamily="18" charset="0"/>
                <a:cs typeface="Times New Roman" pitchFamily="18" charset="0"/>
              </a:rPr>
              <a:t>Providing ubiquitous connectivity for various devices with different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is one of the most challenging issues for mobile network </a:t>
            </a:r>
            <a:r>
              <a:rPr lang="en-IN" sz="2000" dirty="0" smtClean="0">
                <a:latin typeface="Times New Roman" pitchFamily="18" charset="0"/>
                <a:cs typeface="Times New Roman" pitchFamily="18" charset="0"/>
              </a:rPr>
              <a:t>operators.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Cloud/Fog-radio access network (RAN) based architecture, which incorporates the paradigm of cloud and fog computing into wireless networks, has also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 authors in </a:t>
            </a:r>
            <a:r>
              <a:rPr lang="en-IN" sz="2000" dirty="0" smtClean="0">
                <a:latin typeface="Times New Roman" pitchFamily="18" charset="0"/>
                <a:cs typeface="Times New Roman" pitchFamily="18" charset="0"/>
              </a:rPr>
              <a:t>first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multi-tenant RAN slicing problem as a non-cooperative stochastic game and then proposed a stochastic learning algorithm for communication resource allocation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adapt to non-stationary traffic and content popularity, content updating policies have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potential solution to handle a changing content catalogue is adding or removing contents based on their lifetime, 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so that caching decisions can be made for an evolving catalogue of contents.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evaluate the performance of the proposed models using </a:t>
            </a:r>
            <a:r>
              <a:rPr lang="en-IN" sz="2000" dirty="0" smtClean="0">
                <a:latin typeface="Times New Roman" pitchFamily="18" charset="0"/>
                <a:cs typeface="Times New Roman" pitchFamily="18" charset="0"/>
              </a:rPr>
              <a:t>NS3 </a:t>
            </a:r>
            <a:r>
              <a:rPr lang="en-IN" sz="2000" dirty="0" smtClean="0">
                <a:latin typeface="Times New Roman" pitchFamily="18" charset="0"/>
                <a:cs typeface="Times New Roman" pitchFamily="18" charset="0"/>
              </a:rPr>
              <a:t>with fixed and mobile scenarios.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 better performance of CDPA-A2C, we omit the D-A2C from second scenario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CQA has a good performance in the delivery of Voice, Video, and IMS packets, CDPAA2C can considerably enhance the packet delivery ratio for delay-sensitive traffics such as V2X packets in comparison with CQA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RL </a:t>
            </a:r>
            <a:r>
              <a:rPr lang="en-IN" sz="2000" dirty="0" smtClean="0">
                <a:latin typeface="Times New Roman" pitchFamily="18" charset="0"/>
                <a:cs typeface="Times New Roman" pitchFamily="18" charset="0"/>
              </a:rPr>
              <a:t>techniques are widely used in cellular networks with various use cases such as video flow </a:t>
            </a:r>
            <a:r>
              <a:rPr lang="en-IN" sz="2000" dirty="0" smtClean="0">
                <a:latin typeface="Times New Roman" pitchFamily="18" charset="0"/>
                <a:cs typeface="Times New Roman" pitchFamily="18" charset="0"/>
              </a:rPr>
              <a:t>optimization, </a:t>
            </a:r>
            <a:r>
              <a:rPr lang="en-IN" sz="2000" dirty="0" smtClean="0">
                <a:latin typeface="Times New Roman" pitchFamily="18" charset="0"/>
                <a:cs typeface="Times New Roman" pitchFamily="18" charset="0"/>
              </a:rPr>
              <a:t>improving </a:t>
            </a:r>
            <a:r>
              <a:rPr lang="en-IN" sz="2000" dirty="0" smtClean="0">
                <a:latin typeface="Times New Roman" pitchFamily="18" charset="0"/>
                <a:cs typeface="Times New Roman" pitchFamily="18" charset="0"/>
              </a:rPr>
              <a:t>energy efficiency </a:t>
            </a:r>
            <a:r>
              <a:rPr lang="en-IN" sz="2000" dirty="0" smtClean="0">
                <a:latin typeface="Times New Roman" pitchFamily="18" charset="0"/>
                <a:cs typeface="Times New Roman" pitchFamily="18" charset="0"/>
              </a:rPr>
              <a:t>in mobile networks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optimizing resource </a:t>
            </a:r>
            <a:r>
              <a:rPr lang="en-IN" sz="2000" dirty="0" smtClean="0">
                <a:latin typeface="Times New Roman" pitchFamily="18" charset="0"/>
                <a:cs typeface="Times New Roman" pitchFamily="18" charset="0"/>
              </a:rPr>
              <a:t>allocation.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5G Usage Scenarios and Traffic Models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Navarro-Ortiz, P. Romero-Diaz, S. Sendra, P. Ameigeiras, J. J. RamosMunoz, and J. M. Lopez-Soler,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survey presents the most significant use cases expected for 5G including their corresponding scenarios and traffic models.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Machine learning at the edge: A data-driven architecture with applications to 5G cellular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Polese, R. Jana, V. Kounev, K. Zhang, S. Deb, and M. Zorzi,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fifth generation of cellular networks (5G) will rely on edge cloud deployments to satisfy the ultra-low latency demand of future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Applications of deep reinforcement learning in communications and networking: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C. Luong, D. T. Hoang, S. Gong, D. Niyato, P. Wang, Y.-C. Liang, and D. I.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presents a comprehensive literature review on applications of deep reinforcement learning (DRL) in communications and networking.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Machine learning at the edge: A data-driven architecture with applications to 5G cellular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Polese, R. Jana, V. Kounev, K. Zhang, S. Deb, and M. Zorzi,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will provide insights on how to dynamically cluster the base stations under the domain of each controller.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76400" y="1219200"/>
            <a:ext cx="7086600"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2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we propose two actor-critic learning-based schedulers, namely Delay-aware actor-critic (D-A2C) and channel, delay and priority-aware actor-critic (CDPA-A2C) techniques, for reconfigurable wireless networks, where the network is capable to autonomously learn and adapt itself to the wireless environment’s dynamicity for optimizing the utility of the network resources. Reconfigurable wireless networks play a vital role in network automation. Applying machine learning algorithms can be an appropriate candidate for making versatile models and making future networks smarter. Here, the proposed model is constructed based on two neural network models (actor and critic). Actors are employed to apply actions (RB allocation); simultaneously, the critic is used to monitor agents’ actions and tune their </a:t>
            </a:r>
            <a:r>
              <a:rPr lang="en-IN" sz="1600" dirty="0" err="1" smtClean="0">
                <a:latin typeface="Times New Roman" pitchFamily="18" charset="0"/>
                <a:cs typeface="Times New Roman" pitchFamily="18" charset="0"/>
              </a:rPr>
              <a:t>behaviors</a:t>
            </a:r>
            <a:r>
              <a:rPr lang="en-IN" sz="1600" dirty="0" smtClean="0">
                <a:latin typeface="Times New Roman" pitchFamily="18" charset="0"/>
                <a:cs typeface="Times New Roman" pitchFamily="18" charset="0"/>
              </a:rPr>
              <a:t> in the following states to make the convergence faster and optimize the model. The proposed comprehensive model (CDPA-A2C), in addition of considering channel condition and delay budget of each packet, prioritizes the received packets by considering their types and their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requirements. We include fixed and mobile scenarios to evaluate the performance of the proposed schemes. We compare the learning-based schemes to two well-known algorithms: the traditional proportional fair and a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-aware algorithm CQA. Our results show that CDPAA2C significantly reduces the mean delay with respect to PF and D-A2C schedulers. Additionally, CDPA-A2C can increase the packet delivery rate in the mobile scenario up to 92% and 53% in comparison with PF and CQA, </a:t>
            </a:r>
            <a:r>
              <a:rPr lang="en-IN" sz="1600" dirty="0" smtClean="0">
                <a:latin typeface="Times New Roman" pitchFamily="18" charset="0"/>
                <a:cs typeface="Times New Roman" pitchFamily="18" charset="0"/>
              </a:rPr>
              <a:t>respectively.</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Navarro-Ortiz, P. Romero-Diaz, S. </a:t>
            </a:r>
            <a:r>
              <a:rPr lang="en-IN" sz="1600" dirty="0" err="1" smtClean="0">
                <a:latin typeface="Times New Roman" pitchFamily="18" charset="0"/>
                <a:cs typeface="Times New Roman" pitchFamily="18" charset="0"/>
              </a:rPr>
              <a:t>Sendra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Ameigeiras</a:t>
            </a:r>
            <a:r>
              <a:rPr lang="en-IN" sz="1600" dirty="0" smtClean="0">
                <a:latin typeface="Times New Roman" pitchFamily="18" charset="0"/>
                <a:cs typeface="Times New Roman" pitchFamily="18" charset="0"/>
              </a:rPr>
              <a:t>, J. J. </a:t>
            </a:r>
            <a:r>
              <a:rPr lang="en-IN" sz="1600" dirty="0" err="1" smtClean="0">
                <a:latin typeface="Times New Roman" pitchFamily="18" charset="0"/>
                <a:cs typeface="Times New Roman" pitchFamily="18" charset="0"/>
              </a:rPr>
              <a:t>RamosMunoz</a:t>
            </a:r>
            <a:r>
              <a:rPr lang="en-IN" sz="1600" dirty="0" smtClean="0">
                <a:latin typeface="Times New Roman" pitchFamily="18" charset="0"/>
                <a:cs typeface="Times New Roman" pitchFamily="18" charset="0"/>
              </a:rPr>
              <a:t>, and J. M. Lopez-</a:t>
            </a:r>
            <a:r>
              <a:rPr lang="en-IN" sz="1600" dirty="0" err="1" smtClean="0">
                <a:latin typeface="Times New Roman" pitchFamily="18" charset="0"/>
                <a:cs typeface="Times New Roman" pitchFamily="18" charset="0"/>
              </a:rPr>
              <a:t>Soler</a:t>
            </a:r>
            <a:r>
              <a:rPr lang="en-IN" sz="1600" dirty="0" smtClean="0">
                <a:latin typeface="Times New Roman" pitchFamily="18" charset="0"/>
                <a:cs typeface="Times New Roman" pitchFamily="18" charset="0"/>
              </a:rPr>
              <a:t>, “A Survey on 5G Usage Scenarios and Traffic Models,” IEEE Communications Surveys Tutorials, vol. 22, no. 2, pp. 905–929,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Polese</a:t>
            </a:r>
            <a:r>
              <a:rPr lang="en-IN" sz="1600" dirty="0" smtClean="0">
                <a:latin typeface="Times New Roman" pitchFamily="18" charset="0"/>
                <a:cs typeface="Times New Roman" pitchFamily="18" charset="0"/>
              </a:rPr>
              <a:t>, R. Jana, V. </a:t>
            </a:r>
            <a:r>
              <a:rPr lang="en-IN" sz="1600" dirty="0" err="1" smtClean="0">
                <a:latin typeface="Times New Roman" pitchFamily="18" charset="0"/>
                <a:cs typeface="Times New Roman" pitchFamily="18" charset="0"/>
              </a:rPr>
              <a:t>Kounev</a:t>
            </a:r>
            <a:r>
              <a:rPr lang="en-IN" sz="1600" dirty="0" smtClean="0">
                <a:latin typeface="Times New Roman" pitchFamily="18" charset="0"/>
                <a:cs typeface="Times New Roman" pitchFamily="18" charset="0"/>
              </a:rPr>
              <a:t>, K. Zhang, S. Deb, and M. </a:t>
            </a:r>
            <a:r>
              <a:rPr lang="en-IN" sz="1600" dirty="0" err="1" smtClean="0">
                <a:latin typeface="Times New Roman" pitchFamily="18" charset="0"/>
                <a:cs typeface="Times New Roman" pitchFamily="18" charset="0"/>
              </a:rPr>
              <a:t>Zorzi</a:t>
            </a:r>
            <a:r>
              <a:rPr lang="en-IN" sz="1600" dirty="0" smtClean="0">
                <a:latin typeface="Times New Roman" pitchFamily="18" charset="0"/>
                <a:cs typeface="Times New Roman" pitchFamily="18" charset="0"/>
              </a:rPr>
              <a:t>, “Machine learning at the edge: A data-driven architecture with applications to 5G cellular networks,” IEEE Transactions on Mobile Computing,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 C. </a:t>
            </a:r>
            <a:r>
              <a:rPr lang="en-IN" sz="1600" dirty="0" err="1" smtClean="0">
                <a:latin typeface="Times New Roman" pitchFamily="18" charset="0"/>
                <a:cs typeface="Times New Roman" pitchFamily="18" charset="0"/>
              </a:rPr>
              <a:t>Luong</a:t>
            </a:r>
            <a:r>
              <a:rPr lang="en-IN" sz="1600" dirty="0" smtClean="0">
                <a:latin typeface="Times New Roman" pitchFamily="18" charset="0"/>
                <a:cs typeface="Times New Roman" pitchFamily="18" charset="0"/>
              </a:rPr>
              <a:t>, D. T. Hoang, S. Gong,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Y.-C. Liang, and D. I. Kim, “Applications of deep reinforcement learning in communications and networking: A survey,” IEEE Communications Surveys &amp; Tutorials, vol. 21, no. 4, pp. 3133–3174,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Polese</a:t>
            </a:r>
            <a:r>
              <a:rPr lang="en-IN" sz="1600" dirty="0" smtClean="0">
                <a:latin typeface="Times New Roman" pitchFamily="18" charset="0"/>
                <a:cs typeface="Times New Roman" pitchFamily="18" charset="0"/>
              </a:rPr>
              <a:t>, R. Jana, V. </a:t>
            </a:r>
            <a:r>
              <a:rPr lang="en-IN" sz="1600" dirty="0" err="1" smtClean="0">
                <a:latin typeface="Times New Roman" pitchFamily="18" charset="0"/>
                <a:cs typeface="Times New Roman" pitchFamily="18" charset="0"/>
              </a:rPr>
              <a:t>Kounev</a:t>
            </a:r>
            <a:r>
              <a:rPr lang="en-IN" sz="1600" dirty="0" smtClean="0">
                <a:latin typeface="Times New Roman" pitchFamily="18" charset="0"/>
                <a:cs typeface="Times New Roman" pitchFamily="18" charset="0"/>
              </a:rPr>
              <a:t>, K. Zhang, S. Deb, and M. </a:t>
            </a:r>
            <a:r>
              <a:rPr lang="en-IN" sz="1600" dirty="0" err="1" smtClean="0">
                <a:latin typeface="Times New Roman" pitchFamily="18" charset="0"/>
                <a:cs typeface="Times New Roman" pitchFamily="18" charset="0"/>
              </a:rPr>
              <a:t>Zorzi</a:t>
            </a:r>
            <a:r>
              <a:rPr lang="en-IN" sz="1600" dirty="0" smtClean="0">
                <a:latin typeface="Times New Roman" pitchFamily="18" charset="0"/>
                <a:cs typeface="Times New Roman" pitchFamily="18" charset="0"/>
              </a:rPr>
              <a:t>, “Machine learning at the edge: A data-driven architecture with applications to 5G cellular networks,” IEEE Transactions on Mobile Computing,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Li, Z. Zhao, X. Zhou, G. Ding, Y. Chen, Z. Wang, and H. Zhang, “Intelligent 5G: When cellular networks meet artificial intelligence,” IEEE Wireless communications, vol. 24, no. 5, pp. 175–183,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Chinchali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T. Chu, M. Sharma, M. </a:t>
            </a:r>
            <a:r>
              <a:rPr lang="en-IN" sz="1600" dirty="0" err="1" smtClean="0">
                <a:latin typeface="Times New Roman" pitchFamily="18" charset="0"/>
                <a:cs typeface="Times New Roman" pitchFamily="18" charset="0"/>
              </a:rPr>
              <a:t>Bansal</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Misra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Pavone</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Katti</a:t>
            </a:r>
            <a:r>
              <a:rPr lang="en-IN" sz="1600" dirty="0" smtClean="0">
                <a:latin typeface="Times New Roman" pitchFamily="18" charset="0"/>
                <a:cs typeface="Times New Roman" pitchFamily="18" charset="0"/>
              </a:rPr>
              <a:t>, “Cellular network traffic scheduling with deep reinforcement learning,” in Proceedings of the AAAI Conference on Artificial Intelligence, vol. 32,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 Wei, F. R. Yu, M. Song, and Z. Han, “User scheduling and resource allocation in </a:t>
            </a:r>
            <a:r>
              <a:rPr lang="en-IN" sz="1600" dirty="0" err="1" smtClean="0">
                <a:latin typeface="Times New Roman" pitchFamily="18" charset="0"/>
                <a:cs typeface="Times New Roman" pitchFamily="18" charset="0"/>
              </a:rPr>
              <a:t>HetNets</a:t>
            </a:r>
            <a:r>
              <a:rPr lang="en-IN" sz="1600" dirty="0" smtClean="0">
                <a:latin typeface="Times New Roman" pitchFamily="18" charset="0"/>
                <a:cs typeface="Times New Roman" pitchFamily="18" charset="0"/>
              </a:rPr>
              <a:t> with hybrid energy supply: An </a:t>
            </a:r>
            <a:r>
              <a:rPr lang="en-IN" sz="1600" dirty="0" err="1" smtClean="0">
                <a:latin typeface="Times New Roman" pitchFamily="18" charset="0"/>
                <a:cs typeface="Times New Roman" pitchFamily="18" charset="0"/>
              </a:rPr>
              <a:t>actorcritic</a:t>
            </a:r>
            <a:r>
              <a:rPr lang="en-IN" sz="1600" dirty="0" smtClean="0">
                <a:latin typeface="Times New Roman" pitchFamily="18" charset="0"/>
                <a:cs typeface="Times New Roman" pitchFamily="18" charset="0"/>
              </a:rPr>
              <a:t> reinforcement learning approach,” IEEE Transactions on Wireless Communications, vol. 17, no. 1, pp. 680–692,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C. White, “A survey of solution techniques for the partially observed Markov decision process,” Annals of Operations Research, vol. 32, no. 1, pp. 215–230, 1991.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O. </a:t>
            </a:r>
            <a:r>
              <a:rPr lang="en-IN" sz="1600" dirty="0" err="1" smtClean="0">
                <a:latin typeface="Times New Roman" pitchFamily="18" charset="0"/>
                <a:cs typeface="Times New Roman" pitchFamily="18" charset="0"/>
              </a:rPr>
              <a:t>Nachum</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Norouzi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Schuurmans</a:t>
            </a:r>
            <a:r>
              <a:rPr lang="en-IN" sz="1600" dirty="0" smtClean="0">
                <a:latin typeface="Times New Roman" pitchFamily="18" charset="0"/>
                <a:cs typeface="Times New Roman" pitchFamily="18" charset="0"/>
              </a:rPr>
              <a:t>, “Bridging the gap between value and policy based reinforcement learning,” in Advances in Neural Information Processing Systems, pp. 2775–2785, 2017</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[10] A. K. </a:t>
            </a:r>
            <a:r>
              <a:rPr lang="en-IN" sz="1600" dirty="0" err="1" smtClean="0">
                <a:latin typeface="Times New Roman" pitchFamily="18" charset="0"/>
                <a:cs typeface="Times New Roman" pitchFamily="18" charset="0"/>
              </a:rPr>
              <a:t>Saluja</a:t>
            </a:r>
            <a:r>
              <a:rPr lang="en-IN" sz="1600" dirty="0" smtClean="0">
                <a:latin typeface="Times New Roman" pitchFamily="18" charset="0"/>
                <a:cs typeface="Times New Roman" pitchFamily="18" charset="0"/>
              </a:rPr>
              <a:t>, S. A. </a:t>
            </a:r>
            <a:r>
              <a:rPr lang="en-IN" sz="1600" dirty="0" err="1" smtClean="0">
                <a:latin typeface="Times New Roman" pitchFamily="18" charset="0"/>
                <a:cs typeface="Times New Roman" pitchFamily="18" charset="0"/>
              </a:rPr>
              <a:t>Dargad</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Mistry</a:t>
            </a:r>
            <a:r>
              <a:rPr lang="en-IN" sz="1600" dirty="0" smtClean="0">
                <a:latin typeface="Times New Roman" pitchFamily="18" charset="0"/>
                <a:cs typeface="Times New Roman" pitchFamily="18" charset="0"/>
              </a:rPr>
              <a:t>, “A Detailed Analogy of Network Simulators—NS1, NS2, NS3 and NS4,” Int. J. Future </a:t>
            </a:r>
            <a:r>
              <a:rPr lang="en-IN" sz="1600" dirty="0" err="1" smtClean="0">
                <a:latin typeface="Times New Roman" pitchFamily="18" charset="0"/>
                <a:cs typeface="Times New Roman" pitchFamily="18" charset="0"/>
              </a:rPr>
              <a:t>Revolut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Sci.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Eng, vol. 3, pp. 291–295,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1765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Actor-Critic Learning Based QoS-Aware Scheduler for Reconfigurable Wireless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2021-08-26T11:29:35Z</dcterms:modified>
</cp:coreProperties>
</file>