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Performance Evaluation of Symmetric Cryptographic Algorithms in resource constrained hardware for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sensor networks (WSN) allow to exchange information and to take immediate and remote actions in natural, industrial, military or domestic environment systems. These networks are vulnerable to cyber-attacks, hence, they are vulnerable to being intercepted, interrupted or modified. However, for the last twenty years, the amount of information exchanged through communication networks around the world has considerably increased and thus its vulnerability. As a result, encryption algorithms are fundamental to protect information. In this context, security, performance and energy consumption become a paramount design factor for an engineer when designing and implementing WSNs.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not an easy task to reach an optimal balance between these factors. In this paper, we evaluate three well-known symmetric encryption algorithms in an embedded development platform: the ARDUINO MEGA 2560. Our experiment measures the algorithms encryption average execution time and energy consumption. Additionally, we measure the impact of the channels of a small wireless sensor network with two nodes. The evaluation demonstrates the feasibility of implementing cryptographic algorithms in devices with limited resources such as memory, computing power and life span (energy consumption). Furthermore, the low impact on the network channels when comparing unencrypted communication </a:t>
            </a:r>
            <a:r>
              <a:rPr lang="en-IN" sz="2000" dirty="0" err="1" smtClean="0">
                <a:latin typeface="Times New Roman" pitchFamily="18" charset="0"/>
                <a:cs typeface="Times New Roman" pitchFamily="18" charset="0"/>
              </a:rPr>
              <a:t>vs</a:t>
            </a:r>
            <a:r>
              <a:rPr lang="en-IN" sz="2000" dirty="0" smtClean="0">
                <a:latin typeface="Times New Roman" pitchFamily="18" charset="0"/>
                <a:cs typeface="Times New Roman" pitchFamily="18" charset="0"/>
              </a:rPr>
              <a:t> encrypted communication evidence the potential of symmetric encryption algorithms.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nodes try to transmit data towards the sink node, which is vulnerable to attack by intruders hence threat always exist in WSN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integrity in sensor networks is expected to make certain the reliability and quality of the data and insinuates back to the sender that the data is not tempered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ensures that a given message can't be comprehended by method for everyone separated from the well-known recipients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ensures that the data during transmission in WSN remain intact and not been spoofed throughout the transmission.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ensure the data integrity symmetric or asymmetric transmission mechanisms is used, in which both sender and receiver share the same secret </a:t>
            </a:r>
            <a:r>
              <a:rPr lang="en-IN" sz="2000" dirty="0" smtClean="0">
                <a:latin typeface="Times New Roman" pitchFamily="18" charset="0"/>
                <a:cs typeface="Times New Roman" pitchFamily="18" charset="0"/>
              </a:rPr>
              <a:t>keys.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performance evaluation over constrained platforms of more sophisticated modes like authenticated encryption is relevant since they present significant impact on energy consumption compared to ECB.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structures within each framework can also adopt different project and implementation approaches, using different policies of processing or memory usage. Modifications in operating system components (in the case of </a:t>
            </a:r>
            <a:r>
              <a:rPr lang="en-IN" sz="2000" dirty="0" err="1" smtClean="0">
                <a:latin typeface="Times New Roman" pitchFamily="18" charset="0"/>
                <a:cs typeface="Times New Roman" pitchFamily="18" charset="0"/>
              </a:rPr>
              <a:t>MiniSec</a:t>
            </a:r>
            <a:r>
              <a:rPr lang="en-IN" sz="2000" dirty="0" smtClean="0">
                <a:latin typeface="Times New Roman" pitchFamily="18" charset="0"/>
                <a:cs typeface="Times New Roman" pitchFamily="18" charset="0"/>
              </a:rPr>
              <a:t>) are an even more complex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EAX and OCB are standardized, and OCB has some patent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 time and energy benchmarks of reference implementations for different platforms and operating systems and analyze their impact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privacy-preserving outsourced calculation toolkit was proposed for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architecture two PAN configuration was considered, one which is responsible for communication between sensor node and access point(AP) and other forming backbone network between access point and coordinator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proposed methodology, detail considerations of these algorithms are show the effectiveness of the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studied various algorithms for this purpose, but we have taken only four prominent algorithms for comparison, in our research work because of their extensive use and limitations of another algorithm for implementing in WSN.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new requirement is thus introduced, and security solutions should take those richer environments into account while still offering acceptable performance and energy footprints among all devices within a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evaluation is usually done by direct compilation to the target platform without an underlying 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do not address the performance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when operating systems also play a role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worth pointing out that a usual good approach for comparing performance of different algorithms is that the same </a:t>
            </a:r>
            <a:r>
              <a:rPr lang="en-IN" sz="2000" dirty="0" err="1" smtClean="0">
                <a:latin typeface="Times New Roman" pitchFamily="18" charset="0"/>
                <a:cs typeface="Times New Roman" pitchFamily="18" charset="0"/>
              </a:rPr>
              <a:t>implementor</a:t>
            </a:r>
            <a:r>
              <a:rPr lang="en-IN" sz="2000" dirty="0" smtClean="0">
                <a:latin typeface="Times New Roman" pitchFamily="18" charset="0"/>
                <a:cs typeface="Times New Roman" pitchFamily="18" charset="0"/>
              </a:rPr>
              <a:t> implements all of them since the same amount of tricks is more evenly applied.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considerations in ad hoc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Hu and N. K. Sharma,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Properties specific to such networks make it hard to apply traditional security solutions and require the design and analysis of new security mechanisms.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price of security in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Lee, K. Kapitanova, and S. H. 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sensor networks have attracted a lot of interest over the last decade in wireless and mobile computing research community.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CoAP</a:t>
                      </a:r>
                      <a:r>
                        <a:rPr lang="en-US" sz="2000" dirty="0">
                          <a:latin typeface="Times New Roman"/>
                          <a:ea typeface="Calibri"/>
                          <a:cs typeface="Latha"/>
                        </a:rPr>
                        <a:t>: an application protocol for billions of tiny internet nodes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Bormann, A. P. Castellani, and Z. Shelby,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Constrained Application Protocol (CoAP) is a transfer protocol for constrained nodes and networks, such as those that will form the Internet of Things.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 using trivium with 16-bit microcontroller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Pelissier,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inclusion of a PLL circuit allows power consumption and performance to be adjusted to suit operational requirements.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295400"/>
            <a:ext cx="6781799"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provided a detailed evaluation of symmetric cryptographic primitives providing different security services in relevant real-world platforms and operating systems, typical of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and WSN. We observed that some previous results in the literature only considered the (relatively) old implementations over a single platform or a single operating system. We give some potential recommendations of algorithms depending on input data sizes. This work also provided for the first time a detailed benchmark methodology and a significant set of experiments for the Intel Edison board, a 32- bit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power-efficient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platform.</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F.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and N. K. Sharma, “Security considerations in ad hoc sensor networks</a:t>
            </a:r>
            <a:r>
              <a:rPr lang="en-IN" sz="2000" dirty="0" smtClean="0">
                <a:latin typeface="Times New Roman" pitchFamily="18" charset="0"/>
                <a:cs typeface="Times New Roman" pitchFamily="18" charset="0"/>
              </a:rPr>
              <a:t>,” Ad </a:t>
            </a:r>
            <a:r>
              <a:rPr lang="en-IN" sz="2000" dirty="0" smtClean="0">
                <a:latin typeface="Times New Roman" pitchFamily="18" charset="0"/>
                <a:cs typeface="Times New Roman" pitchFamily="18" charset="0"/>
              </a:rPr>
              <a:t>Hoc Networks, vol. 3, no. 1, pp. 69–89, 2005.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J. Lee, K. </a:t>
            </a:r>
            <a:r>
              <a:rPr lang="en-IN" sz="2000" dirty="0" err="1" smtClean="0">
                <a:latin typeface="Times New Roman" pitchFamily="18" charset="0"/>
                <a:cs typeface="Times New Roman" pitchFamily="18" charset="0"/>
              </a:rPr>
              <a:t>Kapitanova</a:t>
            </a:r>
            <a:r>
              <a:rPr lang="en-IN" sz="2000" dirty="0" smtClean="0">
                <a:latin typeface="Times New Roman" pitchFamily="18" charset="0"/>
                <a:cs typeface="Times New Roman" pitchFamily="18" charset="0"/>
              </a:rPr>
              <a:t>, and S. H. Son, “The price of security in wireless sensor networks,” Computer Networks, vol. 54, no. 17, pp. 2967–2978, </a:t>
            </a:r>
            <a:r>
              <a:rPr lang="en-IN" sz="2000" dirty="0" smtClean="0">
                <a:latin typeface="Times New Roman" pitchFamily="18" charset="0"/>
                <a:cs typeface="Times New Roman" pitchFamily="18" charset="0"/>
              </a:rPr>
              <a:t>2010</a:t>
            </a:r>
            <a:r>
              <a:rPr lang="en-US"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 Bormann, A. P. </a:t>
            </a:r>
            <a:r>
              <a:rPr lang="en-IN" sz="2000" dirty="0" err="1" smtClean="0">
                <a:latin typeface="Times New Roman" pitchFamily="18" charset="0"/>
                <a:cs typeface="Times New Roman" pitchFamily="18" charset="0"/>
              </a:rPr>
              <a:t>Castellani</a:t>
            </a:r>
            <a:r>
              <a:rPr lang="en-IN" sz="2000" dirty="0" smtClean="0">
                <a:latin typeface="Times New Roman" pitchFamily="18" charset="0"/>
                <a:cs typeface="Times New Roman" pitchFamily="18" charset="0"/>
              </a:rPr>
              <a:t>, and Z. Shelby, “</a:t>
            </a:r>
            <a:r>
              <a:rPr lang="en-IN" sz="2000" dirty="0" err="1" smtClean="0">
                <a:latin typeface="Times New Roman" pitchFamily="18" charset="0"/>
                <a:cs typeface="Times New Roman" pitchFamily="18" charset="0"/>
              </a:rPr>
              <a:t>CoAP</a:t>
            </a:r>
            <a:r>
              <a:rPr lang="en-IN" sz="2000" dirty="0" smtClean="0">
                <a:latin typeface="Times New Roman" pitchFamily="18" charset="0"/>
                <a:cs typeface="Times New Roman" pitchFamily="18" charset="0"/>
              </a:rPr>
              <a:t>: an application protocol for billions of tiny internet nodes,” IEEE Internet Computing, vol. 16, no. 2, pp. 62–67,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Dunkels</a:t>
            </a:r>
            <a:r>
              <a:rPr lang="en-IN" sz="2000" dirty="0" smtClean="0">
                <a:latin typeface="Times New Roman" pitchFamily="18" charset="0"/>
                <a:cs typeface="Times New Roman" pitchFamily="18" charset="0"/>
              </a:rPr>
              <a:t>, O. Schmidt, and T. Voigt, “Using </a:t>
            </a:r>
            <a:r>
              <a:rPr lang="en-IN" sz="2000" dirty="0" err="1" smtClean="0">
                <a:latin typeface="Times New Roman" pitchFamily="18" charset="0"/>
                <a:cs typeface="Times New Roman" pitchFamily="18" charset="0"/>
              </a:rPr>
              <a:t>protothreads</a:t>
            </a:r>
            <a:r>
              <a:rPr lang="en-IN" sz="2000" dirty="0" smtClean="0">
                <a:latin typeface="Times New Roman" pitchFamily="18" charset="0"/>
                <a:cs typeface="Times New Roman" pitchFamily="18" charset="0"/>
              </a:rPr>
              <a:t> for sensor node programming in,” in In Proceedings of the REALWSN 2005 Workshop on </a:t>
            </a:r>
            <a:r>
              <a:rPr lang="en-IN" sz="2000" dirty="0" err="1" smtClean="0">
                <a:latin typeface="Times New Roman" pitchFamily="18" charset="0"/>
                <a:cs typeface="Times New Roman" pitchFamily="18" charset="0"/>
              </a:rPr>
              <a:t>RealWorld</a:t>
            </a:r>
            <a:r>
              <a:rPr lang="en-IN" sz="2000" dirty="0" smtClean="0">
                <a:latin typeface="Times New Roman" pitchFamily="18" charset="0"/>
                <a:cs typeface="Times New Roman" pitchFamily="18" charset="0"/>
              </a:rPr>
              <a:t> Wireless Sensor Networks, 2005.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yocto</a:t>
            </a:r>
            <a:r>
              <a:rPr lang="en-IN" sz="2000" dirty="0" smtClean="0">
                <a:latin typeface="Times New Roman" pitchFamily="18" charset="0"/>
                <a:cs typeface="Times New Roman" pitchFamily="18" charset="0"/>
              </a:rPr>
              <a:t> project, 2015, https://www.yoctoproject.org/.</a:t>
            </a:r>
            <a:endParaRPr lang="en-US" sz="2000" dirty="0" smtClean="0">
              <a:latin typeface="Times New Roman" pitchFamily="18" charset="0"/>
              <a:cs typeface="Times New Roman" pitchFamily="18" charset="0"/>
            </a:endParaRPr>
          </a:p>
          <a:p>
            <a:pPr algn="just">
              <a:lnSpc>
                <a:spcPct val="16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Simplicio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LetterSoup</a:t>
            </a:r>
            <a:r>
              <a:rPr lang="en-IN" sz="2000" dirty="0" smtClean="0">
                <a:latin typeface="Times New Roman" pitchFamily="18" charset="0"/>
                <a:cs typeface="Times New Roman" pitchFamily="18" charset="0"/>
              </a:rPr>
              <a:t> implementation, 2015, http://www .</a:t>
            </a:r>
            <a:r>
              <a:rPr lang="en-IN" sz="2000" dirty="0" err="1" smtClean="0">
                <a:latin typeface="Times New Roman" pitchFamily="18" charset="0"/>
                <a:cs typeface="Times New Roman" pitchFamily="18" charset="0"/>
              </a:rPr>
              <a:t>larc.usp.br</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mjunior</a:t>
            </a:r>
            <a:r>
              <a:rPr lang="en-IN" sz="2000" dirty="0" smtClean="0">
                <a:latin typeface="Times New Roman" pitchFamily="18" charset="0"/>
                <a:cs typeface="Times New Roman" pitchFamily="18" charset="0"/>
              </a:rPr>
              <a:t>/files/</a:t>
            </a:r>
            <a:r>
              <a:rPr lang="en-IN" sz="2000" dirty="0" err="1" smtClean="0">
                <a:latin typeface="Times New Roman" pitchFamily="18" charset="0"/>
                <a:cs typeface="Times New Roman" pitchFamily="18" charset="0"/>
              </a:rPr>
              <a:t>algs</a:t>
            </a:r>
            <a:r>
              <a:rPr lang="en-IN" sz="2000" dirty="0" smtClean="0">
                <a:latin typeface="Times New Roman" pitchFamily="18" charset="0"/>
                <a:cs typeface="Times New Roman" pitchFamily="18" charset="0"/>
              </a:rPr>
              <a:t>/8%20bits/</a:t>
            </a:r>
            <a:r>
              <a:rPr lang="en-IN" sz="2000" dirty="0" err="1" smtClean="0">
                <a:latin typeface="Times New Roman" pitchFamily="18" charset="0"/>
                <a:cs typeface="Times New Roman" pitchFamily="18" charset="0"/>
              </a:rPr>
              <a:t>LetterSoup</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LetterSoup.c</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Simplicio</a:t>
            </a:r>
            <a:r>
              <a:rPr lang="en-IN" sz="2000" dirty="0" smtClean="0">
                <a:latin typeface="Times New Roman" pitchFamily="18" charset="0"/>
                <a:cs typeface="Times New Roman" pitchFamily="18" charset="0"/>
              </a:rPr>
              <a:t>, “AEAD implementations,” 2015, http://www.larc .</a:t>
            </a:r>
            <a:r>
              <a:rPr lang="en-IN" sz="2000" dirty="0" err="1" smtClean="0">
                <a:latin typeface="Times New Roman" pitchFamily="18" charset="0"/>
                <a:cs typeface="Times New Roman" pitchFamily="18" charset="0"/>
              </a:rPr>
              <a:t>usp.br</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mjunior</a:t>
            </a:r>
            <a:r>
              <a:rPr lang="en-IN" sz="2000" dirty="0" smtClean="0">
                <a:latin typeface="Times New Roman" pitchFamily="18" charset="0"/>
                <a:cs typeface="Times New Roman" pitchFamily="18" charset="0"/>
              </a:rPr>
              <a:t>/files/</a:t>
            </a:r>
            <a:r>
              <a:rPr lang="en-IN" sz="2000" dirty="0" err="1" smtClean="0">
                <a:latin typeface="Times New Roman" pitchFamily="18" charset="0"/>
                <a:cs typeface="Times New Roman" pitchFamily="18" charset="0"/>
              </a:rPr>
              <a:t>algs</a:t>
            </a:r>
            <a:r>
              <a:rPr lang="en-IN" sz="2000" dirty="0" smtClean="0">
                <a:latin typeface="Times New Roman" pitchFamily="18" charset="0"/>
                <a:cs typeface="Times New Roman" pitchFamily="18" charset="0"/>
              </a:rPr>
              <a:t>/8%20bits/algs8bits.zip.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Simplicio</a:t>
            </a:r>
            <a:r>
              <a:rPr lang="en-IN" sz="2000" dirty="0" smtClean="0">
                <a:latin typeface="Times New Roman" pitchFamily="18" charset="0"/>
                <a:cs typeface="Times New Roman" pitchFamily="18" charset="0"/>
              </a:rPr>
              <a:t>, “Curupira-2 implementation,” 2015, http://www .</a:t>
            </a:r>
            <a:r>
              <a:rPr lang="en-IN" sz="2000" dirty="0" err="1" smtClean="0">
                <a:latin typeface="Times New Roman" pitchFamily="18" charset="0"/>
                <a:cs typeface="Times New Roman" pitchFamily="18" charset="0"/>
              </a:rPr>
              <a:t>larc.usp.br</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mjunior</a:t>
            </a:r>
            <a:r>
              <a:rPr lang="en-IN" sz="2000" dirty="0" smtClean="0">
                <a:latin typeface="Times New Roman" pitchFamily="18" charset="0"/>
                <a:cs typeface="Times New Roman" pitchFamily="18" charset="0"/>
              </a:rPr>
              <a:t>/files/</a:t>
            </a:r>
            <a:r>
              <a:rPr lang="en-IN" sz="2000" dirty="0" err="1" smtClean="0">
                <a:latin typeface="Times New Roman" pitchFamily="18" charset="0"/>
                <a:cs typeface="Times New Roman" pitchFamily="18" charset="0"/>
              </a:rPr>
              <a:t>algs</a:t>
            </a:r>
            <a:r>
              <a:rPr lang="en-IN" sz="2000" dirty="0" smtClean="0">
                <a:latin typeface="Times New Roman" pitchFamily="18" charset="0"/>
                <a:cs typeface="Times New Roman" pitchFamily="18" charset="0"/>
              </a:rPr>
              <a:t>/8%20bits/Curupira-2/Curupira-2 .zip.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 </a:t>
            </a:r>
            <a:r>
              <a:rPr lang="en-IN" sz="2000" dirty="0" err="1" smtClean="0">
                <a:latin typeface="Times New Roman" pitchFamily="18" charset="0"/>
                <a:cs typeface="Times New Roman" pitchFamily="18" charset="0"/>
              </a:rPr>
              <a:t>Bertoni</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Daemen</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Peeters</a:t>
            </a:r>
            <a:r>
              <a:rPr lang="en-IN" sz="2000" dirty="0" smtClean="0">
                <a:latin typeface="Times New Roman" pitchFamily="18" charset="0"/>
                <a:cs typeface="Times New Roman" pitchFamily="18" charset="0"/>
              </a:rPr>
              <a:t>, and G. V. </a:t>
            </a:r>
            <a:r>
              <a:rPr lang="en-IN" sz="2000" dirty="0" err="1" smtClean="0">
                <a:latin typeface="Times New Roman" pitchFamily="18" charset="0"/>
                <a:cs typeface="Times New Roman" pitchFamily="18" charset="0"/>
              </a:rPr>
              <a:t>Assche</a:t>
            </a:r>
            <a:r>
              <a:rPr lang="en-IN" sz="2000" dirty="0" smtClean="0">
                <a:latin typeface="Times New Roman" pitchFamily="18" charset="0"/>
                <a:cs typeface="Times New Roman" pitchFamily="18" charset="0"/>
              </a:rPr>
              <a:t>, CAESAR submission: </a:t>
            </a:r>
            <a:r>
              <a:rPr lang="en-IN" sz="2000" dirty="0" err="1" smtClean="0">
                <a:latin typeface="Times New Roman" pitchFamily="18" charset="0"/>
                <a:cs typeface="Times New Roman" pitchFamily="18" charset="0"/>
              </a:rPr>
              <a:t>Ketje</a:t>
            </a:r>
            <a:r>
              <a:rPr lang="en-IN" sz="2000" dirty="0" smtClean="0">
                <a:latin typeface="Times New Roman" pitchFamily="18" charset="0"/>
                <a:cs typeface="Times New Roman" pitchFamily="18" charset="0"/>
              </a:rPr>
              <a:t> v1, 2014, http://competitions.cr.yp.to/round1/ ketjev11.pdf.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a:t>
            </a: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Pelissier</a:t>
            </a:r>
            <a:r>
              <a:rPr lang="en-IN" sz="2000" dirty="0" smtClean="0">
                <a:latin typeface="Times New Roman" pitchFamily="18" charset="0"/>
                <a:cs typeface="Times New Roman" pitchFamily="18" charset="0"/>
              </a:rPr>
              <a:t>, “Application using </a:t>
            </a:r>
            <a:r>
              <a:rPr lang="en-IN" sz="2000" dirty="0" err="1" smtClean="0">
                <a:latin typeface="Times New Roman" pitchFamily="18" charset="0"/>
                <a:cs typeface="Times New Roman" pitchFamily="18" charset="0"/>
              </a:rPr>
              <a:t>trivium</a:t>
            </a:r>
            <a:r>
              <a:rPr lang="en-IN" sz="2000" dirty="0" smtClean="0">
                <a:latin typeface="Times New Roman" pitchFamily="18" charset="0"/>
                <a:cs typeface="Times New Roman" pitchFamily="18" charset="0"/>
              </a:rPr>
              <a:t> with 16-bit microcontroller,” 2009, https://github.com/tyll/tinyos-2.x-contrib/tree/ master/crypto/apps</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1290</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Performance Evaluation of Symmetric Cryptographic Algorithms in resource constrained hardware for Wireless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2021-08-25T07:14:41Z</dcterms:modified>
</cp:coreProperties>
</file>