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Incorporating Wireless Communication Parameters Into the E-Model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Telecommunication </a:t>
            </a:r>
            <a:r>
              <a:rPr lang="en-IN" sz="1900" dirty="0" smtClean="0">
                <a:latin typeface="Times New Roman" pitchFamily="18" charset="0"/>
                <a:cs typeface="Times New Roman" pitchFamily="18" charset="0"/>
              </a:rPr>
              <a:t>service providers have to guarantee acceptable speech quality during a phone call to avoid a negative impact on the users' quality of experience. Currently, there are different speech quality assessment methods. ITU-T Recommendation G.107 describes the E-model algorithm, which is a computational model developed for network planning purposes focused on narrowband (NB) networks. Later, ITU-T Recommendations G.107.1 and G.107.2 were developed for wideband (WB) and </a:t>
            </a:r>
            <a:r>
              <a:rPr lang="en-IN" sz="1900" dirty="0" err="1" smtClean="0">
                <a:latin typeface="Times New Roman" pitchFamily="18" charset="0"/>
                <a:cs typeface="Times New Roman" pitchFamily="18" charset="0"/>
              </a:rPr>
              <a:t>fullband</a:t>
            </a:r>
            <a:r>
              <a:rPr lang="en-IN" sz="1900" dirty="0" smtClean="0">
                <a:latin typeface="Times New Roman" pitchFamily="18" charset="0"/>
                <a:cs typeface="Times New Roman" pitchFamily="18" charset="0"/>
              </a:rPr>
              <a:t> (FB) networks. These algorithms use different impairment factors, each one related to different speech communication steps. However, the NB, WB, and FB E-model algorithms do not consider wireless techniques used in these networks, such as Multiple-Input-Multiple-Output (MIMO) systems, which are used to improve the communication system robustness in the presence of different types of wireless channel degradation.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t>In this context, the main objective of this study is to propose a general methodology to incorporate wireless network parameters into the NB and WB E-model algorithms. To accomplish this goal, MIMO and wireless channel parameters are incorporated into the E-model algorithms, specifically into the $I_{</a:t>
            </a:r>
            <a:r>
              <a:rPr lang="en-IN" sz="2000" dirty="0" err="1" smtClean="0"/>
              <a:t>e,eff</a:t>
            </a:r>
            <a:r>
              <a:rPr lang="en-IN" sz="2000" dirty="0" smtClean="0"/>
              <a:t>}$ and $I_{</a:t>
            </a:r>
            <a:r>
              <a:rPr lang="en-IN" sz="2000" dirty="0" err="1" smtClean="0"/>
              <a:t>e,eff,WB</a:t>
            </a:r>
            <a:r>
              <a:rPr lang="en-IN" sz="2000" dirty="0" smtClean="0"/>
              <a:t>}$ impairment factors. For performance validation, subjective tests were carried out, and the proposed methodology reached a Pearson correlation coefficient (PCC) and a root mean square error (RMSE) of 0.9732 and 0.2351, respectively. It is noteworthy that our proposed methodology does not affect the rest of the E-model input parameters, and it intends to be useful for wireless network planning in speech communication services.</a:t>
            </a: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coverage was city wide, and coverage did not exist outside of the cities, there was no need for handoff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objects exist in free space that block or attenuate some of the wave field, the </a:t>
            </a:r>
            <a:r>
              <a:rPr lang="en-IN" sz="2000" dirty="0" err="1" smtClean="0">
                <a:latin typeface="Times New Roman" pitchFamily="18" charset="0"/>
                <a:cs typeface="Times New Roman" pitchFamily="18" charset="0"/>
              </a:rPr>
              <a:t>reradiation</a:t>
            </a:r>
            <a:r>
              <a:rPr lang="en-IN" sz="2000" dirty="0" smtClean="0">
                <a:latin typeface="Times New Roman" pitchFamily="18" charset="0"/>
                <a:cs typeface="Times New Roman" pitchFamily="18" charset="0"/>
              </a:rPr>
              <a:t> enable EM waves to “bend” around objects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Expressions exist for the multiple knife edge diffraction problem – when multiple obstructions block a propagating wave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also significant computational complexity in the receiver, although standard ICs now exist to do this computation for these common commercial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Time diversity is the use of a changing channel (due to motion of the TX or RX) at different times (µs or 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were volunteers, did not receive any financial compensation, and none of them reported any hearing problem or experience in the speech quality assessment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a MIMO system on the speech quality under different wireless channel conditions is studied. </a:t>
            </a: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impact is quantified in terms of probability of packet losses; therefore, only the effective equipment impairment factors are modified,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used to predict the combined impact of various types of degradation on the speech quality during a phone call conversation, such as environmental noise at end-points, attenuation caused by echo, device attenuation at the transmission and reception points, packet losses, and the average delay time in the transmission network.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Multi-access control techniques proposed in the literature all build on the basic slotted-Aloha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therefore conclude our discussion of multi-access control with a description of a number of access strategies proposed specifically for CDMA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these are derived from the basic PRMA scheme, as adapted to the CDMA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of the scheduling algorithms adopted or proposed for use in packet-based wireless systems are, in fact, variations of those originally studied for use in wired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strategies have been proposed and/or adopted to obtain further improvement in system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used in current speech communication networks because it achieves a reasonable performance in different network conditions, providing high-quality speech communications.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Cellular </a:t>
            </a:r>
            <a:r>
              <a:rPr lang="en-IN" sz="2000" dirty="0" smtClean="0">
                <a:latin typeface="Times New Roman" pitchFamily="18" charset="0"/>
                <a:cs typeface="Times New Roman" pitchFamily="18" charset="0"/>
              </a:rPr>
              <a:t>network operators perform maintenance tasks, and they need tools to measure the key performance indicators of the network and the speech quality index.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improve the quality of transmission systems, network architecture researchers need to understand the key performance parameters of wireless channels that influence the choice of transmission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wireless communications, many solutions are used to improve the system performance. MIMO systems provide a </a:t>
            </a:r>
            <a:r>
              <a:rPr lang="en-IN" sz="2000" dirty="0" err="1" smtClean="0">
                <a:latin typeface="Times New Roman" pitchFamily="18" charset="0"/>
                <a:cs typeface="Times New Roman" pitchFamily="18" charset="0"/>
              </a:rPr>
              <a:t>costeffective</a:t>
            </a:r>
            <a:r>
              <a:rPr lang="en-IN" sz="2000" dirty="0" smtClean="0">
                <a:latin typeface="Times New Roman" pitchFamily="18" charset="0"/>
                <a:cs typeface="Times New Roman" pitchFamily="18" charset="0"/>
              </a:rPr>
              <a:t> approach to high-throughput wireless communications.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Testing conversational quality of VoIP with different terminals and degradations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Soloducha, A. Raake, F. Kettler, and S. Bleiholder,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has a refined design as compared to the test presented already in with conditions allowing inter-terminal comparisons.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Speech quality estimation: Models and trends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Moller, W. Y. Chan, N. C ¨ otˆ e, T. H. Falk, A. Raake, and M. W ´ altermann,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presents a tutorial overview of models for estimating the quality experienced by users of speech transmission and communication services.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Visual networking index: Global mobile data traffic forecast update, 2016–2021</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Cisco Inc.,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presents some of Cisco’s major global mobile data traffic projections and growth trends.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Perceptual objective listening quality assessment (POLQA), the third generation itu-t standard for end-to-end speech quality measurement part i—temporal alignment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 Beerends, C. Schmidmer, J. Berger, M. Obermann, R. Ullmann, J. Pomy, and M. Keyhl,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provides the basics of the POLQA approach and outlines the core elements of the underlying temporal alignment.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descr="C:\Users\ELCOT-Lenovo\Desktop\pic2.jpg"/>
          <p:cNvPicPr>
            <a:picLocks noGrp="1" noChangeAspect="1" noChangeArrowheads="1"/>
          </p:cNvPicPr>
          <p:nvPr>
            <p:ph idx="1"/>
          </p:nvPr>
        </p:nvPicPr>
        <p:blipFill>
          <a:blip r:embed="rId2"/>
          <a:srcRect/>
          <a:stretch>
            <a:fillRect/>
          </a:stretch>
        </p:blipFill>
        <p:spPr bwMode="auto">
          <a:xfrm>
            <a:off x="1828800" y="1371600"/>
            <a:ext cx="66294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introduced a network simulator that uses different AMR and AMR-WB mode operations, modulation schemes, and channel degradation. With the simulator, it is also possible to determine the actual P pl values. As first step, the test scenario performance was evaluated using ITU-T Rec. P.863 results as a reference because of the high number of speech samples. Preliminary test results show that in the presence of wireless channel degradation, different antenna arrays of MIMO systems directly impact on the transmission quality in different wireless channel conditions, and this impact can be measured using the number of packet losses. In this context, a novel methodology was proposed to quantitatively determine how the transmission channel and the MIMO system impact on the prediction of R-scores, which is quantified in terms of the proposed </a:t>
            </a:r>
            <a:r>
              <a:rPr lang="en-IN" sz="2000" dirty="0" err="1" smtClean="0">
                <a:latin typeface="Times New Roman" pitchFamily="18" charset="0"/>
                <a:cs typeface="Times New Roman" pitchFamily="18" charset="0"/>
              </a:rPr>
              <a:t>Ppl</a:t>
            </a:r>
            <a:r>
              <a:rPr lang="en-IN" sz="2000" dirty="0" smtClean="0">
                <a:latin typeface="Times New Roman" pitchFamily="18" charset="0"/>
                <a:cs typeface="Times New Roman" pitchFamily="18" charset="0"/>
              </a:rPr>
              <a:t>’ using (6). Further, the modulation scheme is a relevant factor to determine degradation characteristics, and therefore, the proposed methodology to determine </a:t>
            </a:r>
            <a:r>
              <a:rPr lang="en-IN" sz="2000" dirty="0" err="1" smtClean="0">
                <a:latin typeface="Times New Roman" pitchFamily="18" charset="0"/>
                <a:cs typeface="Times New Roman" pitchFamily="18" charset="0"/>
              </a:rPr>
              <a:t>Ppl</a:t>
            </a:r>
            <a:r>
              <a:rPr lang="en-IN" sz="2000" dirty="0" smtClean="0">
                <a:latin typeface="Times New Roman" pitchFamily="18" charset="0"/>
                <a:cs typeface="Times New Roman" pitchFamily="18" charset="0"/>
              </a:rPr>
              <a:t>’ takes it into consideration.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a:t>
            </a:r>
            <a:r>
              <a:rPr lang="en-IN" sz="1600" dirty="0" err="1" smtClean="0">
                <a:latin typeface="Times New Roman" pitchFamily="18" charset="0"/>
                <a:cs typeface="Times New Roman" pitchFamily="18" charset="0"/>
              </a:rPr>
              <a:t>Montag</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Błaszkiewicz</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Sariyska</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Lachmann</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Andone</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Trendafilov</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Eibes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Markowetz</a:t>
            </a:r>
            <a:r>
              <a:rPr lang="en-IN" sz="1600" dirty="0" smtClean="0">
                <a:latin typeface="Times New Roman" pitchFamily="18" charset="0"/>
                <a:cs typeface="Times New Roman" pitchFamily="18" charset="0"/>
              </a:rPr>
              <a:t>, “Smartphone usage in the 21st century: who is active on </a:t>
            </a:r>
            <a:r>
              <a:rPr lang="en-IN" sz="1600" dirty="0" err="1" smtClean="0">
                <a:latin typeface="Times New Roman" pitchFamily="18" charset="0"/>
                <a:cs typeface="Times New Roman" pitchFamily="18" charset="0"/>
              </a:rPr>
              <a:t>whatsapp</a:t>
            </a:r>
            <a:r>
              <a:rPr lang="en-IN" sz="1600" dirty="0" smtClean="0">
                <a:latin typeface="Times New Roman" pitchFamily="18" charset="0"/>
                <a:cs typeface="Times New Roman" pitchFamily="18" charset="0"/>
              </a:rPr>
              <a:t>?” BMC Research Notes, vol. 8, no. 1, pp. 331–336, Aug.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Cisco Inc., “Visual networking index: Global mobile data traffic forecast update, 2016–2021,” Jun.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Soloducha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Raake</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Kettler</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Bleiholder</a:t>
            </a:r>
            <a:r>
              <a:rPr lang="en-IN" sz="1600" dirty="0" smtClean="0">
                <a:latin typeface="Times New Roman" pitchFamily="18" charset="0"/>
                <a:cs typeface="Times New Roman" pitchFamily="18" charset="0"/>
              </a:rPr>
              <a:t>, “Testing conversational quality of VoIP with different terminals and degradations,” in Ninth International Conference on Quality of Multimedia Experience (</a:t>
            </a:r>
            <a:r>
              <a:rPr lang="en-IN" sz="1600" dirty="0" err="1" smtClean="0">
                <a:latin typeface="Times New Roman" pitchFamily="18" charset="0"/>
                <a:cs typeface="Times New Roman" pitchFamily="18" charset="0"/>
              </a:rPr>
              <a:t>QoMEX</a:t>
            </a:r>
            <a:r>
              <a:rPr lang="en-IN" sz="1600" dirty="0" smtClean="0">
                <a:latin typeface="Times New Roman" pitchFamily="18" charset="0"/>
                <a:cs typeface="Times New Roman" pitchFamily="18" charset="0"/>
              </a:rPr>
              <a:t>), May 2017, pp. 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a:t>
            </a:r>
            <a:r>
              <a:rPr lang="en-IN" sz="1600" dirty="0" err="1" smtClean="0">
                <a:latin typeface="Times New Roman" pitchFamily="18" charset="0"/>
                <a:cs typeface="Times New Roman" pitchFamily="18" charset="0"/>
              </a:rPr>
              <a:t>Schiffner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Skowronek</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Raake</a:t>
            </a:r>
            <a:r>
              <a:rPr lang="en-IN" sz="1600" dirty="0" smtClean="0">
                <a:latin typeface="Times New Roman" pitchFamily="18" charset="0"/>
                <a:cs typeface="Times New Roman" pitchFamily="18" charset="0"/>
              </a:rPr>
              <a:t>, “On the impact of speech intelligibility on speech quality in the context of voice over IP telephony,” in Sixth International Workshop on Quality of Multimedia Experience (</a:t>
            </a:r>
            <a:r>
              <a:rPr lang="en-IN" sz="1600" dirty="0" err="1" smtClean="0">
                <a:latin typeface="Times New Roman" pitchFamily="18" charset="0"/>
                <a:cs typeface="Times New Roman" pitchFamily="18" charset="0"/>
              </a:rPr>
              <a:t>QoMEX</a:t>
            </a:r>
            <a:r>
              <a:rPr lang="en-IN" sz="1600" dirty="0" smtClean="0">
                <a:latin typeface="Times New Roman" pitchFamily="18" charset="0"/>
                <a:cs typeface="Times New Roman" pitchFamily="18" charset="0"/>
              </a:rPr>
              <a:t>), Sep. 2014, pp. 59–60.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ITU-T Rec. P.800, “Methods for subjective determination of transmission quality,” Jun. 1996. [Online]. Available: http://www.itu.int/rec/T-REC-P.800/en.</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Moller</a:t>
            </a:r>
            <a:r>
              <a:rPr lang="en-IN" sz="1600" dirty="0" smtClean="0">
                <a:latin typeface="Times New Roman" pitchFamily="18" charset="0"/>
                <a:cs typeface="Times New Roman" pitchFamily="18" charset="0"/>
              </a:rPr>
              <a:t>, W. Y. Chan, N. C ¨ </a:t>
            </a:r>
            <a:r>
              <a:rPr lang="en-IN" sz="1600" dirty="0" err="1" smtClean="0">
                <a:latin typeface="Times New Roman" pitchFamily="18" charset="0"/>
                <a:cs typeface="Times New Roman" pitchFamily="18" charset="0"/>
              </a:rPr>
              <a:t>ot</a:t>
            </a:r>
            <a:r>
              <a:rPr lang="en-IN" sz="1600" dirty="0" smtClean="0">
                <a:latin typeface="Times New Roman" pitchFamily="18" charset="0"/>
                <a:cs typeface="Times New Roman" pitchFamily="18" charset="0"/>
              </a:rPr>
              <a:t>ˆ e, T. H. Falk, A. </a:t>
            </a:r>
            <a:r>
              <a:rPr lang="en-IN" sz="1600" dirty="0" err="1" smtClean="0">
                <a:latin typeface="Times New Roman" pitchFamily="18" charset="0"/>
                <a:cs typeface="Times New Roman" pitchFamily="18" charset="0"/>
              </a:rPr>
              <a:t>Raake</a:t>
            </a:r>
            <a:r>
              <a:rPr lang="en-IN" sz="1600" dirty="0" smtClean="0">
                <a:latin typeface="Times New Roman" pitchFamily="18" charset="0"/>
                <a:cs typeface="Times New Roman" pitchFamily="18" charset="0"/>
              </a:rPr>
              <a:t>, and M. W ´ </a:t>
            </a:r>
            <a:r>
              <a:rPr lang="en-IN" sz="1600" dirty="0" err="1" smtClean="0">
                <a:latin typeface="Times New Roman" pitchFamily="18" charset="0"/>
                <a:cs typeface="Times New Roman" pitchFamily="18" charset="0"/>
              </a:rPr>
              <a:t>altermann</a:t>
            </a:r>
            <a:r>
              <a:rPr lang="en-IN" sz="1600" dirty="0" smtClean="0">
                <a:latin typeface="Times New Roman" pitchFamily="18" charset="0"/>
                <a:cs typeface="Times New Roman" pitchFamily="18" charset="0"/>
              </a:rPr>
              <a:t>, “Speech quality estimation: Models and trends,” ¨ IEEE Signal Processing Magazine, vol. 28, no. 6, pp. 18–28, Nov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ITU-T Rec. P.862, “Perceptual evaluation of speech quality (PESQ): An objective method for end-to-end speech quality assessment of narrow-band telephone networks and speech </a:t>
            </a:r>
            <a:r>
              <a:rPr lang="en-IN" sz="1600" dirty="0" err="1" smtClean="0">
                <a:latin typeface="Times New Roman" pitchFamily="18" charset="0"/>
                <a:cs typeface="Times New Roman" pitchFamily="18" charset="0"/>
              </a:rPr>
              <a:t>codecs</a:t>
            </a:r>
            <a:r>
              <a:rPr lang="en-IN" sz="1600" dirty="0" smtClean="0">
                <a:latin typeface="Times New Roman" pitchFamily="18" charset="0"/>
                <a:cs typeface="Times New Roman" pitchFamily="18" charset="0"/>
              </a:rPr>
              <a:t>,” Feb. 2001. [Online]. Available: http://</a:t>
            </a:r>
            <a:r>
              <a:rPr lang="en-IN" sz="1600" dirty="0" smtClean="0">
                <a:latin typeface="Times New Roman" pitchFamily="18" charset="0"/>
                <a:cs typeface="Times New Roman" pitchFamily="18" charset="0"/>
              </a:rPr>
              <a:t>www.itu.int/rec/T-REC-P.862/en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ITU-T Rec. P.862.2, “Wideband extension to recommendation P.862 for the assessment of wideband telephone networks and speech </a:t>
            </a:r>
            <a:r>
              <a:rPr lang="en-IN" sz="1600" dirty="0" err="1" smtClean="0">
                <a:latin typeface="Times New Roman" pitchFamily="18" charset="0"/>
                <a:cs typeface="Times New Roman" pitchFamily="18" charset="0"/>
              </a:rPr>
              <a:t>codecs</a:t>
            </a:r>
            <a:r>
              <a:rPr lang="en-IN" sz="1600" dirty="0" smtClean="0">
                <a:latin typeface="Times New Roman" pitchFamily="18" charset="0"/>
                <a:cs typeface="Times New Roman" pitchFamily="18" charset="0"/>
              </a:rPr>
              <a:t>,” Nov. 2007. [Online]. Available: https://www.itu.int/rec/T-REC-P.862.2-200711-I/en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ITU-T Rec. P.863, “Perceptual objective listening quality assessment (POLQA),” Aug. 2018. [Online]. Available: https://www.itu.int/rec/T-REC-P.863- 201803-I/en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G. </a:t>
            </a:r>
            <a:r>
              <a:rPr lang="en-IN" sz="1600" dirty="0" err="1" smtClean="0">
                <a:latin typeface="Times New Roman" pitchFamily="18" charset="0"/>
                <a:cs typeface="Times New Roman" pitchFamily="18" charset="0"/>
              </a:rPr>
              <a:t>Beerends</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Schmidmer</a:t>
            </a:r>
            <a:r>
              <a:rPr lang="en-IN" sz="1600" dirty="0" smtClean="0">
                <a:latin typeface="Times New Roman" pitchFamily="18" charset="0"/>
                <a:cs typeface="Times New Roman" pitchFamily="18" charset="0"/>
              </a:rPr>
              <a:t>, J. Berger, M. </a:t>
            </a:r>
            <a:r>
              <a:rPr lang="en-IN" sz="1600" dirty="0" err="1" smtClean="0">
                <a:latin typeface="Times New Roman" pitchFamily="18" charset="0"/>
                <a:cs typeface="Times New Roman" pitchFamily="18" charset="0"/>
              </a:rPr>
              <a:t>Obermann</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Ullmann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Pomy</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Keyhl</a:t>
            </a:r>
            <a:r>
              <a:rPr lang="en-IN" sz="1600" dirty="0" smtClean="0">
                <a:latin typeface="Times New Roman" pitchFamily="18" charset="0"/>
                <a:cs typeface="Times New Roman" pitchFamily="18" charset="0"/>
              </a:rPr>
              <a:t>, “Perceptual objective listening quality assessment (POLQA), the third generation </a:t>
            </a:r>
            <a:r>
              <a:rPr lang="en-IN" sz="1600" dirty="0" err="1" smtClean="0">
                <a:latin typeface="Times New Roman" pitchFamily="18" charset="0"/>
                <a:cs typeface="Times New Roman" pitchFamily="18" charset="0"/>
              </a:rPr>
              <a:t>itu</a:t>
            </a:r>
            <a:r>
              <a:rPr lang="en-IN" sz="1600" dirty="0" smtClean="0">
                <a:latin typeface="Times New Roman" pitchFamily="18" charset="0"/>
                <a:cs typeface="Times New Roman" pitchFamily="18" charset="0"/>
              </a:rPr>
              <a:t>-t standard for end-to-end speech quality measurement part </a:t>
            </a:r>
            <a:r>
              <a:rPr lang="en-IN" sz="1600" dirty="0" err="1" smtClean="0">
                <a:latin typeface="Times New Roman" pitchFamily="18" charset="0"/>
                <a:cs typeface="Times New Roman" pitchFamily="18" charset="0"/>
              </a:rPr>
              <a:t>i</a:t>
            </a:r>
            <a:r>
              <a:rPr lang="en-IN" sz="1600" dirty="0" smtClean="0">
                <a:latin typeface="Times New Roman" pitchFamily="18" charset="0"/>
                <a:cs typeface="Times New Roman" pitchFamily="18" charset="0"/>
              </a:rPr>
              <a:t>—temporal alignment,” J. Audio Eng. Soc, vol. 61, no. 6, pp. 366–384,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1664</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Incorporating Wireless Communication Parameters Into the E-Model Algorithm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2021-08-25T09:58:12Z</dcterms:modified>
</cp:coreProperties>
</file>