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Adaptive Streaming of 360 Videos with Perfect, Imperfect, and Unknown </a:t>
            </a:r>
            <a:r>
              <a:rPr lang="en-IN" b="1" dirty="0" err="1" smtClean="0">
                <a:latin typeface="Times New Roman" pitchFamily="18" charset="0"/>
                <a:cs typeface="Times New Roman" pitchFamily="18" charset="0"/>
              </a:rPr>
              <a:t>FoV</a:t>
            </a:r>
            <a:r>
              <a:rPr lang="en-IN" b="1" dirty="0" smtClean="0">
                <a:latin typeface="Times New Roman" pitchFamily="18" charset="0"/>
                <a:cs typeface="Times New Roman" pitchFamily="18" charset="0"/>
              </a:rPr>
              <a:t> Viewing Probabilities in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investigates adaptive streaming of one or multiple tiled 360 videos from a multi-antenna base station (BS) to one or multiple single-antenna users, respectively, in a multi-carrier wireless system. We aim to maximize the video quality while keeping </a:t>
            </a:r>
            <a:r>
              <a:rPr lang="en-IN" sz="1900" dirty="0" err="1" smtClean="0">
                <a:latin typeface="Times New Roman" pitchFamily="18" charset="0"/>
                <a:cs typeface="Times New Roman" pitchFamily="18" charset="0"/>
              </a:rPr>
              <a:t>rebuffering</a:t>
            </a:r>
            <a:r>
              <a:rPr lang="en-IN" sz="1900" dirty="0" smtClean="0">
                <a:latin typeface="Times New Roman" pitchFamily="18" charset="0"/>
                <a:cs typeface="Times New Roman" pitchFamily="18" charset="0"/>
              </a:rPr>
              <a:t> time small via encoding rate adaptation at each group of pictures (GOP) and transmission adaptation at each (transmission) slot. To capture the impact of field-of-view (</a:t>
            </a:r>
            <a:r>
              <a:rPr lang="en-IN" sz="1900" dirty="0" err="1" smtClean="0">
                <a:latin typeface="Times New Roman" pitchFamily="18" charset="0"/>
                <a:cs typeface="Times New Roman" pitchFamily="18" charset="0"/>
              </a:rPr>
              <a:t>FoV</a:t>
            </a:r>
            <a:r>
              <a:rPr lang="en-IN" sz="1900" dirty="0" smtClean="0">
                <a:latin typeface="Times New Roman" pitchFamily="18" charset="0"/>
                <a:cs typeface="Times New Roman" pitchFamily="18" charset="0"/>
              </a:rPr>
              <a:t>) prediction, we consider three cases o f </a:t>
            </a:r>
            <a:r>
              <a:rPr lang="en-IN" sz="1900" dirty="0" err="1" smtClean="0">
                <a:latin typeface="Times New Roman" pitchFamily="18" charset="0"/>
                <a:cs typeface="Times New Roman" pitchFamily="18" charset="0"/>
              </a:rPr>
              <a:t>FoV</a:t>
            </a:r>
            <a:r>
              <a:rPr lang="en-IN" sz="1900" dirty="0" smtClean="0">
                <a:latin typeface="Times New Roman" pitchFamily="18" charset="0"/>
                <a:cs typeface="Times New Roman" pitchFamily="18" charset="0"/>
              </a:rPr>
              <a:t> viewing probability distributions, i.e., perfect, imperfect, and unknown </a:t>
            </a:r>
            <a:r>
              <a:rPr lang="en-IN" sz="1900" dirty="0" err="1" smtClean="0">
                <a:latin typeface="Times New Roman" pitchFamily="18" charset="0"/>
                <a:cs typeface="Times New Roman" pitchFamily="18" charset="0"/>
              </a:rPr>
              <a:t>FoV</a:t>
            </a:r>
            <a:r>
              <a:rPr lang="en-IN" sz="1900" dirty="0" smtClean="0">
                <a:latin typeface="Times New Roman" pitchFamily="18" charset="0"/>
                <a:cs typeface="Times New Roman" pitchFamily="18" charset="0"/>
              </a:rPr>
              <a:t> viewing probability distributions, and use the average total utility, worst average total utility, and worst total utility as the respective performance metrics. In the single-user scenario, we optimize the encoding rates of the tiles, encoding rates of the </a:t>
            </a:r>
            <a:r>
              <a:rPr lang="en-IN" sz="1900" dirty="0" err="1" smtClean="0">
                <a:latin typeface="Times New Roman" pitchFamily="18" charset="0"/>
                <a:cs typeface="Times New Roman" pitchFamily="18" charset="0"/>
              </a:rPr>
              <a:t>FoVs</a:t>
            </a:r>
            <a:r>
              <a:rPr lang="en-IN" sz="1900" dirty="0" smtClean="0">
                <a:latin typeface="Times New Roman" pitchFamily="18" charset="0"/>
                <a:cs typeface="Times New Roman" pitchFamily="18" charset="0"/>
              </a:rPr>
              <a:t>, and transmission </a:t>
            </a:r>
            <a:r>
              <a:rPr lang="en-IN" sz="1900" dirty="0" err="1" smtClean="0">
                <a:latin typeface="Times New Roman" pitchFamily="18" charset="0"/>
                <a:cs typeface="Times New Roman" pitchFamily="18" charset="0"/>
              </a:rPr>
              <a:t>beamforming</a:t>
            </a:r>
            <a:r>
              <a:rPr lang="en-IN" sz="1900" dirty="0" smtClean="0">
                <a:latin typeface="Times New Roman" pitchFamily="18" charset="0"/>
                <a:cs typeface="Times New Roman" pitchFamily="18" charset="0"/>
              </a:rPr>
              <a:t> vectors for all subcarriers to maximize the total utility in each case.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multi-user scenario, we adopt rate splitting with successive decoding and optimize the encoding rates of the tiles, encoding rates of the </a:t>
            </a:r>
            <a:r>
              <a:rPr lang="en-IN" sz="2000" dirty="0" err="1" smtClean="0">
                <a:latin typeface="Times New Roman" pitchFamily="18" charset="0"/>
                <a:cs typeface="Times New Roman" pitchFamily="18" charset="0"/>
              </a:rPr>
              <a:t>FoVs</a:t>
            </a:r>
            <a:r>
              <a:rPr lang="en-IN" sz="2000" dirty="0" smtClean="0">
                <a:latin typeface="Times New Roman" pitchFamily="18" charset="0"/>
                <a:cs typeface="Times New Roman" pitchFamily="18" charset="0"/>
              </a:rPr>
              <a:t>, rates of the common and private messages, and transmission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vectors for all subcarriers to maximize the total utility in each case. Then, we separate the challenging optimization problem into multiple tractable problems in each scenario. In the single-user scenario, we obtain a globally optimal solution of each problem using transformation techniques and the </a:t>
            </a:r>
            <a:r>
              <a:rPr lang="en-IN" sz="2000" dirty="0" err="1" smtClean="0">
                <a:latin typeface="Times New Roman" pitchFamily="18" charset="0"/>
                <a:cs typeface="Times New Roman" pitchFamily="18" charset="0"/>
              </a:rPr>
              <a:t>Karush</a:t>
            </a:r>
            <a:r>
              <a:rPr lang="en-IN" sz="2000" dirty="0" smtClean="0">
                <a:latin typeface="Times New Roman" pitchFamily="18" charset="0"/>
                <a:cs typeface="Times New Roman" pitchFamily="18" charset="0"/>
              </a:rPr>
              <a:t>-Kuhn-Tucker (KKT) conditions. In the multi-use r scenario, we obtain a KKT point of each problem using the concave-convex procedure (CCCP). Finally, numerical results demonstrate that the proposed solutions achieve notable gains over existing schemes in all three cases. To the best of our knowledge, this is the first work revealing the impact of </a:t>
            </a:r>
            <a:r>
              <a:rPr lang="en-IN" sz="2000" dirty="0" err="1" smtClean="0">
                <a:latin typeface="Times New Roman" pitchFamily="18" charset="0"/>
                <a:cs typeface="Times New Roman" pitchFamily="18" charset="0"/>
              </a:rPr>
              <a:t>FoV</a:t>
            </a:r>
            <a:r>
              <a:rPr lang="en-IN" sz="2000" dirty="0" smtClean="0">
                <a:latin typeface="Times New Roman" pitchFamily="18" charset="0"/>
                <a:cs typeface="Times New Roman" pitchFamily="18" charset="0"/>
              </a:rPr>
              <a:t> prediction on the performance of adaptive streaming of tiled 360 videos.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studies are orthogonal to our technique, and can be combined with our technique to further improve the quality of experience of end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existing adaptive video streaming ecosystem, one tile is downloaded at a time for 360-degree tiled video streaming.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existing </a:t>
            </a:r>
            <a:r>
              <a:rPr lang="en-IN" sz="2000" dirty="0" smtClean="0">
                <a:latin typeface="Times New Roman" pitchFamily="18" charset="0"/>
                <a:cs typeface="Times New Roman" pitchFamily="18" charset="0"/>
              </a:rPr>
              <a:t>approach </a:t>
            </a:r>
            <a:r>
              <a:rPr lang="en-IN" sz="2000" dirty="0" smtClean="0">
                <a:latin typeface="Times New Roman" pitchFamily="18" charset="0"/>
                <a:cs typeface="Times New Roman" pitchFamily="18" charset="0"/>
              </a:rPr>
              <a:t>select the video quality levels of all the tiles of the same segment all at once, based on bandwidth estimation made at the time of this rate selection.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tiles are actually downloaded, this estimation can change yet the techniques do not allow for any further adaptation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separate the optimization problem into multiple tractable problems which can provide satisfactory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obtain globally optimal solutions of the separate optimization problems using transformation techniques and the </a:t>
            </a:r>
            <a:r>
              <a:rPr lang="en-IN" sz="2000" dirty="0" err="1" smtClean="0">
                <a:latin typeface="Times New Roman" pitchFamily="18" charset="0"/>
                <a:cs typeface="Times New Roman" pitchFamily="18" charset="0"/>
              </a:rPr>
              <a:t>Karush-KuhnTucker</a:t>
            </a:r>
            <a:r>
              <a:rPr lang="en-IN" sz="2000" dirty="0" smtClean="0">
                <a:latin typeface="Times New Roman" pitchFamily="18" charset="0"/>
                <a:cs typeface="Times New Roman" pitchFamily="18" charset="0"/>
              </a:rPr>
              <a:t> (KKT) conditions in each case.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total utility maximization problems of these six baseline schemes are formulated similarly to Problem 7 and solved using a similar separate </a:t>
            </a:r>
            <a:r>
              <a:rPr lang="en-IN" sz="2000" dirty="0" smtClean="0">
                <a:latin typeface="Times New Roman" pitchFamily="18" charset="0"/>
                <a:cs typeface="Times New Roman" pitchFamily="18" charset="0"/>
              </a:rPr>
              <a:t>approach.</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separate optimization problems of </a:t>
            </a:r>
            <a:r>
              <a:rPr lang="en-IN" sz="2000" dirty="0" err="1" smtClean="0">
                <a:latin typeface="Times New Roman" pitchFamily="18" charset="0"/>
                <a:cs typeface="Times New Roman" pitchFamily="18" charset="0"/>
              </a:rPr>
              <a:t>OptER</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OptSDMA</a:t>
            </a:r>
            <a:r>
              <a:rPr lang="en-IN" sz="2000" dirty="0" smtClean="0">
                <a:latin typeface="Times New Roman" pitchFamily="18" charset="0"/>
                <a:cs typeface="Times New Roman" pitchFamily="18" charset="0"/>
              </a:rPr>
              <a:t>-pp, </a:t>
            </a:r>
            <a:r>
              <a:rPr lang="en-IN" sz="2000" dirty="0" err="1" smtClean="0">
                <a:latin typeface="Times New Roman" pitchFamily="18" charset="0"/>
                <a:cs typeface="Times New Roman" pitchFamily="18" charset="0"/>
              </a:rPr>
              <a:t>OptER-OptSDMA-ip</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BiER</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OptSDMA</a:t>
            </a:r>
            <a:r>
              <a:rPr lang="en-IN" sz="2000" dirty="0" smtClean="0">
                <a:latin typeface="Times New Roman" pitchFamily="18" charset="0"/>
                <a:cs typeface="Times New Roman" pitchFamily="18" charset="0"/>
              </a:rPr>
              <a:t>-up are solved similarly using </a:t>
            </a:r>
            <a:r>
              <a:rPr lang="en-IN" sz="2000" dirty="0" smtClean="0">
                <a:latin typeface="Times New Roman" pitchFamily="18" charset="0"/>
                <a:cs typeface="Times New Roman" pitchFamily="18" charset="0"/>
              </a:rPr>
              <a:t>CCCP.</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formulation with a manageable action space and a short adaptation cycle that works with delayed reward signals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Comprehensive </a:t>
            </a:r>
            <a:r>
              <a:rPr lang="en-IN" sz="2000" dirty="0" smtClean="0">
                <a:latin typeface="Times New Roman" pitchFamily="18" charset="0"/>
                <a:cs typeface="Times New Roman" pitchFamily="18" charset="0"/>
              </a:rPr>
              <a:t>evaluations with real network traces show that the proposed method outperforms three tile-based streaming techniques for 360-degree </a:t>
            </a:r>
            <a:r>
              <a:rPr lang="en-IN" sz="2000" dirty="0" smtClean="0">
                <a:latin typeface="Times New Roman" pitchFamily="18" charset="0"/>
                <a:cs typeface="Times New Roman" pitchFamily="18" charset="0"/>
              </a:rPr>
              <a:t>videos.</a:t>
            </a:r>
          </a:p>
          <a:p>
            <a:pPr algn="just">
              <a:lnSpc>
                <a:spcPct val="150000"/>
              </a:lnSpc>
            </a:pPr>
            <a:r>
              <a:rPr lang="en-IN" sz="2000" dirty="0" smtClean="0">
                <a:latin typeface="Times New Roman" pitchFamily="18" charset="0"/>
                <a:cs typeface="Times New Roman" pitchFamily="18" charset="0"/>
              </a:rPr>
              <a:t>In this work, we propose to use RL instead, which is more appropriate for adaptive stream given the need for optimal sequential </a:t>
            </a:r>
            <a:r>
              <a:rPr lang="en-IN" sz="2000" dirty="0" smtClean="0">
                <a:latin typeface="Times New Roman" pitchFamily="18" charset="0"/>
                <a:cs typeface="Times New Roman" pitchFamily="18" charset="0"/>
              </a:rPr>
              <a:t>decisions.</a:t>
            </a:r>
          </a:p>
          <a:p>
            <a:pPr algn="just">
              <a:lnSpc>
                <a:spcPct val="150000"/>
              </a:lnSpc>
            </a:pPr>
            <a:r>
              <a:rPr lang="en-IN" sz="2000" dirty="0" smtClean="0">
                <a:latin typeface="Times New Roman" pitchFamily="18" charset="0"/>
                <a:cs typeface="Times New Roman" pitchFamily="18" charset="0"/>
              </a:rPr>
              <a:t>Because the viewport prediction network and the RL policy are trained off-line, the overhead of the inference on the client is small, and the proposed solution is feasible to run even on a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unknown how </a:t>
            </a:r>
            <a:r>
              <a:rPr lang="en-IN" sz="2000" dirty="0" err="1" smtClean="0">
                <a:latin typeface="Times New Roman" pitchFamily="18" charset="0"/>
                <a:cs typeface="Times New Roman" pitchFamily="18" charset="0"/>
              </a:rPr>
              <a:t>FoV</a:t>
            </a:r>
            <a:r>
              <a:rPr lang="en-IN" sz="2000" dirty="0" smtClean="0">
                <a:latin typeface="Times New Roman" pitchFamily="18" charset="0"/>
                <a:cs typeface="Times New Roman" pitchFamily="18" charset="0"/>
              </a:rPr>
              <a:t> prediction errors influence the performance of adaptive streaming of tiled 360 videos.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not clear how advanced </a:t>
            </a:r>
            <a:r>
              <a:rPr lang="en-IN" sz="2000" dirty="0" err="1" smtClean="0">
                <a:latin typeface="Times New Roman" pitchFamily="18" charset="0"/>
                <a:cs typeface="Times New Roman" pitchFamily="18" charset="0"/>
              </a:rPr>
              <a:t>nonorthogonal</a:t>
            </a:r>
            <a:r>
              <a:rPr lang="en-IN" sz="2000" dirty="0" smtClean="0">
                <a:latin typeface="Times New Roman" pitchFamily="18" charset="0"/>
                <a:cs typeface="Times New Roman" pitchFamily="18" charset="0"/>
              </a:rPr>
              <a:t> transmission schemes can improve the performance of adaptive wireless streaming of tiled 360 videos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interesting to know how current multi-antenna base stations (BS) can improve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capture the impact of </a:t>
            </a:r>
            <a:r>
              <a:rPr lang="en-IN" sz="2000" dirty="0" err="1" smtClean="0">
                <a:latin typeface="Times New Roman" pitchFamily="18" charset="0"/>
                <a:cs typeface="Times New Roman" pitchFamily="18" charset="0"/>
              </a:rPr>
              <a:t>FoV</a:t>
            </a:r>
            <a:r>
              <a:rPr lang="en-IN" sz="2000" dirty="0" smtClean="0">
                <a:latin typeface="Times New Roman" pitchFamily="18" charset="0"/>
                <a:cs typeface="Times New Roman" pitchFamily="18" charset="0"/>
              </a:rPr>
              <a:t> prediction, we consider three cases of </a:t>
            </a:r>
            <a:r>
              <a:rPr lang="en-IN" sz="2000" dirty="0" err="1" smtClean="0">
                <a:latin typeface="Times New Roman" pitchFamily="18" charset="0"/>
                <a:cs typeface="Times New Roman" pitchFamily="18" charset="0"/>
              </a:rPr>
              <a:t>FoV</a:t>
            </a:r>
            <a:r>
              <a:rPr lang="en-IN" sz="2000" dirty="0" smtClean="0">
                <a:latin typeface="Times New Roman" pitchFamily="18" charset="0"/>
                <a:cs typeface="Times New Roman" pitchFamily="18" charset="0"/>
              </a:rPr>
              <a:t> viewing probability distributions, i.e., perfect, imperfect, and unknown </a:t>
            </a:r>
            <a:r>
              <a:rPr lang="en-IN" sz="2000" dirty="0" err="1" smtClean="0">
                <a:latin typeface="Times New Roman" pitchFamily="18" charset="0"/>
                <a:cs typeface="Times New Roman" pitchFamily="18" charset="0"/>
              </a:rPr>
              <a:t>FoV</a:t>
            </a:r>
            <a:r>
              <a:rPr lang="en-IN" sz="2000" dirty="0" smtClean="0">
                <a:latin typeface="Times New Roman" pitchFamily="18" charset="0"/>
                <a:cs typeface="Times New Roman" pitchFamily="18" charset="0"/>
              </a:rPr>
              <a:t> viewing probability distributions, and use the average total utility, worst average total utility, and worst total utility as the respective performance metrics.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Optimal streaming of 360 VR videos with perfect, imperfect and unknown </a:t>
                      </a:r>
                      <a:r>
                        <a:rPr lang="en-US" sz="2000" dirty="0" err="1">
                          <a:latin typeface="Times New Roman"/>
                          <a:ea typeface="Calibri"/>
                          <a:cs typeface="Latha"/>
                        </a:rPr>
                        <a:t>FoV</a:t>
                      </a:r>
                      <a:r>
                        <a:rPr lang="en-US" sz="2000" dirty="0">
                          <a:latin typeface="Times New Roman"/>
                          <a:ea typeface="Calibri"/>
                          <a:cs typeface="Latha"/>
                        </a:rPr>
                        <a:t> viewing probabilities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Zhao, Y. Cui, C. Guo, and Z.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investigate wireless streaming of multi-quality tiled 360 virtual reality (VR) videos from a multiantenna server to multiple single-antenna users in a multicarrier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Scalable 360 video stream delivery: challenges, solutions, and opportunities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Zink, R. Sitaraman, and K. Nahrstedt,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identify major research opportunities with respect to efficient storage, timely distribution, and </a:t>
                      </a:r>
                      <a:r>
                        <a:rPr lang="en-US" sz="2000" dirty="0" err="1">
                          <a:solidFill>
                            <a:srgbClr val="333333"/>
                          </a:solidFill>
                          <a:latin typeface="Times New Roman"/>
                          <a:ea typeface="Calibri"/>
                          <a:cs typeface="Latha"/>
                        </a:rPr>
                        <a:t>cybersickness</a:t>
                      </a:r>
                      <a:r>
                        <a:rPr lang="en-US" sz="2000" dirty="0">
                          <a:solidFill>
                            <a:srgbClr val="333333"/>
                          </a:solidFill>
                          <a:latin typeface="Times New Roman"/>
                          <a:ea typeface="Calibri"/>
                          <a:cs typeface="Latha"/>
                        </a:rPr>
                        <a:t>-free personalized viewing of 360° videos.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360probdash: improving </a:t>
                      </a:r>
                      <a:r>
                        <a:rPr lang="en-US" sz="2000" dirty="0" err="1">
                          <a:latin typeface="Times New Roman" pitchFamily="18" charset="0"/>
                          <a:ea typeface="Calibri"/>
                          <a:cs typeface="Times New Roman" pitchFamily="18" charset="0"/>
                        </a:rPr>
                        <a:t>QoE</a:t>
                      </a:r>
                      <a:r>
                        <a:rPr lang="en-US" sz="2000" dirty="0">
                          <a:latin typeface="Times New Roman" pitchFamily="18" charset="0"/>
                          <a:ea typeface="Calibri"/>
                          <a:cs typeface="Times New Roman" pitchFamily="18" charset="0"/>
                        </a:rPr>
                        <a:t> of 360 video streaming using tile-based HTTP adaptive streaming</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 Xie, Z. Xu, Y. Ban, X. Zhang, and Z. Guo,</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It treats user's head movement as probability events, and constructs a probabilistic model to depict the distribution of viewport prediction error</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Optimizing 360 video delivery over cellular networks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 Qian, L. Ji, B. Han, and V. Gopalakrishnan,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then propose a cellular-friendly streaming scheme that delivers only 360 videos' visible portion based on head movement prediction.</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00200" y="1371600"/>
            <a:ext cx="62484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investigated adaptive streaming of one or multiple tiled 360 videos from a multi-antenna BS to one or multiple single-antenna users, respectively, in a multi-carrier wireless system. We considered three cases of </a:t>
            </a:r>
            <a:r>
              <a:rPr lang="en-IN" dirty="0" err="1" smtClean="0">
                <a:latin typeface="Times New Roman" pitchFamily="18" charset="0"/>
                <a:cs typeface="Times New Roman" pitchFamily="18" charset="0"/>
              </a:rPr>
              <a:t>FoV</a:t>
            </a:r>
            <a:r>
              <a:rPr lang="en-IN" dirty="0" smtClean="0">
                <a:latin typeface="Times New Roman" pitchFamily="18" charset="0"/>
                <a:cs typeface="Times New Roman" pitchFamily="18" charset="0"/>
              </a:rPr>
              <a:t> viewing probability distributions and introduced a total utility metric for each case. In the single-user scenario, we optimized the encoding rate adaptation of each GOP and the transmission adaptation of each slot to maximize the total utility in each case. In the multi-user scenario, we adopted rate splitting with successive decoding and optimized the encoding rate adaptation of each GOP and the transmission adaptation of each slot to maximize the total utility in each case. We separated the challenging optimization problem into multiple tractable problems in each scenario. We obtained a globally optimal solution of each problem in the single-user scenario and a KKT point of each problem in the multi-user scenario. Finally, we evaluated the quality, quality variation, and </a:t>
            </a:r>
            <a:r>
              <a:rPr lang="en-IN" dirty="0" err="1" smtClean="0">
                <a:latin typeface="Times New Roman" pitchFamily="18" charset="0"/>
                <a:cs typeface="Times New Roman" pitchFamily="18" charset="0"/>
              </a:rPr>
              <a:t>rebuffering</a:t>
            </a:r>
            <a:r>
              <a:rPr lang="en-IN" dirty="0" smtClean="0">
                <a:latin typeface="Times New Roman" pitchFamily="18" charset="0"/>
                <a:cs typeface="Times New Roman" pitchFamily="18" charset="0"/>
              </a:rPr>
              <a:t> time of the proposed solutions. Numerical results demonstrated notable gains of the proposed solutions over existing schemes and revealed the impact of </a:t>
            </a:r>
            <a:r>
              <a:rPr lang="en-IN" dirty="0" err="1" smtClean="0">
                <a:latin typeface="Times New Roman" pitchFamily="18" charset="0"/>
                <a:cs typeface="Times New Roman" pitchFamily="18" charset="0"/>
              </a:rPr>
              <a:t>FoV</a:t>
            </a:r>
            <a:r>
              <a:rPr lang="en-IN" dirty="0" smtClean="0">
                <a:latin typeface="Times New Roman" pitchFamily="18" charset="0"/>
                <a:cs typeface="Times New Roman" pitchFamily="18" charset="0"/>
              </a:rPr>
              <a:t> prediction on adaptive streaming of tiled 360 videos.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Zhao, Y. Cui, C.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and Z. Liu, “Optimal streaming of 360 VR videos with perfect, imperfect and unknown </a:t>
            </a:r>
            <a:r>
              <a:rPr lang="en-IN" sz="1600" dirty="0" err="1" smtClean="0">
                <a:latin typeface="Times New Roman" pitchFamily="18" charset="0"/>
                <a:cs typeface="Times New Roman" pitchFamily="18" charset="0"/>
              </a:rPr>
              <a:t>FoV</a:t>
            </a:r>
            <a:r>
              <a:rPr lang="en-IN" sz="1600" dirty="0" smtClean="0">
                <a:latin typeface="Times New Roman" pitchFamily="18" charset="0"/>
                <a:cs typeface="Times New Roman" pitchFamily="18" charset="0"/>
              </a:rPr>
              <a:t> viewing probabilities,” in Proc. of IEEE GLOBECOM, Dec. 2020,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“Virtual reality (VR) market - growth, trends, and forecast (2020 - 2025),” </a:t>
            </a:r>
            <a:r>
              <a:rPr lang="en-IN" sz="1600" dirty="0" err="1" smtClean="0">
                <a:latin typeface="Times New Roman" pitchFamily="18" charset="0"/>
                <a:cs typeface="Times New Roman" pitchFamily="18" charset="0"/>
              </a:rPr>
              <a:t>Mordor</a:t>
            </a:r>
            <a:r>
              <a:rPr lang="en-IN" sz="1600" dirty="0" smtClean="0">
                <a:latin typeface="Times New Roman" pitchFamily="18" charset="0"/>
                <a:cs typeface="Times New Roman" pitchFamily="18" charset="0"/>
              </a:rPr>
              <a:t> Intelligence, Jan. 2020. [Online]. Available: https://www.mordorintelligence.com/industry-reports/virtual-reality-market/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Zink, R. </a:t>
            </a:r>
            <a:r>
              <a:rPr lang="en-IN" sz="1600" dirty="0" err="1" smtClean="0">
                <a:latin typeface="Times New Roman" pitchFamily="18" charset="0"/>
                <a:cs typeface="Times New Roman" pitchFamily="18" charset="0"/>
              </a:rPr>
              <a:t>Sitaraman</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Nahrstedt</a:t>
            </a:r>
            <a:r>
              <a:rPr lang="en-IN" sz="1600" dirty="0" smtClean="0">
                <a:latin typeface="Times New Roman" pitchFamily="18" charset="0"/>
                <a:cs typeface="Times New Roman" pitchFamily="18" charset="0"/>
              </a:rPr>
              <a:t>, “Scalable 360 video stream delivery: challenges, solutions, and opportunities,” in Proc. IEEE, pp. 639–650, Feb.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Y. Ban, X. Zhang, and Z.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“360probdash: improving </a:t>
            </a:r>
            <a:r>
              <a:rPr lang="en-IN" sz="1600" dirty="0" err="1" smtClean="0">
                <a:latin typeface="Times New Roman" pitchFamily="18" charset="0"/>
                <a:cs typeface="Times New Roman" pitchFamily="18" charset="0"/>
              </a:rPr>
              <a:t>QoE</a:t>
            </a:r>
            <a:r>
              <a:rPr lang="en-IN" sz="1600" dirty="0" smtClean="0">
                <a:latin typeface="Times New Roman" pitchFamily="18" charset="0"/>
                <a:cs typeface="Times New Roman" pitchFamily="18" charset="0"/>
              </a:rPr>
              <a:t> of 360 video streaming using tile-based HTTP adaptive streaming,” in Proc. of ACM Multimedia, Oct. 2017, pp. 315–323.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F.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Ji</a:t>
            </a:r>
            <a:r>
              <a:rPr lang="en-IN" sz="1600" dirty="0" smtClean="0">
                <a:latin typeface="Times New Roman" pitchFamily="18" charset="0"/>
                <a:cs typeface="Times New Roman" pitchFamily="18" charset="0"/>
              </a:rPr>
              <a:t>, B. Han, and V. </a:t>
            </a:r>
            <a:r>
              <a:rPr lang="en-IN" sz="1600" dirty="0" err="1" smtClean="0">
                <a:latin typeface="Times New Roman" pitchFamily="18" charset="0"/>
                <a:cs typeface="Times New Roman" pitchFamily="18" charset="0"/>
              </a:rPr>
              <a:t>Gopalakrishnan</a:t>
            </a:r>
            <a:r>
              <a:rPr lang="en-IN" sz="1600" dirty="0" smtClean="0">
                <a:latin typeface="Times New Roman" pitchFamily="18" charset="0"/>
                <a:cs typeface="Times New Roman" pitchFamily="18" charset="0"/>
              </a:rPr>
              <a:t>, “Optimizing 360 video delivery over cellular networks,” in Proc. of ACM ATC, Oct. 2016, pp. 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 </a:t>
            </a:r>
            <a:r>
              <a:rPr lang="en-IN" sz="1600" dirty="0" err="1" smtClean="0">
                <a:latin typeface="Times New Roman" pitchFamily="18" charset="0"/>
                <a:cs typeface="Times New Roman" pitchFamily="18" charset="0"/>
              </a:rPr>
              <a:t>Bao</a:t>
            </a:r>
            <a:r>
              <a:rPr lang="en-IN" sz="1600" dirty="0" smtClean="0">
                <a:latin typeface="Times New Roman" pitchFamily="18" charset="0"/>
                <a:cs typeface="Times New Roman" pitchFamily="18" charset="0"/>
              </a:rPr>
              <a:t>, T. Zhang, A. </a:t>
            </a:r>
            <a:r>
              <a:rPr lang="en-IN" sz="1600" dirty="0" err="1" smtClean="0">
                <a:latin typeface="Times New Roman" pitchFamily="18" charset="0"/>
                <a:cs typeface="Times New Roman" pitchFamily="18" charset="0"/>
              </a:rPr>
              <a:t>Pande</a:t>
            </a:r>
            <a:r>
              <a:rPr lang="en-IN" sz="1600" dirty="0" smtClean="0">
                <a:latin typeface="Times New Roman" pitchFamily="18" charset="0"/>
                <a:cs typeface="Times New Roman" pitchFamily="18" charset="0"/>
              </a:rPr>
              <a:t>, H. Wu, and X. Liu, “Motion-</a:t>
            </a:r>
            <a:r>
              <a:rPr lang="en-IN" sz="1600" dirty="0" err="1" smtClean="0">
                <a:latin typeface="Times New Roman" pitchFamily="18" charset="0"/>
                <a:cs typeface="Times New Roman" pitchFamily="18" charset="0"/>
              </a:rPr>
              <a:t>predictionbased</a:t>
            </a:r>
            <a:r>
              <a:rPr lang="en-IN" sz="1600" dirty="0" smtClean="0">
                <a:latin typeface="Times New Roman" pitchFamily="18" charset="0"/>
                <a:cs typeface="Times New Roman" pitchFamily="18" charset="0"/>
              </a:rPr>
              <a:t> multicast for 360-degree video transmissions,” in Proc. of IEEE SECON, Jun. 2017, pp. 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Zou</a:t>
            </a:r>
            <a:r>
              <a:rPr lang="en-IN" sz="1600" dirty="0" smtClean="0">
                <a:latin typeface="Times New Roman" pitchFamily="18" charset="0"/>
                <a:cs typeface="Times New Roman" pitchFamily="18" charset="0"/>
              </a:rPr>
              <a:t>, C. Li, C. Liu, Q. Yang, H.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and E. Steinbach, “Probabilistic tile visibility-based server-side rate adaptation for adaptive 360-degree video streaming,” IEEE J. Sel. Topics Signal Process., vol. 14, no. 1, pp. 161–176, Jan.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Y. Dong, J. Wu, Z. Sun, Z. Shi, J. Yu, and S.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“Gaze prediction in dynamic 360◦ immersive videos,” in Proc. of IEEE CVPR, Jun. 2018, pp. 5333–5342.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Nguyen, Z. Yan, and K. </a:t>
            </a:r>
            <a:r>
              <a:rPr lang="en-IN" sz="1600" dirty="0" err="1" smtClean="0">
                <a:latin typeface="Times New Roman" pitchFamily="18" charset="0"/>
                <a:cs typeface="Times New Roman" pitchFamily="18" charset="0"/>
              </a:rPr>
              <a:t>Nahrstedt</a:t>
            </a:r>
            <a:r>
              <a:rPr lang="en-IN" sz="1600" dirty="0" smtClean="0">
                <a:latin typeface="Times New Roman" pitchFamily="18" charset="0"/>
                <a:cs typeface="Times New Roman" pitchFamily="18" charset="0"/>
              </a:rPr>
              <a:t>, “Your attention is unique: detecting 360-degree video saliency in head-mounted display for head movement prediction,” in Proc. of ACM Multimedia, Oct. 2018, pp. 1190–1198.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Fan, S. Yen, C. Huang, and C. Hsu, “Optimizing fixation prediction using recurrent neural networks for 360◦ video streaming in </a:t>
            </a:r>
            <a:r>
              <a:rPr lang="en-IN" sz="1600" dirty="0" err="1" smtClean="0">
                <a:latin typeface="Times New Roman" pitchFamily="18" charset="0"/>
                <a:cs typeface="Times New Roman" pitchFamily="18" charset="0"/>
              </a:rPr>
              <a:t>headmounted</a:t>
            </a:r>
            <a:r>
              <a:rPr lang="en-IN" sz="1600" dirty="0" smtClean="0">
                <a:latin typeface="Times New Roman" pitchFamily="18" charset="0"/>
                <a:cs typeface="Times New Roman" pitchFamily="18" charset="0"/>
              </a:rPr>
              <a:t> virtual reality,” IEEE Trans. Multimedia, vol. 22, no. 3, pp. 744–759, Mar.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1707</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Adaptive Streaming of 360 Videos with Perfect, Imperfect, and Unknown FoV Viewing Probabilities in Wireless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2021-08-25T11:11:51Z</dcterms:modified>
</cp:coreProperties>
</file>