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Multi-Agent Deep Reinforcement Learning Multiple Access for Heterogeneous Wireless Networks with Imperfect Channels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investigates a futuristic spectrum sharing paradigm for heterogeneous wireless networks with imperfect channels. In the heterogeneous networks, multiple wireless networks adopt different medium access control (MAC) protocols to share a common wireless spectrum and each network is unaware of the MACs of others. This paper aims to design a distributed deep reinforcement learning (DRL) based MAC protocol for a particular network, and the objective of this network is to achieve a global α-fairness objective. In the conventional DRL framework, feedback/reward given to the agent is always correctly received, so that the agent can optimize its strategy based on the received reward. In our wireless application where the channels are noisy, the feedback/reward (i.e., the ACK packet) may be lost due to channel noise and interference.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Without </a:t>
            </a:r>
            <a:r>
              <a:rPr lang="en-IN" sz="2000" dirty="0" smtClean="0">
                <a:latin typeface="Times New Roman" pitchFamily="18" charset="0"/>
                <a:cs typeface="Times New Roman" pitchFamily="18" charset="0"/>
              </a:rPr>
              <a:t>correct feedback, the agent (i.e., the network user) may fail to find a good solution. Moreover, in the distributed protocol, each agent makes decisions on its own. It is a challenge to guarantee that the multiple agents will make coherent decisions and work together to achieve the same objective, particularly in the face of imperfect feedback channels. To tackle the challenge, we put forth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a feedback recovery mechanism to recover missing feedback information, and (ii) a two-stage action selection mechanism to aid coherent decision making to reduce transmission collisions among the agents. Extensive simulation results demonstrate the effectiveness of these two mechanisms. Last but not least, we believe that the feedback recovery mechanism and the two-stage action selection mechanism can also be used in general distributed multi-agent reinforcement learning problems in which feedback information on rewards can be corrupted.</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contrast with existing studies, which quantized the continuous set into discrete </a:t>
            </a:r>
            <a:r>
              <a:rPr lang="en-IN" sz="2000" dirty="0" smtClean="0">
                <a:latin typeface="Times New Roman" pitchFamily="18" charset="0"/>
                <a:cs typeface="Times New Roman" pitchFamily="18" charset="0"/>
              </a:rPr>
              <a:t>space, </a:t>
            </a:r>
            <a:r>
              <a:rPr lang="en-IN" sz="2000" dirty="0" smtClean="0">
                <a:latin typeface="Times New Roman" pitchFamily="18" charset="0"/>
                <a:cs typeface="Times New Roman" pitchFamily="18" charset="0"/>
              </a:rPr>
              <a:t>we propose utilizing the parameterized deep Q-network (P-DQN) to handle the problem with a hybrid action space composed of discrete user association and continuous power </a:t>
            </a:r>
            <a:r>
              <a:rPr lang="en-IN" sz="2000" dirty="0" smtClean="0">
                <a:latin typeface="Times New Roman" pitchFamily="18" charset="0"/>
                <a:cs typeface="Times New Roman" pitchFamily="18" charset="0"/>
              </a:rPr>
              <a:t>allocation.</a:t>
            </a:r>
          </a:p>
          <a:p>
            <a:pPr algn="just">
              <a:lnSpc>
                <a:spcPct val="150000"/>
              </a:lnSpc>
            </a:pPr>
            <a:r>
              <a:rPr lang="en-IN" sz="2000" dirty="0" smtClean="0">
                <a:latin typeface="Times New Roman" pitchFamily="18" charset="0"/>
                <a:cs typeface="Times New Roman" pitchFamily="18" charset="0"/>
              </a:rPr>
              <a:t>In this paper, we have studied the joint problem of user association and power allocation using P-DQN in the downlink of a two-tier </a:t>
            </a:r>
            <a:r>
              <a:rPr lang="en-IN" sz="2000" dirty="0" err="1" smtClean="0">
                <a:latin typeface="Times New Roman" pitchFamily="18" charset="0"/>
                <a:cs typeface="Times New Roman" pitchFamily="18" charset="0"/>
              </a:rPr>
              <a:t>HetNet</a:t>
            </a:r>
            <a:r>
              <a:rPr lang="en-IN" sz="2000" dirty="0" smtClean="0">
                <a:latin typeface="Times New Roman" pitchFamily="18" charset="0"/>
                <a:cs typeface="Times New Roman" pitchFamily="18" charset="0"/>
              </a:rPr>
              <a:t> without knowledge of the environment transition probability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Each SBS allocates the power to its serving UEs based on the policy determined by the P-DQN. Each UE is randomly associated with one SBS in such a way that the random association policy obeys the backhaul link constraint.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demonstrate that our proposed feedback recovery mechanism can effectively solve the problem of imperfect feedback channels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in our design, we adopt the multidimensional DRL framework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 solve this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adopts a distributed DLMA algorithm to solve the imperfect channel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believe that the feedback recovery mechanism and the two-stage action selection mechanism proposed in this paper can also be used in general distributed multi-agent reinforcement learning problems in which feedback information on rewards can be corrupted.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per user power constraint can be facilitated by the actor-parameter network in the proposed P-DQN in a much easier </a:t>
            </a:r>
            <a:r>
              <a:rPr lang="en-IN" sz="2000" dirty="0" smtClean="0">
                <a:latin typeface="Times New Roman" pitchFamily="18" charset="0"/>
                <a:cs typeface="Times New Roman" pitchFamily="18" charset="0"/>
              </a:rPr>
              <a:t>way.</a:t>
            </a:r>
          </a:p>
          <a:p>
            <a:pPr algn="just">
              <a:lnSpc>
                <a:spcPct val="150000"/>
              </a:lnSpc>
            </a:pPr>
            <a:r>
              <a:rPr lang="en-IN" sz="2000" dirty="0" smtClean="0">
                <a:latin typeface="Times New Roman" pitchFamily="18" charset="0"/>
                <a:cs typeface="Times New Roman" pitchFamily="18" charset="0"/>
              </a:rPr>
              <a:t>To overcome this difficulty, in this paper, we propose employing the P-DQN </a:t>
            </a: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the joint power allocation and user association because of its capability of solving problems with hybrid action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user association policy is accomplished by the proposed P-DQN, whereas each SBS serves the UEs in its cluster with random powers under the total power and backhaul capacity constraint.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shows the convergence of the user association and power allocation algorithm using the proposed P-DQN</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paper puts forth an intelligent MAC protocol for a particular network—among the networks sharing the spectrum—to achieve efficient and equitable spectrum sharing among all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develop a distributed DRL based MAC protocol for efficient and equitable spectrum sharing in heterogeneous wireless networks with imperfect </a:t>
            </a:r>
            <a:r>
              <a:rPr lang="en-IN" sz="2000" dirty="0" smtClean="0">
                <a:latin typeface="Times New Roman" pitchFamily="18" charset="0"/>
                <a:cs typeface="Times New Roman" pitchFamily="18" charset="0"/>
              </a:rPr>
              <a:t>channels.</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first study the performance of DLMA in reducing the detrimental effect of the imperfect feedback channels when the objective of the agent is to maximize sum throughput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then study the performance of DLMA in reducing the detrimental effect of the imperfect feedback channels when the DLMA agent aims to achieve a different objective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Sensing-throughput tradeoff for cognitive radio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Y.-C. Liang, Y. Zeng, E. C. Peh, and A. T. Hoang,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a cognitive radio network, the secondary users are allowed to utilize the frequency bands of primary users when these bands are not currently being used.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Reinforcement learning: An introduction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S. Sutton and A. G. Barto,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Reinforcement Learning, Richard Sutton and Andrew </a:t>
                      </a:r>
                      <a:r>
                        <a:rPr lang="en-US" sz="2000" dirty="0" err="1">
                          <a:latin typeface="Times New Roman"/>
                          <a:ea typeface="Calibri"/>
                          <a:cs typeface="Latha"/>
                        </a:rPr>
                        <a:t>Barto</a:t>
                      </a:r>
                      <a:r>
                        <a:rPr lang="en-US" sz="2000" dirty="0">
                          <a:latin typeface="Times New Roman"/>
                          <a:ea typeface="Calibri"/>
                          <a:cs typeface="Latha"/>
                        </a:rPr>
                        <a:t> provide a clear and simple account of the key ideas and algorithms of reinforcement learning.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9428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Deep reinforcement learning for robotic manipulation with asynchronous off-policy updates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Gu, E. Holly, T. Lillicrap, and S. Levine,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Reinforcement learning holds the promise of enabling autonomous robots to learn large repertoires of behavioral skills with minimal human intervention.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Application of machine learning in wireless networks: Key techniques and open issues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Sun, M. Peng, Y. Zhou, Y. Huang, and S. Mao,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As a key technique for enabling artificial intelligence, machine learning (ML) is capable of solving complex problems without explicit programming.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524000" y="1933575"/>
            <a:ext cx="7010400" cy="382905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developed a distributed DLMA protocol for efficient and equitable spectrum sharing in heterogeneous wireless networks with imperfect channels. Each user in the DLMA network is regarded as an agent and adopts the DLMA protocol to coexist with other DLMA agents and the users from the other networks. The agents do not have collaboration with each other and are unaware of the operational details of the MACs of the users of other networks. Through a DRL process, the agents learn to work together to achieve a global α-fairness objective.</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P. </a:t>
            </a:r>
            <a:r>
              <a:rPr lang="en-IN" sz="1700" dirty="0" err="1" smtClean="0">
                <a:latin typeface="Times New Roman" pitchFamily="18" charset="0"/>
                <a:cs typeface="Times New Roman" pitchFamily="18" charset="0"/>
              </a:rPr>
              <a:t>Tilghman</a:t>
            </a:r>
            <a:r>
              <a:rPr lang="en-IN" sz="1700" dirty="0" smtClean="0">
                <a:latin typeface="Times New Roman" pitchFamily="18" charset="0"/>
                <a:cs typeface="Times New Roman" pitchFamily="18" charset="0"/>
              </a:rPr>
              <a:t>, “Will rule the airwaves: A </a:t>
            </a:r>
            <a:r>
              <a:rPr lang="en-IN" sz="1700" dirty="0" err="1" smtClean="0">
                <a:latin typeface="Times New Roman" pitchFamily="18" charset="0"/>
                <a:cs typeface="Times New Roman" pitchFamily="18" charset="0"/>
              </a:rPr>
              <a:t>darpa</a:t>
            </a:r>
            <a:r>
              <a:rPr lang="en-IN" sz="1700" dirty="0" smtClean="0">
                <a:latin typeface="Times New Roman" pitchFamily="18" charset="0"/>
                <a:cs typeface="Times New Roman" pitchFamily="18" charset="0"/>
              </a:rPr>
              <a:t> grand challenge seeks autonomous radios to manage the wireless spectrum,” IEEE Spectrum, vol. 56, no. 6, pp. 28–33, 2019.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[2] Y.-C. Liang, Y. </a:t>
            </a:r>
            <a:r>
              <a:rPr lang="en-IN" sz="1700" dirty="0" err="1" smtClean="0">
                <a:latin typeface="Times New Roman" pitchFamily="18" charset="0"/>
                <a:cs typeface="Times New Roman" pitchFamily="18" charset="0"/>
              </a:rPr>
              <a:t>Zeng</a:t>
            </a:r>
            <a:r>
              <a:rPr lang="en-IN" sz="1700" dirty="0" smtClean="0">
                <a:latin typeface="Times New Roman" pitchFamily="18" charset="0"/>
                <a:cs typeface="Times New Roman" pitchFamily="18" charset="0"/>
              </a:rPr>
              <a:t>, E. C. </a:t>
            </a:r>
            <a:r>
              <a:rPr lang="en-IN" sz="1700" dirty="0" err="1" smtClean="0">
                <a:latin typeface="Times New Roman" pitchFamily="18" charset="0"/>
                <a:cs typeface="Times New Roman" pitchFamily="18" charset="0"/>
              </a:rPr>
              <a:t>Peh</a:t>
            </a:r>
            <a:r>
              <a:rPr lang="en-IN" sz="1700" dirty="0" smtClean="0">
                <a:latin typeface="Times New Roman" pitchFamily="18" charset="0"/>
                <a:cs typeface="Times New Roman" pitchFamily="18" charset="0"/>
              </a:rPr>
              <a:t>, and A. T. Hoang, “Sensing-throughput </a:t>
            </a:r>
            <a:r>
              <a:rPr lang="en-IN" sz="1700" dirty="0" err="1" smtClean="0">
                <a:latin typeface="Times New Roman" pitchFamily="18" charset="0"/>
                <a:cs typeface="Times New Roman" pitchFamily="18" charset="0"/>
              </a:rPr>
              <a:t>tradeoff</a:t>
            </a:r>
            <a:r>
              <a:rPr lang="en-IN" sz="1700" dirty="0" smtClean="0">
                <a:latin typeface="Times New Roman" pitchFamily="18" charset="0"/>
                <a:cs typeface="Times New Roman" pitchFamily="18" charset="0"/>
              </a:rPr>
              <a:t> for cognitive radio networks</a:t>
            </a:r>
            <a:r>
              <a:rPr lang="en-IN" sz="1700" dirty="0" smtClean="0">
                <a:latin typeface="Times New Roman" pitchFamily="18" charset="0"/>
                <a:cs typeface="Times New Roman" pitchFamily="18" charset="0"/>
              </a:rPr>
              <a:t>,” IEEE transactions on Wireless Communications, vol. 7, no. 4, pp. 1326–1337, 2008.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R. S. Sutton and A. G. </a:t>
            </a:r>
            <a:r>
              <a:rPr lang="en-IN" sz="1700" dirty="0" err="1" smtClean="0">
                <a:latin typeface="Times New Roman" pitchFamily="18" charset="0"/>
                <a:cs typeface="Times New Roman" pitchFamily="18" charset="0"/>
              </a:rPr>
              <a:t>Barto</a:t>
            </a:r>
            <a:r>
              <a:rPr lang="en-IN" sz="1700" dirty="0" smtClean="0">
                <a:latin typeface="Times New Roman" pitchFamily="18" charset="0"/>
                <a:cs typeface="Times New Roman" pitchFamily="18" charset="0"/>
              </a:rPr>
              <a:t>, Reinforcement learning: An introduction. MIT press, 2018.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I. </a:t>
            </a:r>
            <a:r>
              <a:rPr lang="en-IN" sz="1700" dirty="0" err="1" smtClean="0">
                <a:latin typeface="Times New Roman" pitchFamily="18" charset="0"/>
                <a:cs typeface="Times New Roman" pitchFamily="18" charset="0"/>
              </a:rPr>
              <a:t>Goodfellow</a:t>
            </a:r>
            <a:r>
              <a:rPr lang="en-IN" sz="1700" dirty="0" smtClean="0">
                <a:latin typeface="Times New Roman" pitchFamily="18" charset="0"/>
                <a:cs typeface="Times New Roman" pitchFamily="18" charset="0"/>
              </a:rPr>
              <a:t>, Y. </a:t>
            </a:r>
            <a:r>
              <a:rPr lang="en-IN" sz="1700" dirty="0" err="1" smtClean="0">
                <a:latin typeface="Times New Roman" pitchFamily="18" charset="0"/>
                <a:cs typeface="Times New Roman" pitchFamily="18" charset="0"/>
              </a:rPr>
              <a:t>Bengio</a:t>
            </a:r>
            <a:r>
              <a:rPr lang="en-IN" sz="1700" dirty="0" smtClean="0">
                <a:latin typeface="Times New Roman" pitchFamily="18" charset="0"/>
                <a:cs typeface="Times New Roman" pitchFamily="18" charset="0"/>
              </a:rPr>
              <a:t>, and A. </a:t>
            </a:r>
            <a:r>
              <a:rPr lang="en-IN" sz="1700" dirty="0" err="1" smtClean="0">
                <a:latin typeface="Times New Roman" pitchFamily="18" charset="0"/>
                <a:cs typeface="Times New Roman" pitchFamily="18" charset="0"/>
              </a:rPr>
              <a:t>Courville</a:t>
            </a:r>
            <a:r>
              <a:rPr lang="en-IN" sz="1700" dirty="0" smtClean="0">
                <a:latin typeface="Times New Roman" pitchFamily="18" charset="0"/>
                <a:cs typeface="Times New Roman" pitchFamily="18" charset="0"/>
              </a:rPr>
              <a:t>, Deep learning. MIT press, 2016.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V. </a:t>
            </a:r>
            <a:r>
              <a:rPr lang="en-IN" sz="1700" dirty="0" err="1" smtClean="0">
                <a:latin typeface="Times New Roman" pitchFamily="18" charset="0"/>
                <a:cs typeface="Times New Roman" pitchFamily="18" charset="0"/>
              </a:rPr>
              <a:t>Mnih</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Kavukcuoglu</a:t>
            </a:r>
            <a:r>
              <a:rPr lang="en-IN" sz="1700" dirty="0" smtClean="0">
                <a:latin typeface="Times New Roman" pitchFamily="18" charset="0"/>
                <a:cs typeface="Times New Roman" pitchFamily="18" charset="0"/>
              </a:rPr>
              <a:t>, D. Silver, A. A. </a:t>
            </a:r>
            <a:r>
              <a:rPr lang="en-IN" sz="1700" dirty="0" err="1" smtClean="0">
                <a:latin typeface="Times New Roman" pitchFamily="18" charset="0"/>
                <a:cs typeface="Times New Roman" pitchFamily="18" charset="0"/>
              </a:rPr>
              <a:t>Rusu</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Veness</a:t>
            </a:r>
            <a:r>
              <a:rPr lang="en-IN" sz="1700" dirty="0" smtClean="0">
                <a:latin typeface="Times New Roman" pitchFamily="18" charset="0"/>
                <a:cs typeface="Times New Roman" pitchFamily="18" charset="0"/>
              </a:rPr>
              <a:t>, M. G. </a:t>
            </a:r>
            <a:r>
              <a:rPr lang="en-IN" sz="1700" dirty="0" err="1" smtClean="0">
                <a:latin typeface="Times New Roman" pitchFamily="18" charset="0"/>
                <a:cs typeface="Times New Roman" pitchFamily="18" charset="0"/>
              </a:rPr>
              <a:t>Bellemare</a:t>
            </a:r>
            <a:r>
              <a:rPr lang="en-IN" sz="1700" dirty="0" smtClean="0">
                <a:latin typeface="Times New Roman" pitchFamily="18" charset="0"/>
                <a:cs typeface="Times New Roman" pitchFamily="18" charset="0"/>
              </a:rPr>
              <a:t>, A. Graves, M. </a:t>
            </a:r>
            <a:r>
              <a:rPr lang="en-IN" sz="1700" dirty="0" err="1" smtClean="0">
                <a:latin typeface="Times New Roman" pitchFamily="18" charset="0"/>
                <a:cs typeface="Times New Roman" pitchFamily="18" charset="0"/>
              </a:rPr>
              <a:t>Riedmiller</a:t>
            </a:r>
            <a:r>
              <a:rPr lang="en-IN" sz="1700" dirty="0" smtClean="0">
                <a:latin typeface="Times New Roman" pitchFamily="18" charset="0"/>
                <a:cs typeface="Times New Roman" pitchFamily="18" charset="0"/>
              </a:rPr>
              <a:t>, A. K. </a:t>
            </a:r>
            <a:r>
              <a:rPr lang="en-IN" sz="1700" dirty="0" err="1" smtClean="0">
                <a:latin typeface="Times New Roman" pitchFamily="18" charset="0"/>
                <a:cs typeface="Times New Roman" pitchFamily="18" charset="0"/>
              </a:rPr>
              <a:t>Fidjeland</a:t>
            </a:r>
            <a:r>
              <a:rPr lang="en-IN" sz="1700" dirty="0" smtClean="0">
                <a:latin typeface="Times New Roman" pitchFamily="18" charset="0"/>
                <a:cs typeface="Times New Roman" pitchFamily="18" charset="0"/>
              </a:rPr>
              <a:t>, G. </a:t>
            </a:r>
            <a:r>
              <a:rPr lang="en-IN" sz="1700" dirty="0" err="1" smtClean="0">
                <a:latin typeface="Times New Roman" pitchFamily="18" charset="0"/>
                <a:cs typeface="Times New Roman" pitchFamily="18" charset="0"/>
              </a:rPr>
              <a:t>Ostrovski</a:t>
            </a:r>
            <a:r>
              <a:rPr lang="en-IN" sz="1700" dirty="0" smtClean="0">
                <a:latin typeface="Times New Roman" pitchFamily="18" charset="0"/>
                <a:cs typeface="Times New Roman" pitchFamily="18" charset="0"/>
              </a:rPr>
              <a:t> et al., “Human-level control through deep reinforcement learning,” Nature, vol. 518, no. 7540, pp. 529–533, 2015.</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D. Silver, A. Huang, C. J. </a:t>
            </a:r>
            <a:r>
              <a:rPr lang="en-IN" sz="1500" dirty="0" err="1" smtClean="0">
                <a:latin typeface="Times New Roman" pitchFamily="18" charset="0"/>
                <a:cs typeface="Times New Roman" pitchFamily="18" charset="0"/>
              </a:rPr>
              <a:t>Maddison</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Guez</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Sifre</a:t>
            </a:r>
            <a:r>
              <a:rPr lang="en-IN" sz="1500" dirty="0" smtClean="0">
                <a:latin typeface="Times New Roman" pitchFamily="18" charset="0"/>
                <a:cs typeface="Times New Roman" pitchFamily="18" charset="0"/>
              </a:rPr>
              <a:t>, G. Van Den </a:t>
            </a:r>
            <a:r>
              <a:rPr lang="en-IN" sz="1500" dirty="0" err="1" smtClean="0">
                <a:latin typeface="Times New Roman" pitchFamily="18" charset="0"/>
                <a:cs typeface="Times New Roman" pitchFamily="18" charset="0"/>
              </a:rPr>
              <a:t>Driessche</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Schrittwieser</a:t>
            </a:r>
            <a:r>
              <a:rPr lang="en-IN" sz="1500" dirty="0" smtClean="0">
                <a:latin typeface="Times New Roman" pitchFamily="18" charset="0"/>
                <a:cs typeface="Times New Roman" pitchFamily="18" charset="0"/>
              </a:rPr>
              <a:t>, I. </a:t>
            </a:r>
            <a:r>
              <a:rPr lang="en-IN" sz="1500" dirty="0" err="1" smtClean="0">
                <a:latin typeface="Times New Roman" pitchFamily="18" charset="0"/>
                <a:cs typeface="Times New Roman" pitchFamily="18" charset="0"/>
              </a:rPr>
              <a:t>Antonoglou</a:t>
            </a:r>
            <a:r>
              <a:rPr lang="en-IN" sz="1500" dirty="0" smtClean="0">
                <a:latin typeface="Times New Roman" pitchFamily="18" charset="0"/>
                <a:cs typeface="Times New Roman" pitchFamily="18" charset="0"/>
              </a:rPr>
              <a:t>, V. </a:t>
            </a:r>
            <a:r>
              <a:rPr lang="en-IN" sz="1500" dirty="0" err="1" smtClean="0">
                <a:latin typeface="Times New Roman" pitchFamily="18" charset="0"/>
                <a:cs typeface="Times New Roman" pitchFamily="18" charset="0"/>
              </a:rPr>
              <a:t>Panneershelvam</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Lanctot</a:t>
            </a:r>
            <a:r>
              <a:rPr lang="en-IN" sz="1500" dirty="0" smtClean="0">
                <a:latin typeface="Times New Roman" pitchFamily="18" charset="0"/>
                <a:cs typeface="Times New Roman" pitchFamily="18" charset="0"/>
              </a:rPr>
              <a:t> et al., “Mastering the game of go with deep neural networks and tree search,” nature, vol. 529, no. 7587, p. 484, 2016.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S. </a:t>
            </a:r>
            <a:r>
              <a:rPr lang="en-IN" sz="1500" dirty="0" err="1" smtClean="0">
                <a:latin typeface="Times New Roman" pitchFamily="18" charset="0"/>
                <a:cs typeface="Times New Roman" pitchFamily="18" charset="0"/>
              </a:rPr>
              <a:t>Gu</a:t>
            </a:r>
            <a:r>
              <a:rPr lang="en-IN" sz="1500" dirty="0" smtClean="0">
                <a:latin typeface="Times New Roman" pitchFamily="18" charset="0"/>
                <a:cs typeface="Times New Roman" pitchFamily="18" charset="0"/>
              </a:rPr>
              <a:t>, E. Holly, T. </a:t>
            </a:r>
            <a:r>
              <a:rPr lang="en-IN" sz="1500" dirty="0" err="1" smtClean="0">
                <a:latin typeface="Times New Roman" pitchFamily="18" charset="0"/>
                <a:cs typeface="Times New Roman" pitchFamily="18" charset="0"/>
              </a:rPr>
              <a:t>Lillicrap</a:t>
            </a:r>
            <a:r>
              <a:rPr lang="en-IN" sz="1500" dirty="0" smtClean="0">
                <a:latin typeface="Times New Roman" pitchFamily="18" charset="0"/>
                <a:cs typeface="Times New Roman" pitchFamily="18" charset="0"/>
              </a:rPr>
              <a:t>, and S. Levine, “Deep reinforcement learning for robotic manipulation with asynchronous off-policy updates,” in 2017 IEEE international conference on robotics and automation (ICRA). IEEE, 2017, pp. 3389–3396</a:t>
            </a:r>
            <a:r>
              <a:rPr lang="en-IN" sz="1500" dirty="0" smtClean="0">
                <a:latin typeface="Times New Roman" pitchFamily="18" charset="0"/>
                <a:cs typeface="Times New Roman" pitchFamily="18" charset="0"/>
              </a:rPr>
              <a:t>. </a:t>
            </a: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N. C. </a:t>
            </a:r>
            <a:r>
              <a:rPr lang="en-IN" sz="1500" dirty="0" err="1" smtClean="0">
                <a:latin typeface="Times New Roman" pitchFamily="18" charset="0"/>
                <a:cs typeface="Times New Roman" pitchFamily="18" charset="0"/>
              </a:rPr>
              <a:t>Luong</a:t>
            </a:r>
            <a:r>
              <a:rPr lang="en-IN" sz="1500" dirty="0" smtClean="0">
                <a:latin typeface="Times New Roman" pitchFamily="18" charset="0"/>
                <a:cs typeface="Times New Roman" pitchFamily="18" charset="0"/>
              </a:rPr>
              <a:t>, D. T. Hoang, S. Gong, D. </a:t>
            </a:r>
            <a:r>
              <a:rPr lang="en-IN" sz="1500" dirty="0" err="1" smtClean="0">
                <a:latin typeface="Times New Roman" pitchFamily="18" charset="0"/>
                <a:cs typeface="Times New Roman" pitchFamily="18" charset="0"/>
              </a:rPr>
              <a:t>Niyato</a:t>
            </a:r>
            <a:r>
              <a:rPr lang="en-IN" sz="1500" dirty="0" smtClean="0">
                <a:latin typeface="Times New Roman" pitchFamily="18" charset="0"/>
                <a:cs typeface="Times New Roman" pitchFamily="18" charset="0"/>
              </a:rPr>
              <a:t>, P. Wang, Y.-C. Liang, and D. I. Kim, “Applications of deep reinforcement learning in communications and networking: A survey,” IEEE Communications Surveys &amp; Tutorials, 2019.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Y. Sun, M. </a:t>
            </a:r>
            <a:r>
              <a:rPr lang="en-IN" sz="1500" dirty="0" err="1" smtClean="0">
                <a:latin typeface="Times New Roman" pitchFamily="18" charset="0"/>
                <a:cs typeface="Times New Roman" pitchFamily="18" charset="0"/>
              </a:rPr>
              <a:t>Peng</a:t>
            </a:r>
            <a:r>
              <a:rPr lang="en-IN" sz="1500" dirty="0" smtClean="0">
                <a:latin typeface="Times New Roman" pitchFamily="18" charset="0"/>
                <a:cs typeface="Times New Roman" pitchFamily="18" charset="0"/>
              </a:rPr>
              <a:t>, Y. Zhou, Y. Huang, and S. Mao, “Application of machine learning in wireless networks: Key techniques and open issues,” IEEE Communications Surveys &amp; Tutorials, 2019.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Y. </a:t>
            </a:r>
            <a:r>
              <a:rPr lang="en-IN" sz="1500" dirty="0" err="1" smtClean="0">
                <a:latin typeface="Times New Roman" pitchFamily="18" charset="0"/>
                <a:cs typeface="Times New Roman" pitchFamily="18" charset="0"/>
              </a:rPr>
              <a:t>Shao</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Rezaee</a:t>
            </a:r>
            <a:r>
              <a:rPr lang="en-IN" sz="1500" dirty="0" smtClean="0">
                <a:latin typeface="Times New Roman" pitchFamily="18" charset="0"/>
                <a:cs typeface="Times New Roman" pitchFamily="18" charset="0"/>
              </a:rPr>
              <a:t>, S. C. </a:t>
            </a:r>
            <a:r>
              <a:rPr lang="en-IN" sz="1500" dirty="0" err="1" smtClean="0">
                <a:latin typeface="Times New Roman" pitchFamily="18" charset="0"/>
                <a:cs typeface="Times New Roman" pitchFamily="18" charset="0"/>
              </a:rPr>
              <a:t>Liew</a:t>
            </a:r>
            <a:r>
              <a:rPr lang="en-IN" sz="1500" dirty="0" smtClean="0">
                <a:latin typeface="Times New Roman" pitchFamily="18" charset="0"/>
                <a:cs typeface="Times New Roman" pitchFamily="18" charset="0"/>
              </a:rPr>
              <a:t>, and V. W. Chan, “Significant sampling for shortest path routing: A deep reinforcement learning solution,” in 2019 IEEE Global Communications Conference (GLOBECOM). IEEE, 2019, pp. 1–7.</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1594</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Multi-Agent Deep Reinforcement Learning Multiple Access for Heterogeneous Wireless Networks with Imperfect Channels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2021-08-24T12:11:00Z</dcterms:modified>
</cp:coreProperties>
</file>