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Wireless Energy Transfer in Extra-Large Massive MIMO </a:t>
            </a:r>
            <a:r>
              <a:rPr lang="en-IN" b="1" dirty="0" err="1" smtClean="0">
                <a:latin typeface="Times New Roman" pitchFamily="18" charset="0"/>
                <a:cs typeface="Times New Roman" pitchFamily="18" charset="0"/>
              </a:rPr>
              <a:t>Rician</a:t>
            </a:r>
            <a:r>
              <a:rPr lang="en-IN" b="1" dirty="0" smtClean="0">
                <a:latin typeface="Times New Roman" pitchFamily="18" charset="0"/>
                <a:cs typeface="Times New Roman" pitchFamily="18" charset="0"/>
              </a:rPr>
              <a:t> Channels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application scenarios such as Internet of Things, a large number of energy receivers (ERs) exist and line-of-sight (LOS) propagation could be common. Considering this, we investigate wireless energy transfer (WET) in extra-large massive MIMO </a:t>
            </a:r>
            <a:r>
              <a:rPr lang="en-IN" sz="2000" dirty="0" err="1" smtClean="0">
                <a:latin typeface="Times New Roman" pitchFamily="18" charset="0"/>
                <a:cs typeface="Times New Roman" pitchFamily="18" charset="0"/>
              </a:rPr>
              <a:t>Rician</a:t>
            </a:r>
            <a:r>
              <a:rPr lang="en-IN" sz="2000" dirty="0" smtClean="0">
                <a:latin typeface="Times New Roman" pitchFamily="18" charset="0"/>
                <a:cs typeface="Times New Roman" pitchFamily="18" charset="0"/>
              </a:rPr>
              <a:t> channels. We derive analytical expressions of the received net energy for different schemes, including 1) training-based WET, where the ER sends beacon signal for channel training and the energy transmitter (ET) uses the channel estimate for energy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2) LOS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where the ET transmits to the LOS direction of the ER, and 3) energy harvesting, which allows an ER to harvest the training energy from the other ERs. We derive a path loss threshold for switching between training and LOS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-based WET. We further show that the WET scheme selection of one ER is not affected by the other ERs, and the energy harvested from training is minimal in practice. With these insights, we propose an algorithm for the multi-ER scenario, which minimizes the power consumption by iteratively updating the WET scheme selection and power allocation for all ERs. Simulations show that the proposed algorithm achieves near-optimal performance as compared to exhaustive searching, while with much lower implementation complexity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to most existing works in the literature, we focus on ascertaining whether the use of large antenna arrays could substantially extend the feasible range of WET while maintaining the receive power level in the same order such that a reasonable </a:t>
            </a:r>
            <a:r>
              <a:rPr lang="en-IN" sz="2000" dirty="0" err="1" smtClean="0">
                <a:latin typeface="Times New Roman" pitchFamily="18" charset="0"/>
                <a:cs typeface="Times New Roman" pitchFamily="18" charset="0"/>
              </a:rPr>
              <a:t>rectenna</a:t>
            </a:r>
            <a:r>
              <a:rPr lang="en-IN" sz="2000" dirty="0" smtClean="0">
                <a:latin typeface="Times New Roman" pitchFamily="18" charset="0"/>
                <a:cs typeface="Times New Roman" pitchFamily="18" charset="0"/>
              </a:rPr>
              <a:t> efficiency can be maintained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rich literature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the EH circuits </a:t>
            </a:r>
            <a:r>
              <a:rPr lang="en-IN" sz="2000" dirty="0" smtClean="0">
                <a:latin typeface="Times New Roman" pitchFamily="18" charset="0"/>
                <a:cs typeface="Times New Roman" pitchFamily="18" charset="0"/>
              </a:rPr>
              <a:t>exists, </a:t>
            </a:r>
            <a:r>
              <a:rPr lang="en-IN" sz="2000" dirty="0" smtClean="0">
                <a:latin typeface="Times New Roman" pitchFamily="18" charset="0"/>
                <a:cs typeface="Times New Roman" pitchFamily="18" charset="0"/>
              </a:rPr>
              <a:t>and it has been known that different types of RF-DC conversion circuits lead to different optimal waveforms.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same linear increase of the mean sum-power also exists when using a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with access to instantaneous full-CSIT.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aim to fill in this gap by investigating the impact of hardware impairments on the achievable rate of regular and LS-MIMO systems over </a:t>
            </a:r>
            <a:r>
              <a:rPr lang="en-IN" sz="2000" dirty="0" err="1" smtClean="0">
                <a:latin typeface="Times New Roman" pitchFamily="18" charset="0"/>
                <a:cs typeface="Times New Roman" pitchFamily="18" charset="0"/>
              </a:rPr>
              <a:t>Rician</a:t>
            </a:r>
            <a:r>
              <a:rPr lang="en-IN" sz="2000" dirty="0" smtClean="0">
                <a:latin typeface="Times New Roman" pitchFamily="18" charset="0"/>
                <a:cs typeface="Times New Roman" pitchFamily="18" charset="0"/>
              </a:rPr>
              <a:t> fading channels.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researchers have analyzed the impact of transceiver hardware impairments on MIMO system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it is important to analyze the impact of transceiver hardware impairments on the performance of MIMO systems to provide useful guidance for practical systems </a:t>
            </a:r>
            <a:r>
              <a:rPr lang="en-IN" sz="2000" dirty="0" smtClean="0">
                <a:latin typeface="Times New Roman" pitchFamily="18" charset="0"/>
                <a:cs typeface="Times New Roman" pitchFamily="18" charset="0"/>
              </a:rPr>
              <a:t>design.</a:t>
            </a:r>
          </a:p>
          <a:p>
            <a:pPr algn="just">
              <a:lnSpc>
                <a:spcPct val="150000"/>
              </a:lnSpc>
            </a:pPr>
            <a:r>
              <a:rPr lang="en-IN" sz="2000" dirty="0" smtClean="0">
                <a:latin typeface="Times New Roman" pitchFamily="18" charset="0"/>
                <a:cs typeface="Times New Roman" pitchFamily="18" charset="0"/>
              </a:rPr>
              <a:t>Moreover, the impact of the </a:t>
            </a:r>
            <a:r>
              <a:rPr lang="en-IN" sz="2000" dirty="0" err="1" smtClean="0">
                <a:latin typeface="Times New Roman" pitchFamily="18" charset="0"/>
                <a:cs typeface="Times New Roman" pitchFamily="18" charset="0"/>
              </a:rPr>
              <a:t>Rician</a:t>
            </a:r>
            <a:r>
              <a:rPr lang="en-IN" sz="2000" dirty="0" smtClean="0">
                <a:latin typeface="Times New Roman" pitchFamily="18" charset="0"/>
                <a:cs typeface="Times New Roman" pitchFamily="18" charset="0"/>
              </a:rPr>
              <a:t> K-factor and hardware impairments on the achievable rate performance are investigated.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precoders</a:t>
            </a:r>
            <a:r>
              <a:rPr lang="en-IN" sz="2000" dirty="0" smtClean="0">
                <a:latin typeface="Times New Roman" pitchFamily="18" charset="0"/>
                <a:cs typeface="Times New Roman" pitchFamily="18" charset="0"/>
              </a:rPr>
              <a:t> proposed in the present paper are based on statistical CSIT (mean and correlation) and attain power gains very close to the optimal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with instantaneous </a:t>
            </a:r>
            <a:r>
              <a:rPr lang="en-IN" sz="2000" dirty="0" err="1" smtClean="0">
                <a:latin typeface="Times New Roman" pitchFamily="18" charset="0"/>
                <a:cs typeface="Times New Roman" pitchFamily="18" charset="0"/>
              </a:rPr>
              <a:t>fullCSIT</a:t>
            </a:r>
            <a:r>
              <a:rPr lang="en-IN" sz="2000" dirty="0" smtClean="0">
                <a:latin typeface="Times New Roman" pitchFamily="18" charset="0"/>
                <a:cs typeface="Times New Roman" pitchFamily="18" charset="0"/>
              </a:rPr>
              <a:t> available at the BS.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assess the proposed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techniques, this paper adopts one model that still mimics important features such as the sensitivity and saturation phenomena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advantage of the proposed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scheme stands out in comparison with the energy harvesting ability of both the SA and AA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withstand that effect, a constrained optimization of the </a:t>
            </a:r>
            <a:r>
              <a:rPr lang="en-IN" sz="2000" dirty="0" err="1" smtClean="0">
                <a:latin typeface="Times New Roman" pitchFamily="18" charset="0"/>
                <a:cs typeface="Times New Roman" pitchFamily="18" charset="0"/>
              </a:rPr>
              <a:t>precoders</a:t>
            </a:r>
            <a:r>
              <a:rPr lang="en-IN" sz="2000" dirty="0" smtClean="0">
                <a:latin typeface="Times New Roman" pitchFamily="18" charset="0"/>
                <a:cs typeface="Times New Roman" pitchFamily="18" charset="0"/>
              </a:rPr>
              <a:t> is proposed which, besides naturally enforcing inter-cluster fairness, can also conform the power domain at the terminals’ antennas to the linear domain of their non-linear EH circuit.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LS-MIMO systems, each base station is equipped with a large number of antennas to improve the spectral and energy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reveals </a:t>
            </a:r>
            <a:r>
              <a:rPr lang="en-IN" sz="2000" dirty="0" smtClean="0">
                <a:latin typeface="Times New Roman" pitchFamily="18" charset="0"/>
                <a:cs typeface="Times New Roman" pitchFamily="18" charset="0"/>
              </a:rPr>
              <a:t>that the residual hardware impairments dominate on the achievable rate performance of MIMO systems in the high-SNR regime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we show that the non-ideal LS-MIMO system can still achieve high spectra l efficiency due to its huge degrees of freedom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employing multiple antennas at the transceiver, </a:t>
            </a:r>
            <a:r>
              <a:rPr lang="en-IN" sz="2000" dirty="0" err="1" smtClean="0">
                <a:latin typeface="Times New Roman" pitchFamily="18" charset="0"/>
                <a:cs typeface="Times New Roman" pitchFamily="18" charset="0"/>
              </a:rPr>
              <a:t>wireles</a:t>
            </a:r>
            <a:r>
              <a:rPr lang="en-IN" sz="2000" dirty="0" smtClean="0">
                <a:latin typeface="Times New Roman" pitchFamily="18" charset="0"/>
                <a:cs typeface="Times New Roman" pitchFamily="18" charset="0"/>
              </a:rPr>
              <a:t> s systems can significantly increase the spectral efficiency and transmission reliability.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very attractive to deploy LS antenna elements with cheap, compact and power-efficient radio and digital-processing hardware.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Capacity of multi-antenna </a:t>
                      </a:r>
                      <a:r>
                        <a:rPr lang="en-US" sz="2000" dirty="0" err="1">
                          <a:latin typeface="Times New Roman"/>
                          <a:ea typeface="Calibri"/>
                          <a:cs typeface="Latha"/>
                        </a:rPr>
                        <a:t>gaussian</a:t>
                      </a:r>
                      <a:r>
                        <a:rPr lang="en-US" sz="2000" dirty="0">
                          <a:latin typeface="Times New Roman"/>
                          <a:ea typeface="Calibri"/>
                          <a:cs typeface="Latha"/>
                        </a:rPr>
                        <a:t> channels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Telatar,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investigate the use of multi-antennas at both ends of a point-to-point communication system over the additive Gaussian channel.</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 the ergodic capacity of MIMO free-space optical systems over turbulence channels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Zhang, L. Dai, Y. Han, Y. Zhang, and Z.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aims to provide the </a:t>
                      </a:r>
                      <a:r>
                        <a:rPr lang="en-US" sz="2000" dirty="0" err="1">
                          <a:solidFill>
                            <a:srgbClr val="333333"/>
                          </a:solidFill>
                          <a:latin typeface="Times New Roman"/>
                          <a:ea typeface="Calibri"/>
                          <a:cs typeface="Latha"/>
                        </a:rPr>
                        <a:t>ergodic</a:t>
                      </a:r>
                      <a:r>
                        <a:rPr lang="en-US" sz="2000" dirty="0">
                          <a:solidFill>
                            <a:srgbClr val="333333"/>
                          </a:solidFill>
                          <a:latin typeface="Times New Roman"/>
                          <a:ea typeface="Calibri"/>
                          <a:cs typeface="Latha"/>
                        </a:rPr>
                        <a:t> capacity characterization of multiple-input-multiple-output (MIMO) FSO systems over atmospheric turbulence-induced fading channels.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Massive MIMO with arbitrary non-ideal arrays: Hardware scaling laws and circuit-aware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Bj¨ornson, M. Matthaiou, and M. Debbah,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Massive multiple-input multiple-output (MIMO) systems are cellular networks where the base stations (BSs) are equipped with unconventionally many antennas, deployed on co-located or distributed arrays.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MIMO transmission with residual transmit-RF impairments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Studer, M. Wenk, and A. Burg,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study the effect on channel capacity and error-rate performance of residual </a:t>
                      </a:r>
                      <a:r>
                        <a:rPr lang="en-US" sz="2000" dirty="0" err="1">
                          <a:solidFill>
                            <a:srgbClr val="333333"/>
                          </a:solidFill>
                          <a:latin typeface="Times New Roman"/>
                          <a:ea typeface="Calibri"/>
                          <a:cs typeface="Latha"/>
                        </a:rPr>
                        <a:t>Tx</a:t>
                      </a:r>
                      <a:r>
                        <a:rPr lang="en-US" sz="2000" dirty="0">
                          <a:solidFill>
                            <a:srgbClr val="333333"/>
                          </a:solidFill>
                          <a:latin typeface="Times New Roman"/>
                          <a:ea typeface="Calibri"/>
                          <a:cs typeface="Latha"/>
                        </a:rPr>
                        <a:t>-RF impairments that defy proper compensation.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371600"/>
            <a:ext cx="68580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 a detail achievable rate analysis of regular and LS-MIMO systems under transceiver hardware impairments and </a:t>
            </a:r>
            <a:r>
              <a:rPr lang="en-IN" sz="2000" dirty="0" err="1" smtClean="0">
                <a:latin typeface="Times New Roman" pitchFamily="18" charset="0"/>
                <a:cs typeface="Times New Roman" pitchFamily="18" charset="0"/>
              </a:rPr>
              <a:t>Rician</a:t>
            </a:r>
            <a:r>
              <a:rPr lang="en-IN" sz="2000" dirty="0" smtClean="0">
                <a:latin typeface="Times New Roman" pitchFamily="18" charset="0"/>
                <a:cs typeface="Times New Roman" pitchFamily="18" charset="0"/>
              </a:rPr>
              <a:t> fading conditions. New analytical achievable rate results are derived for finite and infinite number of transceiver antennas. We obtain an asymptotic high-SNR achievable rate expression to reveal a finite ceiling in regular MIMO systems. Moreover, the impact of the </a:t>
            </a:r>
            <a:r>
              <a:rPr lang="en-IN" sz="2000" dirty="0" err="1" smtClean="0">
                <a:latin typeface="Times New Roman" pitchFamily="18" charset="0"/>
                <a:cs typeface="Times New Roman" pitchFamily="18" charset="0"/>
              </a:rPr>
              <a:t>Rician</a:t>
            </a:r>
            <a:r>
              <a:rPr lang="en-IN" sz="2000" dirty="0" smtClean="0">
                <a:latin typeface="Times New Roman" pitchFamily="18" charset="0"/>
                <a:cs typeface="Times New Roman" pitchFamily="18" charset="0"/>
              </a:rPr>
              <a:t> K-factor and hardware impairments on the achievable rate performance are investigated. Our findings reveal that the achievable rate ceiling vanishes by increasing both the number of transmit and receive antennas in LS-MIMO systems. Finally, we conclude that the achievable rate loss due to hardware impairments increases with the value of the </a:t>
            </a:r>
            <a:r>
              <a:rPr lang="en-IN" sz="2000" dirty="0" err="1" smtClean="0">
                <a:latin typeface="Times New Roman" pitchFamily="18" charset="0"/>
                <a:cs typeface="Times New Roman" pitchFamily="18" charset="0"/>
              </a:rPr>
              <a:t>Rician</a:t>
            </a:r>
            <a:r>
              <a:rPr lang="en-IN" sz="2000" dirty="0" smtClean="0">
                <a:latin typeface="Times New Roman" pitchFamily="18" charset="0"/>
                <a:cs typeface="Times New Roman" pitchFamily="18" charset="0"/>
              </a:rPr>
              <a:t> K-factor.</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E. </a:t>
            </a:r>
            <a:r>
              <a:rPr lang="en-IN" sz="1800" dirty="0" err="1" smtClean="0">
                <a:latin typeface="Times New Roman" pitchFamily="18" charset="0"/>
                <a:cs typeface="Times New Roman" pitchFamily="18" charset="0"/>
              </a:rPr>
              <a:t>Telatar</a:t>
            </a:r>
            <a:r>
              <a:rPr lang="en-IN" sz="1800" dirty="0" smtClean="0">
                <a:latin typeface="Times New Roman" pitchFamily="18" charset="0"/>
                <a:cs typeface="Times New Roman" pitchFamily="18" charset="0"/>
              </a:rPr>
              <a:t>, “Capacity of multi-antenna </a:t>
            </a:r>
            <a:r>
              <a:rPr lang="en-IN" sz="1800" dirty="0" err="1" smtClean="0">
                <a:latin typeface="Times New Roman" pitchFamily="18" charset="0"/>
                <a:cs typeface="Times New Roman" pitchFamily="18" charset="0"/>
              </a:rPr>
              <a:t>gaussian</a:t>
            </a:r>
            <a:r>
              <a:rPr lang="en-IN" sz="1800" dirty="0" smtClean="0">
                <a:latin typeface="Times New Roman" pitchFamily="18" charset="0"/>
                <a:cs typeface="Times New Roman" pitchFamily="18" charset="0"/>
              </a:rPr>
              <a:t> channels,” </a:t>
            </a:r>
            <a:r>
              <a:rPr lang="en-IN" sz="1800" dirty="0" err="1" smtClean="0">
                <a:latin typeface="Times New Roman" pitchFamily="18" charset="0"/>
                <a:cs typeface="Times New Roman" pitchFamily="18" charset="0"/>
              </a:rPr>
              <a:t>Europ</a:t>
            </a:r>
            <a:r>
              <a:rPr lang="en-IN" sz="1800" dirty="0" smtClean="0">
                <a:latin typeface="Times New Roman" pitchFamily="18" charset="0"/>
                <a:cs typeface="Times New Roman" pitchFamily="18" charset="0"/>
              </a:rPr>
              <a:t>. Trans. </a:t>
            </a:r>
            <a:r>
              <a:rPr lang="en-IN" sz="1800" dirty="0" err="1" smtClean="0">
                <a:latin typeface="Times New Roman" pitchFamily="18" charset="0"/>
                <a:cs typeface="Times New Roman" pitchFamily="18" charset="0"/>
              </a:rPr>
              <a:t>Telecommun</a:t>
            </a:r>
            <a:r>
              <a:rPr lang="en-IN" sz="1800" dirty="0" smtClean="0">
                <a:latin typeface="Times New Roman" pitchFamily="18" charset="0"/>
                <a:cs typeface="Times New Roman" pitchFamily="18" charset="0"/>
              </a:rPr>
              <a:t>., vol. 10, no. 6, pp. 585–595, 1999.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J. Zhang, L. Dai, Y. Han, Y. Zhang, and Z. Wang, “On the </a:t>
            </a:r>
            <a:r>
              <a:rPr lang="en-IN" sz="1800" dirty="0" err="1" smtClean="0">
                <a:latin typeface="Times New Roman" pitchFamily="18" charset="0"/>
                <a:cs typeface="Times New Roman" pitchFamily="18" charset="0"/>
              </a:rPr>
              <a:t>ergodic</a:t>
            </a:r>
            <a:r>
              <a:rPr lang="en-IN" sz="1800" dirty="0" smtClean="0">
                <a:latin typeface="Times New Roman" pitchFamily="18" charset="0"/>
                <a:cs typeface="Times New Roman" pitchFamily="18" charset="0"/>
              </a:rPr>
              <a:t> capacity of MIMO free-space optical systems over turbulence channels,” IEEE J. Sel. Areas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33, no. 9, pp. 1925–1934, Sep.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E. </a:t>
            </a:r>
            <a:r>
              <a:rPr lang="en-IN" sz="1800" dirty="0" err="1" smtClean="0">
                <a:latin typeface="Times New Roman" pitchFamily="18" charset="0"/>
                <a:cs typeface="Times New Roman" pitchFamily="18" charset="0"/>
              </a:rPr>
              <a:t>Bj¨ornson</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Matthaiou</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Debbah</a:t>
            </a:r>
            <a:r>
              <a:rPr lang="en-IN" sz="1800" dirty="0" smtClean="0">
                <a:latin typeface="Times New Roman" pitchFamily="18" charset="0"/>
                <a:cs typeface="Times New Roman" pitchFamily="18" charset="0"/>
              </a:rPr>
              <a:t>, “Massive MIMO with arbitrary non-ideal arrays: Hardware scaling laws and circuit-aware design,” IEEE Trans. </a:t>
            </a:r>
            <a:r>
              <a:rPr lang="en-IN" sz="1800" dirty="0" err="1" smtClean="0">
                <a:latin typeface="Times New Roman" pitchFamily="18" charset="0"/>
                <a:cs typeface="Times New Roman" pitchFamily="18" charset="0"/>
              </a:rPr>
              <a:t>Wirel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14, no. 8, pp. 4353–4368, Aug.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C. </a:t>
            </a:r>
            <a:r>
              <a:rPr lang="en-IN" sz="1800" dirty="0" err="1" smtClean="0">
                <a:latin typeface="Times New Roman" pitchFamily="18" charset="0"/>
                <a:cs typeface="Times New Roman" pitchFamily="18" charset="0"/>
              </a:rPr>
              <a:t>Studer</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Wenk</a:t>
            </a:r>
            <a:r>
              <a:rPr lang="en-IN" sz="1800" dirty="0" smtClean="0">
                <a:latin typeface="Times New Roman" pitchFamily="18" charset="0"/>
                <a:cs typeface="Times New Roman" pitchFamily="18" charset="0"/>
              </a:rPr>
              <a:t>, and A. Burg, “MIMO transmission with residual transmit-RF impairments,” in Proc. ITG/IEEE Work. Smart Ant. (WSA), Feb. 2010, pp. 189–196.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 “System-level implications of residual transmit-RF impairments in MIMO systems,” in Proc. </a:t>
            </a:r>
            <a:r>
              <a:rPr lang="en-IN" sz="1800" dirty="0" err="1" smtClean="0">
                <a:latin typeface="Times New Roman" pitchFamily="18" charset="0"/>
                <a:cs typeface="Times New Roman" pitchFamily="18" charset="0"/>
              </a:rPr>
              <a:t>Europ</a:t>
            </a:r>
            <a:r>
              <a:rPr lang="en-IN" sz="1800" dirty="0" smtClean="0">
                <a:latin typeface="Times New Roman" pitchFamily="18" charset="0"/>
                <a:cs typeface="Times New Roman" pitchFamily="18" charset="0"/>
              </a:rPr>
              <a:t>. Conf. Ant. Prop. (</a:t>
            </a:r>
            <a:r>
              <a:rPr lang="en-IN" sz="1800" dirty="0" err="1" smtClean="0">
                <a:latin typeface="Times New Roman" pitchFamily="18" charset="0"/>
                <a:cs typeface="Times New Roman" pitchFamily="18" charset="0"/>
              </a:rPr>
              <a:t>EuCAP</a:t>
            </a:r>
            <a:r>
              <a:rPr lang="en-IN" sz="1800" dirty="0" smtClean="0">
                <a:latin typeface="Times New Roman" pitchFamily="18" charset="0"/>
                <a:cs typeface="Times New Roman" pitchFamily="18" charset="0"/>
              </a:rPr>
              <a:t>), Apr. 2011, pp. 2686–2689.</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E. </a:t>
            </a:r>
            <a:r>
              <a:rPr lang="en-IN" sz="1600" dirty="0" err="1" smtClean="0">
                <a:latin typeface="Times New Roman" pitchFamily="18" charset="0"/>
                <a:cs typeface="Times New Roman" pitchFamily="18" charset="0"/>
              </a:rPr>
              <a:t>Bj¨ornson</a:t>
            </a:r>
            <a:r>
              <a:rPr lang="en-IN" sz="1600" dirty="0" smtClean="0">
                <a:latin typeface="Times New Roman" pitchFamily="18" charset="0"/>
                <a:cs typeface="Times New Roman" pitchFamily="18" charset="0"/>
              </a:rPr>
              <a:t>, P. Zetterberg, M. </a:t>
            </a:r>
            <a:r>
              <a:rPr lang="en-IN" sz="1600" dirty="0" err="1" smtClean="0">
                <a:latin typeface="Times New Roman" pitchFamily="18" charset="0"/>
                <a:cs typeface="Times New Roman" pitchFamily="18" charset="0"/>
              </a:rPr>
              <a:t>Bengtsson</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Ottersten</a:t>
            </a:r>
            <a:r>
              <a:rPr lang="en-IN" sz="1600" dirty="0" smtClean="0">
                <a:latin typeface="Times New Roman" pitchFamily="18" charset="0"/>
                <a:cs typeface="Times New Roman" pitchFamily="18" charset="0"/>
              </a:rPr>
              <a:t>, “Capacity limits and multiplexing gains of MIMO channels with transceiver impairments,”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17, no. 1, pp. 91–94, Jan.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X. Zhang, M. </a:t>
            </a:r>
            <a:r>
              <a:rPr lang="en-IN" sz="1600" dirty="0" err="1" smtClean="0">
                <a:latin typeface="Times New Roman" pitchFamily="18" charset="0"/>
                <a:cs typeface="Times New Roman" pitchFamily="18" charset="0"/>
              </a:rPr>
              <a:t>Matthaiou</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Bj¨ornson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Coldrey</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“On the MIMO capacity with residual transceiver hardware impairments,” in Proc. IEEE Int. Conf.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(ICC), June 2014, pp. 5299–5305.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 K. Mohammed and E. G. Larsson, “Per-antenna constant envelope </a:t>
            </a:r>
            <a:r>
              <a:rPr lang="en-IN" sz="1600" dirty="0" err="1" smtClean="0">
                <a:latin typeface="Times New Roman" pitchFamily="18" charset="0"/>
                <a:cs typeface="Times New Roman" pitchFamily="18" charset="0"/>
              </a:rPr>
              <a:t>precoding</a:t>
            </a:r>
            <a:r>
              <a:rPr lang="en-IN" sz="1600" dirty="0" smtClean="0">
                <a:latin typeface="Times New Roman" pitchFamily="18" charset="0"/>
                <a:cs typeface="Times New Roman" pitchFamily="18" charset="0"/>
              </a:rPr>
              <a:t> for large multi-user MIMO systems,”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61, no. 3, pp. 1059–1071, Mar.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Pitarokoilis</a:t>
            </a:r>
            <a:r>
              <a:rPr lang="en-IN" sz="1600" dirty="0" smtClean="0">
                <a:latin typeface="Times New Roman" pitchFamily="18" charset="0"/>
                <a:cs typeface="Times New Roman" pitchFamily="18" charset="0"/>
              </a:rPr>
              <a:t>, S. Mohammed, and E. G. Larsson, “Uplink performance of time-reversal MRC in massive MIMO systems subject to phase noise,” IEEE Trans. </a:t>
            </a:r>
            <a:r>
              <a:rPr lang="en-IN" sz="1600" dirty="0" err="1" smtClean="0">
                <a:latin typeface="Times New Roman" pitchFamily="18" charset="0"/>
                <a:cs typeface="Times New Roman" pitchFamily="18" charset="0"/>
              </a:rPr>
              <a:t>Wirel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14, no. 2, pp. 711–723, Feb.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R. Krishnan, M. </a:t>
            </a:r>
            <a:r>
              <a:rPr lang="en-IN" sz="1600" dirty="0" err="1" smtClean="0">
                <a:latin typeface="Times New Roman" pitchFamily="18" charset="0"/>
                <a:cs typeface="Times New Roman" pitchFamily="18" charset="0"/>
              </a:rPr>
              <a:t>Khanzadi</a:t>
            </a:r>
            <a:r>
              <a:rPr lang="en-IN" sz="1600" dirty="0" smtClean="0">
                <a:latin typeface="Times New Roman" pitchFamily="18" charset="0"/>
                <a:cs typeface="Times New Roman" pitchFamily="18" charset="0"/>
              </a:rPr>
              <a:t>, N. Krishnan, Y. Wu, A. </a:t>
            </a:r>
            <a:r>
              <a:rPr lang="en-IN" sz="1600" dirty="0" err="1" smtClean="0">
                <a:latin typeface="Times New Roman" pitchFamily="18" charset="0"/>
                <a:cs typeface="Times New Roman" pitchFamily="18" charset="0"/>
              </a:rPr>
              <a:t>Amat</a:t>
            </a:r>
            <a:r>
              <a:rPr lang="en-IN" sz="1600" dirty="0" smtClean="0">
                <a:latin typeface="Times New Roman" pitchFamily="18" charset="0"/>
                <a:cs typeface="Times New Roman" pitchFamily="18" charset="0"/>
              </a:rPr>
              <a:t>, T. Eriksson, and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“Linear massive MIMO </a:t>
            </a:r>
            <a:r>
              <a:rPr lang="en-IN" sz="1600" dirty="0" err="1" smtClean="0">
                <a:latin typeface="Times New Roman" pitchFamily="18" charset="0"/>
                <a:cs typeface="Times New Roman" pitchFamily="18" charset="0"/>
              </a:rPr>
              <a:t>precoders</a:t>
            </a:r>
            <a:r>
              <a:rPr lang="en-IN" sz="1600" dirty="0" smtClean="0">
                <a:latin typeface="Times New Roman" pitchFamily="18" charset="0"/>
                <a:cs typeface="Times New Roman" pitchFamily="18" charset="0"/>
              </a:rPr>
              <a:t> in the presence of phase noise–A large-scale analysis,”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accepted,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1292</TotalTime>
  <Words>1508</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Wireless Energy Transfer in Extra-Large Massive MIMO Rician Channels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2021-08-23T12:43:16Z</dcterms:modified>
</cp:coreProperties>
</file>