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Distributed Resource Allocation for SWIPT-based Cognitive Ad-Hoc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304800"/>
            <a:ext cx="7498080" cy="5257800"/>
          </a:xfrm>
        </p:spPr>
        <p:txBody>
          <a:bodyPr>
            <a:noAutofit/>
          </a:bodyPr>
          <a:lstStyle/>
          <a:p>
            <a:pPr algn="just">
              <a:buNone/>
            </a:pPr>
            <a:r>
              <a:rPr lang="en-IN" sz="2000" dirty="0" smtClean="0">
                <a:latin typeface="Times New Roman" pitchFamily="18" charset="0"/>
                <a:cs typeface="Times New Roman" pitchFamily="18" charset="0"/>
              </a:rPr>
              <a:t>    Energy </a:t>
            </a:r>
            <a:r>
              <a:rPr lang="en-IN" sz="2000" dirty="0" smtClean="0">
                <a:latin typeface="Times New Roman" pitchFamily="18" charset="0"/>
                <a:cs typeface="Times New Roman" pitchFamily="18" charset="0"/>
              </a:rPr>
              <a:t>supplies, spectrum resources, and transmission overheads of wireless nodes are the bottlenecks in decentralized networks (e.g., device-to-device communication networks). In this paper, we study the total power minimization problem of secondary users (SUs) for a multiuser simultaneous wireless information and power transfer-based cognitive ad-hoc network by jointly optimizing the transmit power and power-splitting (PS) coefficients of SUs in a distributed way, where SUs can harvest ambient radio-frequency signals to prolong the lifetime of nodes via a PS-based scheme. Firstly, a resource allocation (RA) problem with perfect channel state information (CSI) is formulated under the quality of service constraints and the minimum energy-harvesting (EH) constraints. The non-convex problem is decomposed into a </a:t>
            </a:r>
            <a:r>
              <a:rPr lang="en-IN" sz="2000" dirty="0" err="1" smtClean="0">
                <a:latin typeface="Times New Roman" pitchFamily="18" charset="0"/>
                <a:cs typeface="Times New Roman" pitchFamily="18" charset="0"/>
              </a:rPr>
              <a:t>subproblem</a:t>
            </a:r>
            <a:r>
              <a:rPr lang="en-IN" sz="2000" dirty="0" smtClean="0">
                <a:latin typeface="Times New Roman" pitchFamily="18" charset="0"/>
                <a:cs typeface="Times New Roman" pitchFamily="18" charset="0"/>
              </a:rPr>
              <a:t> with a high EH threshold and a </a:t>
            </a:r>
            <a:r>
              <a:rPr lang="en-IN" sz="2000" dirty="0" err="1" smtClean="0">
                <a:latin typeface="Times New Roman" pitchFamily="18" charset="0"/>
                <a:cs typeface="Times New Roman" pitchFamily="18" charset="0"/>
              </a:rPr>
              <a:t>subproblem</a:t>
            </a:r>
            <a:r>
              <a:rPr lang="en-IN" sz="2000" dirty="0" smtClean="0">
                <a:latin typeface="Times New Roman" pitchFamily="18" charset="0"/>
                <a:cs typeface="Times New Roman" pitchFamily="18" charset="0"/>
              </a:rPr>
              <a:t> with a low EH threshold. The distributed closed-form solutions are obtained via Lagrange dual theory. Secondly, to overcome the impact of channel estimation errors, a robust RA problem with imperfect CSI is studied under bounded uncertainties. Both the feasible region and robust sensitivity are analyzed to give an insight into system performance. Simulation results demonstrate that the effectiveness of the proposed algorithm</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general, there exist so many results that establish conditions on the optimization problem, that yield strong duality.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 </a:t>
            </a:r>
            <a:r>
              <a:rPr lang="en-IN" sz="2000" dirty="0" smtClean="0">
                <a:latin typeface="Times New Roman" pitchFamily="18" charset="0"/>
                <a:cs typeface="Times New Roman" pitchFamily="18" charset="0"/>
              </a:rPr>
              <a:t>the other hand, OFDMA technology is a promising solution for effectively dividing the available bandwidth into orthogonal sub-channels so they can be flexibly allocated among existing users.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optimization tools and packages exist for solving any given optimization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purpose of the thesis is not to develop such optimization solvers nor to improve them, but rather to use the existing ones to solve the problems at hand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there exists an important point that should be kept in mind: increasing the transmit power does not improve data-rate perpetually.</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92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RA problem of the total throughput maximization of SUs was studied in a multichannel SWIPT-based CRN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joint optimization problem of robust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PS ratio with the bounded and Gaussian CSI errors was studied to minimize the total transmit power of secondary BS under a non-linear EH model.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studied the problem of the robust secure artificial noise (AN)-aided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PS ratio under both the bounded and probabilistic CSI error models in a MISO SWIPT-based CRN with malicious EH receivers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If we consider this kind of channel uncertainty ahead of time in our optimization problem, this phenomenon will not happen.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system model, a portion of the spectrum is used for information decoding (ID) while the remaining portion is exploited for energy harvesting (EH) in an orthogonal frequency division multiple access (OFDMA) network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heuristic algorithm was </a:t>
            </a:r>
            <a:r>
              <a:rPr lang="en-IN" sz="2000" dirty="0" smtClean="0">
                <a:latin typeface="Times New Roman" pitchFamily="18" charset="0"/>
                <a:cs typeface="Times New Roman" pitchFamily="18" charset="0"/>
              </a:rPr>
              <a:t>proposed in </a:t>
            </a:r>
            <a:r>
              <a:rPr lang="en-IN" sz="2000" dirty="0" smtClean="0">
                <a:latin typeface="Times New Roman" pitchFamily="18" charset="0"/>
                <a:cs typeface="Times New Roman" pitchFamily="18" charset="0"/>
              </a:rPr>
              <a:t>a study of resource allocation policies for maximizing the harvested energy for a single user in an OFDM SWIPT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 multi-user MISO full-duplex system with PS-based SWIPT was proposed for a resource allocation policy design that jointly optimizes the PS ratios, the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matrix, and the transmit power – subject to satisfying maximal SINR and harvested power constraints.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CR networks (CRNs), the terminals (also termed as secondary users (SUs)) are encouraged to reuse the spectrum resource dynamically for improving spectrum utilization without causing harmful interference to primary users (PUs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the feasible region analysis and robust sensitivity with imperfect CSI are significantly important to verify the range of optimal variables and the impact of uncertain parameters on system performance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Resource allocation (RA) is significantly important to ensure the quality of service (</a:t>
            </a:r>
            <a:r>
              <a:rPr lang="en-IN" sz="2000" dirty="0" err="1" smtClean="0">
                <a:latin typeface="Times New Roman" pitchFamily="18" charset="0"/>
                <a:cs typeface="Times New Roman" pitchFamily="18" charset="0"/>
              </a:rPr>
              <a:t>QoS</a:t>
            </a:r>
            <a:r>
              <a:rPr lang="en-IN" sz="2000" dirty="0" smtClean="0">
                <a:latin typeface="Times New Roman" pitchFamily="18" charset="0"/>
                <a:cs typeface="Times New Roman" pitchFamily="18" charset="0"/>
              </a:rPr>
              <a:t>) requirements of PUs while improving the total energy efficiency (EE) of SUs since SUs are not only allowed to access spectrum resources but also actively harvest ambient signals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8732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Licensed and unlicensed spectrum management for cognitive M2M: a context-aware learning approach</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Liao,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Edge computing has emerged as a promising solution for relieving the tension between resource-limited machine type devices (MTDs) and computational-intensive tasks.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Symbiotic radio: cognitive backscattering communications for future wireless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-C. Liang,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t>
                      </a:r>
                      <a:r>
                        <a:rPr lang="en-US" sz="2000" dirty="0" err="1">
                          <a:solidFill>
                            <a:srgbClr val="333333"/>
                          </a:solidFill>
                          <a:latin typeface="Times New Roman"/>
                          <a:ea typeface="Calibri"/>
                          <a:cs typeface="Latha"/>
                        </a:rPr>
                        <a:t>heterogenous</a:t>
                      </a:r>
                      <a:r>
                        <a:rPr lang="en-US" sz="2000" dirty="0">
                          <a:solidFill>
                            <a:srgbClr val="333333"/>
                          </a:solidFill>
                          <a:latin typeface="Times New Roman"/>
                          <a:ea typeface="Calibri"/>
                          <a:cs typeface="Latha"/>
                        </a:rPr>
                        <a:t> wireless services and exponentially growing traffic call for novel spectrum-and energy-efficient wireless communication technologies.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Toward smart wireless communications via intelligent reflecting surfaces: a contemporary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Gong, X. Lu, D. T. Hoang, D. Niyato, Y. -C. Liang,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 literature review on recent applications and design aspects of the intelligent reflecting surface (IRS) in the future wireless networks.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Simultaneous wireless information and power transfer in modern communication systems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 Krikidis, S. Timotheou, S. Nikolaou,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Energy harvesting for wireless communication networks is a new paradigm that allows terminals to recharge their batteries from external energy sources in the surrounding environment.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676400" y="1371600"/>
            <a:ext cx="67056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2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this paper, distributed RA algorithms have been proposed to minimize the total power consumption of SUs under perfect and imperfect CSI in a SWIPT-enabled cognitive ad-hoc network. Specifically, a joint PA and PS problem with perfect CSI was formulated with the </a:t>
            </a:r>
            <a:r>
              <a:rPr lang="en-IN" dirty="0" err="1" smtClean="0">
                <a:latin typeface="Times New Roman" pitchFamily="18" charset="0"/>
                <a:cs typeface="Times New Roman" pitchFamily="18" charset="0"/>
              </a:rPr>
              <a:t>QoS</a:t>
            </a:r>
            <a:r>
              <a:rPr lang="en-IN" dirty="0" smtClean="0">
                <a:latin typeface="Times New Roman" pitchFamily="18" charset="0"/>
                <a:cs typeface="Times New Roman" pitchFamily="18" charset="0"/>
              </a:rPr>
              <a:t> constraint of each SU and the maximum interference constraint of each PU. The suboptimal solutions have been obtained by using an alternating optimization approach under a low EH threshold and a high EH threshold. To improve system robustness and reduce outage probabilities, we have extended the work into the RA problem with imperfect CSI under bounded channel uncertainties and obtained the closed-form solutions by using Lagrange dual theory. The feasible region and the performance gap have also been analyzed. Simulation results have demonstrated the quick convergence and strong robustness of the proposed algorithm. </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4572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H. Liao, et al., “Licensed and unlicensed spectrum management for cognitive M2M: a context-aware learning approach,” IEEE Trans. Cog.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6, no. 3, pp. 915-925, Sept.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Y. -C. Liang, et al., “Symbiotic radio: cognitive backscattering communications for future wireless networks,” IEEE Trans. Cog.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6, no. 4, pp. 1242-1255, Dec.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Gong, X. Lu, D. T. Hoang,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Y. -C. Liang, et al., “Toward smart wireless communications via intelligent reflecting surfaces: a contemporary survey,”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Surveys </a:t>
            </a:r>
            <a:r>
              <a:rPr lang="en-IN" sz="1600" dirty="0" err="1" smtClean="0">
                <a:latin typeface="Times New Roman" pitchFamily="18" charset="0"/>
                <a:cs typeface="Times New Roman" pitchFamily="18" charset="0"/>
              </a:rPr>
              <a:t>Tuts</a:t>
            </a:r>
            <a:r>
              <a:rPr lang="en-IN" sz="1600" dirty="0" smtClean="0">
                <a:latin typeface="Times New Roman" pitchFamily="18" charset="0"/>
                <a:cs typeface="Times New Roman" pitchFamily="18" charset="0"/>
              </a:rPr>
              <a:t>., vol. 22, no. 4, pp. 2283-2314, 4th Quart.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 I. </a:t>
            </a:r>
            <a:r>
              <a:rPr lang="en-IN" sz="1600" dirty="0" err="1" smtClean="0">
                <a:latin typeface="Times New Roman" pitchFamily="18" charset="0"/>
                <a:cs typeface="Times New Roman" pitchFamily="18" charset="0"/>
              </a:rPr>
              <a:t>Krikidis</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Timotheou</a:t>
            </a:r>
            <a:r>
              <a:rPr lang="en-IN" sz="1600" dirty="0" smtClean="0">
                <a:latin typeface="Times New Roman" pitchFamily="18" charset="0"/>
                <a:cs typeface="Times New Roman" pitchFamily="18" charset="0"/>
              </a:rPr>
              <a:t>, S. Nikolaou, et al., “Simultaneous wireless information and power transfer in modern communication systems,”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52, no. 11, pp. 104-110, Nov.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Z. Qin, X. Zhou, L. Zhang, Y. </a:t>
            </a:r>
            <a:r>
              <a:rPr lang="en-IN" sz="1600" dirty="0" err="1" smtClean="0">
                <a:latin typeface="Times New Roman" pitchFamily="18" charset="0"/>
                <a:cs typeface="Times New Roman" pitchFamily="18" charset="0"/>
              </a:rPr>
              <a:t>Gao</a:t>
            </a:r>
            <a:r>
              <a:rPr lang="en-IN" sz="1600" dirty="0" smtClean="0">
                <a:latin typeface="Times New Roman" pitchFamily="18" charset="0"/>
                <a:cs typeface="Times New Roman" pitchFamily="18" charset="0"/>
              </a:rPr>
              <a:t>, Y. -C. Liang and G. Y. Li, “20 years of evolution from cognitive to intelligent communications,” IEEE Trans. Cog.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Netw</a:t>
            </a:r>
            <a:r>
              <a:rPr lang="en-IN" sz="1600" dirty="0" smtClean="0">
                <a:latin typeface="Times New Roman" pitchFamily="18" charset="0"/>
                <a:cs typeface="Times New Roman" pitchFamily="18" charset="0"/>
              </a:rPr>
              <a:t>., vol. 6, no. 1, pp. 6-20, Mar. 2020.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Y. </a:t>
            </a:r>
            <a:r>
              <a:rPr lang="en-IN" sz="1700" dirty="0" err="1" smtClean="0">
                <a:latin typeface="Times New Roman" pitchFamily="18" charset="0"/>
                <a:cs typeface="Times New Roman" pitchFamily="18" charset="0"/>
              </a:rPr>
              <a:t>Xu</a:t>
            </a:r>
            <a:r>
              <a:rPr lang="en-IN" sz="1700" dirty="0" smtClean="0">
                <a:latin typeface="Times New Roman" pitchFamily="18" charset="0"/>
                <a:cs typeface="Times New Roman" pitchFamily="18" charset="0"/>
              </a:rPr>
              <a:t>, et al., “Robust resource allocation and power splitting in SWIPT enabled heterogeneous networks: a robust </a:t>
            </a:r>
            <a:r>
              <a:rPr lang="en-IN" sz="1700" dirty="0" err="1" smtClean="0">
                <a:latin typeface="Times New Roman" pitchFamily="18" charset="0"/>
                <a:cs typeface="Times New Roman" pitchFamily="18" charset="0"/>
              </a:rPr>
              <a:t>minimax</a:t>
            </a:r>
            <a:r>
              <a:rPr lang="en-IN" sz="1700" dirty="0" smtClean="0">
                <a:latin typeface="Times New Roman" pitchFamily="18" charset="0"/>
                <a:cs typeface="Times New Roman" pitchFamily="18" charset="0"/>
              </a:rPr>
              <a:t> approach,” IEEE Internet Things J., vol. 6, no. 6, pp. 10799-10811, Dec.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Y. -C. Liang, K. Chen, G. Y. Li and P. </a:t>
            </a:r>
            <a:r>
              <a:rPr lang="en-IN" sz="1700" dirty="0" err="1" smtClean="0">
                <a:latin typeface="Times New Roman" pitchFamily="18" charset="0"/>
                <a:cs typeface="Times New Roman" pitchFamily="18" charset="0"/>
              </a:rPr>
              <a:t>Mahonen</a:t>
            </a:r>
            <a:r>
              <a:rPr lang="en-IN" sz="1700" dirty="0" smtClean="0">
                <a:latin typeface="Times New Roman" pitchFamily="18" charset="0"/>
                <a:cs typeface="Times New Roman" pitchFamily="18" charset="0"/>
              </a:rPr>
              <a:t>, “Cognitive radio networking and communications: an overview,” IEEE Trans. </a:t>
            </a:r>
            <a:r>
              <a:rPr lang="en-IN" sz="1700" dirty="0" err="1" smtClean="0">
                <a:latin typeface="Times New Roman" pitchFamily="18" charset="0"/>
                <a:cs typeface="Times New Roman" pitchFamily="18" charset="0"/>
              </a:rPr>
              <a:t>Veh</a:t>
            </a:r>
            <a:r>
              <a:rPr lang="en-IN" sz="1700" dirty="0" smtClean="0">
                <a:latin typeface="Times New Roman" pitchFamily="18" charset="0"/>
                <a:cs typeface="Times New Roman" pitchFamily="18" charset="0"/>
              </a:rPr>
              <a:t>. Technol., vol. 60, no. 7, pp. 3386-3407, Sept. 2011.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J. </a:t>
            </a:r>
            <a:r>
              <a:rPr lang="en-IN" sz="1700" dirty="0" err="1" smtClean="0">
                <a:latin typeface="Times New Roman" pitchFamily="18" charset="0"/>
                <a:cs typeface="Times New Roman" pitchFamily="18" charset="0"/>
              </a:rPr>
              <a:t>Mitola</a:t>
            </a:r>
            <a:r>
              <a:rPr lang="en-IN" sz="1700" dirty="0" smtClean="0">
                <a:latin typeface="Times New Roman" pitchFamily="18" charset="0"/>
                <a:cs typeface="Times New Roman" pitchFamily="18" charset="0"/>
              </a:rPr>
              <a:t>, et al., “Cognitive radio: making software radios more personal,” IEEE Pers.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6, no. 4, pp. 13-18, Aug. 1999.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S. </a:t>
            </a:r>
            <a:r>
              <a:rPr lang="en-IN" sz="1700" dirty="0" err="1" smtClean="0">
                <a:latin typeface="Times New Roman" pitchFamily="18" charset="0"/>
                <a:cs typeface="Times New Roman" pitchFamily="18" charset="0"/>
              </a:rPr>
              <a:t>Haykin</a:t>
            </a:r>
            <a:r>
              <a:rPr lang="en-IN" sz="1700" dirty="0" smtClean="0">
                <a:latin typeface="Times New Roman" pitchFamily="18" charset="0"/>
                <a:cs typeface="Times New Roman" pitchFamily="18" charset="0"/>
              </a:rPr>
              <a:t>, “Cognitive radio: brain-empowered wireless communications,” IEEE J. Sel. Areas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vol. 23, no. 2, pp. 201-220, Feb. 2005.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Q. Li, X. Zhang, A. </a:t>
            </a:r>
            <a:r>
              <a:rPr lang="en-IN" sz="1700" dirty="0" err="1" smtClean="0">
                <a:latin typeface="Times New Roman" pitchFamily="18" charset="0"/>
                <a:cs typeface="Times New Roman" pitchFamily="18" charset="0"/>
              </a:rPr>
              <a:t>Pandharipande</a:t>
            </a:r>
            <a:r>
              <a:rPr lang="en-IN" sz="1700" dirty="0" smtClean="0">
                <a:latin typeface="Times New Roman" pitchFamily="18" charset="0"/>
                <a:cs typeface="Times New Roman" pitchFamily="18" charset="0"/>
              </a:rPr>
              <a:t>, et al., “An energy-aware retransmission approach in SWIPT-based cognitive relay systems,” IEEE Trans. Cog.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5, no. 3, pp. 580-594, Sept. 2019.</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1276</TotalTime>
  <Words>1599</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Distributed Resource Allocation for SWIPT-based Cognitive Ad-Hoc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2021-08-24T09:21:10Z</dcterms:modified>
</cp:coreProperties>
</file>