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Average Peak Age of Information Analysis for Wireless Powered Cooperative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Future </a:t>
            </a:r>
            <a:r>
              <a:rPr lang="en-IN" sz="2000" dirty="0" smtClean="0">
                <a:latin typeface="Times New Roman" pitchFamily="18" charset="0"/>
                <a:cs typeface="Times New Roman" pitchFamily="18" charset="0"/>
              </a:rPr>
              <a:t>of massive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low latency applications hinges on delivering fresh information on time. Thus, to analyse data freshness for time critical use cases in future networks, the age of information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measure is introduced. Besides, energy harvesting is also essential to improve energy sustainability and lifetime of a power-constrained and cost-efficient network. Therefore, we investigate a new network architecture suitable for future massive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where connectivity, energy sustainability and freshness of information are emerged. We study a wireless powered cooperative network, wherein a source and a relay charge their finite-sized capacitors by harvesting energy from a power station.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decode-and-forward (DF) and amplify-and-forward relaying strategies, average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and peak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PAoI</a:t>
            </a:r>
            <a:r>
              <a:rPr lang="en-IN" sz="2000" dirty="0" smtClean="0">
                <a:latin typeface="Times New Roman" pitchFamily="18" charset="0"/>
                <a:cs typeface="Times New Roman" pitchFamily="18" charset="0"/>
              </a:rPr>
              <a:t>) are investigated to indicate how the randomness of the data/power transfer and size of the capacitors affect the age metrics. It is shown that, although utilizing a power-limited relay imposes more delay, the age metrics could be improved. Specifically, for the DF scheme with more waiting time due to signal processing, we may achieve lower average </a:t>
            </a:r>
            <a:r>
              <a:rPr lang="en-IN" sz="2000" dirty="0" err="1" smtClean="0">
                <a:latin typeface="Times New Roman" pitchFamily="18" charset="0"/>
                <a:cs typeface="Times New Roman" pitchFamily="18" charset="0"/>
              </a:rPr>
              <a:t>PAoI</a:t>
            </a:r>
            <a:r>
              <a:rPr lang="en-IN" sz="2000" dirty="0" smtClean="0">
                <a:latin typeface="Times New Roman" pitchFamily="18" charset="0"/>
                <a:cs typeface="Times New Roman" pitchFamily="18" charset="0"/>
              </a:rPr>
              <a:t> due to improving the reliability. Furthermore, special cases of the proposed system are discussed, e.g., full-power nodes and one-shot successful data transmission. Finally, numerical results are provided to clarify when a relaying strategy can outperform the direct transmissions. It is shown that for all values of the size of the capacitors, position of the relay, the power station’s power, and etc, there is not a unique optimal transmission strategy to minimize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metrics.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also observed that there exists a unique optimal p such that the system average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achieves a minimum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interesting results are obtained, and there exists an optimal generating probability of sensor data (user) p such that the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reaches a minimum</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was shown to be a fundamentally novel metric of timeliness, significantly different, to existing ones such as delay and latency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Approaching information transmission in the context of timeliness gives rise to a number of problems where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can be considered as a concept to be incorporated in already existing communication systems.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investigate this issue, we assume a two-hop relay WPT-based system, wherein the source and relay are equipped with a finite-size capacitor and capture their required transmission powers from the received RF signal transmitted from a power station to charge them </a:t>
            </a:r>
            <a:r>
              <a:rPr lang="en-IN" sz="2000" dirty="0" smtClean="0">
                <a:latin typeface="Times New Roman" pitchFamily="18" charset="0"/>
                <a:cs typeface="Times New Roman" pitchFamily="18" charset="0"/>
              </a:rPr>
              <a:t>remotely</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timeliness of status updates was first investigated in the context of vehicular </a:t>
            </a:r>
            <a:r>
              <a:rPr lang="en-IN" sz="2000" dirty="0" smtClean="0">
                <a:latin typeface="Times New Roman" pitchFamily="18" charset="0"/>
                <a:cs typeface="Times New Roman" pitchFamily="18" charset="0"/>
              </a:rPr>
              <a:t>networks, </a:t>
            </a:r>
            <a:r>
              <a:rPr lang="en-IN" sz="2000" dirty="0" smtClean="0">
                <a:latin typeface="Times New Roman" pitchFamily="18" charset="0"/>
                <a:cs typeface="Times New Roman" pitchFamily="18" charset="0"/>
              </a:rPr>
              <a:t>where the authors addressed the broadcast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identifying the optimal sampling strategy of a communication system in relation to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has attracted particular attention due to the connection it implies with estimation </a:t>
            </a:r>
            <a:r>
              <a:rPr lang="en-IN" sz="2000" dirty="0" smtClean="0">
                <a:latin typeface="Times New Roman" pitchFamily="18" charset="0"/>
                <a:cs typeface="Times New Roman" pitchFamily="18" charset="0"/>
              </a:rPr>
              <a:t>errors.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of the proposed strategies that utilize only local CSI and REI is shown to be comparable to that of the optimal strategy that demands global CSI and REI</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cooperation strategies have been proposed with different relaying </a:t>
            </a:r>
            <a:r>
              <a:rPr lang="en-IN" sz="2000" dirty="0" smtClean="0">
                <a:latin typeface="Times New Roman" pitchFamily="18" charset="0"/>
                <a:cs typeface="Times New Roman" pitchFamily="18" charset="0"/>
              </a:rPr>
              <a:t>techniques, </a:t>
            </a:r>
            <a:r>
              <a:rPr lang="en-IN" sz="2000" dirty="0" smtClean="0">
                <a:latin typeface="Times New Roman" pitchFamily="18" charset="0"/>
                <a:cs typeface="Times New Roman" pitchFamily="18" charset="0"/>
              </a:rPr>
              <a:t>such as amplify-and-forward (AF) and decode-and-forward (DF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power allocation strategies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been proposed to minimize the average transmission power for different cooperation schemes, system objectives and network topologies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MRE and MEI strategies studied in this work was proposed and analyzed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 data gathering applications in sensor networks.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performance </a:t>
            </a:r>
            <a:r>
              <a:rPr lang="en-IN" sz="2000" dirty="0" smtClean="0">
                <a:latin typeface="Times New Roman" pitchFamily="18" charset="0"/>
                <a:cs typeface="Times New Roman" pitchFamily="18" charset="0"/>
              </a:rPr>
              <a:t>of multi-hop relay channels under two conventional amplify-and-forward (AF) and decode-and-forward (DF) schemes are compared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policies that minimize the average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and the role of information source diversity on system performance are studied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well-known that utilizing a cooperative relay can improve the system performance, especially when the direct link between the source and the destination is not good </a:t>
            </a:r>
            <a:r>
              <a:rPr lang="en-IN" sz="2000" dirty="0" smtClean="0">
                <a:latin typeface="Times New Roman" pitchFamily="18" charset="0"/>
                <a:cs typeface="Times New Roman" pitchFamily="18" charset="0"/>
              </a:rPr>
              <a:t>enough.</a:t>
            </a:r>
          </a:p>
          <a:p>
            <a:pPr algn="just">
              <a:lnSpc>
                <a:spcPct val="150000"/>
              </a:lnSpc>
            </a:pPr>
            <a:r>
              <a:rPr lang="en-IN" sz="2000" dirty="0" smtClean="0">
                <a:latin typeface="Times New Roman" pitchFamily="18" charset="0"/>
                <a:cs typeface="Times New Roman" pitchFamily="18" charset="0"/>
              </a:rPr>
              <a:t>In addition, all special cases of the proposed system model are discussed, and the simplified results were presented to highlight the extreme performances of the general system model.</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Cellular </a:t>
                      </a:r>
                      <a:r>
                        <a:rPr lang="en-US" sz="2000" dirty="0" err="1">
                          <a:latin typeface="Times New Roman"/>
                          <a:ea typeface="Calibri"/>
                          <a:cs typeface="Latha"/>
                        </a:rPr>
                        <a:t>IoT</a:t>
                      </a:r>
                      <a:r>
                        <a:rPr lang="en-US" sz="2000" dirty="0">
                          <a:latin typeface="Times New Roman"/>
                          <a:ea typeface="Calibri"/>
                          <a:cs typeface="Latha"/>
                        </a:rPr>
                        <a:t> in the 5G era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 Ericsson,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42424"/>
                          </a:solidFill>
                          <a:latin typeface="Times New Roman"/>
                          <a:ea typeface="Calibri"/>
                          <a:cs typeface="Latha"/>
                        </a:rPr>
                        <a:t>In some regions, governments are encouraging adoption of IoT via direct and indirect incentives to promote sustainability, innovation and growth.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5G for Future Wireless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C. Leung, H. Zhang, X. Hu, Q. Liu, and Z.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current status of 5G networks in a smart grid with a different analysis for energy efficiency is vividly explained in this work.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Integration of energy, computation and communication in 6G cellular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Qi, X. Chen, C. Zhong, and Z.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improve the overall performance of ECC, we propose a joint beamforming design algorithm for the BS and the IoT devices.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Transporting information and energy simultaneously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R. Varshney,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fundamental tradeoff between the rates at which energy and reliable information can be transmitted over a single noisy line is studied.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219200"/>
            <a:ext cx="64008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address whether a cooperative relaying is still beneficial from data freshness perspectives, we studied average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PAoI</a:t>
            </a:r>
            <a:r>
              <a:rPr lang="en-IN" sz="2000" dirty="0" smtClean="0">
                <a:latin typeface="Times New Roman" pitchFamily="18" charset="0"/>
                <a:cs typeface="Times New Roman" pitchFamily="18" charset="0"/>
              </a:rPr>
              <a:t> metrics for a wireless powered cooperative communications system, wherein the source and the relay had finite-sized capacitors to harvest energy from the wireless power signal transmitted from a power station. Since the wireless power and information transfer channels were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by flat fading ones, two main </a:t>
            </a:r>
            <a:r>
              <a:rPr lang="en-IN" sz="2000" dirty="0" err="1" smtClean="0">
                <a:latin typeface="Times New Roman" pitchFamily="18" charset="0"/>
                <a:cs typeface="Times New Roman" pitchFamily="18" charset="0"/>
              </a:rPr>
              <a:t>randomnesses</a:t>
            </a:r>
            <a:r>
              <a:rPr lang="en-IN" sz="2000" dirty="0" smtClean="0">
                <a:latin typeface="Times New Roman" pitchFamily="18" charset="0"/>
                <a:cs typeface="Times New Roman" pitchFamily="18" charset="0"/>
              </a:rPr>
              <a:t> are affecting the age characteristics; the first one is the random waiting time to fully charge the capacitors of the source and the relay, and the second one is random numbers of data re-transmission to deliver a packet to the destination successfully.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 A. B. Ericsson, “Cellular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in the 5G era,” White paper, 2020.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V. C. Leung, H. Zhang, X.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Q. Liu, and Z. Liu, 5G for Future Wireless Networks. Springer, 2019.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Q. </a:t>
            </a:r>
            <a:r>
              <a:rPr lang="en-IN" sz="1800" dirty="0" err="1" smtClean="0">
                <a:latin typeface="Times New Roman" pitchFamily="18" charset="0"/>
                <a:cs typeface="Times New Roman" pitchFamily="18" charset="0"/>
              </a:rPr>
              <a:t>Qi</a:t>
            </a:r>
            <a:r>
              <a:rPr lang="en-IN" sz="1800" dirty="0" smtClean="0">
                <a:latin typeface="Times New Roman" pitchFamily="18" charset="0"/>
                <a:cs typeface="Times New Roman" pitchFamily="18" charset="0"/>
              </a:rPr>
              <a:t>, X. Chen, C. </a:t>
            </a:r>
            <a:r>
              <a:rPr lang="en-IN" sz="1800" dirty="0" err="1" smtClean="0">
                <a:latin typeface="Times New Roman" pitchFamily="18" charset="0"/>
                <a:cs typeface="Times New Roman" pitchFamily="18" charset="0"/>
              </a:rPr>
              <a:t>Zhong</a:t>
            </a:r>
            <a:r>
              <a:rPr lang="en-IN" sz="1800" dirty="0" smtClean="0">
                <a:latin typeface="Times New Roman" pitchFamily="18" charset="0"/>
                <a:cs typeface="Times New Roman" pitchFamily="18" charset="0"/>
              </a:rPr>
              <a:t>, and Z. Zhang, “Integration of energy, computation and communication in 6G cellular internet of things,” IEEE Communications Letters, vol. 24, no. 6, pp. 1333–1337, June 2020.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L. R. </a:t>
            </a:r>
            <a:r>
              <a:rPr lang="en-IN" sz="1800" dirty="0" err="1" smtClean="0">
                <a:latin typeface="Times New Roman" pitchFamily="18" charset="0"/>
                <a:cs typeface="Times New Roman" pitchFamily="18" charset="0"/>
              </a:rPr>
              <a:t>Varshney</a:t>
            </a:r>
            <a:r>
              <a:rPr lang="en-IN" sz="1800" dirty="0" smtClean="0">
                <a:latin typeface="Times New Roman" pitchFamily="18" charset="0"/>
                <a:cs typeface="Times New Roman" pitchFamily="18" charset="0"/>
              </a:rPr>
              <a:t>, “Transporting information and energy simultaneously,” in IEEE International Symposium on Information Theory (ISIT), Toronto, ON, Canada, July 2008, pp. 1612–1616.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X. Lu, P. Wang, D. </a:t>
            </a:r>
            <a:r>
              <a:rPr lang="en-IN" sz="1800" dirty="0" err="1" smtClean="0">
                <a:latin typeface="Times New Roman" pitchFamily="18" charset="0"/>
                <a:cs typeface="Times New Roman" pitchFamily="18" charset="0"/>
              </a:rPr>
              <a:t>Niyato</a:t>
            </a:r>
            <a:r>
              <a:rPr lang="en-IN" sz="1800" dirty="0" smtClean="0">
                <a:latin typeface="Times New Roman" pitchFamily="18" charset="0"/>
                <a:cs typeface="Times New Roman" pitchFamily="18" charset="0"/>
              </a:rPr>
              <a:t>, D. I. Kim, and Z. Han, “Wireless networks with RF energy harvesting: A contemporary survey,” IEEE Communications Surveys and Tutorials, vol. 17, no. 2, pp. 757–789, November 2014.</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 </a:t>
            </a:r>
            <a:r>
              <a:rPr lang="en-IN" sz="1500" dirty="0" err="1" smtClean="0">
                <a:latin typeface="Times New Roman" pitchFamily="18" charset="0"/>
                <a:cs typeface="Times New Roman" pitchFamily="18" charset="0"/>
              </a:rPr>
              <a:t>Kaul</a:t>
            </a:r>
            <a:r>
              <a:rPr lang="en-IN" sz="1500" dirty="0" smtClean="0">
                <a:latin typeface="Times New Roman" pitchFamily="18" charset="0"/>
                <a:cs typeface="Times New Roman" pitchFamily="18" charset="0"/>
              </a:rPr>
              <a:t>, R. Yates, and M. </a:t>
            </a:r>
            <a:r>
              <a:rPr lang="en-IN" sz="1500" dirty="0" err="1" smtClean="0">
                <a:latin typeface="Times New Roman" pitchFamily="18" charset="0"/>
                <a:cs typeface="Times New Roman" pitchFamily="18" charset="0"/>
              </a:rPr>
              <a:t>Gruteser</a:t>
            </a:r>
            <a:r>
              <a:rPr lang="en-IN" sz="1500" dirty="0" smtClean="0">
                <a:latin typeface="Times New Roman" pitchFamily="18" charset="0"/>
                <a:cs typeface="Times New Roman" pitchFamily="18" charset="0"/>
              </a:rPr>
              <a:t>, “Real-time status: How often should one update?” in IEEE International Conference on Computer Communications (INFOCOM), </a:t>
            </a:r>
            <a:r>
              <a:rPr lang="en-IN" sz="1500" dirty="0" err="1" smtClean="0">
                <a:latin typeface="Times New Roman" pitchFamily="18" charset="0"/>
                <a:cs typeface="Times New Roman" pitchFamily="18" charset="0"/>
              </a:rPr>
              <a:t>Orlando</a:t>
            </a:r>
            <a:r>
              <a:rPr lang="en-IN" sz="1500" dirty="0" smtClean="0">
                <a:latin typeface="Times New Roman" pitchFamily="18" charset="0"/>
                <a:cs typeface="Times New Roman" pitchFamily="18" charset="0"/>
              </a:rPr>
              <a:t>, USA, March 2012, pp. 2731–2735.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C. </a:t>
            </a:r>
            <a:r>
              <a:rPr lang="en-IN" sz="1500" dirty="0" err="1" smtClean="0">
                <a:latin typeface="Times New Roman" pitchFamily="18" charset="0"/>
                <a:cs typeface="Times New Roman" pitchFamily="18" charset="0"/>
              </a:rPr>
              <a:t>Kam</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Kompella</a:t>
            </a:r>
            <a:r>
              <a:rPr lang="en-IN" sz="1500" dirty="0" smtClean="0">
                <a:latin typeface="Times New Roman" pitchFamily="18" charset="0"/>
                <a:cs typeface="Times New Roman" pitchFamily="18" charset="0"/>
              </a:rPr>
              <a:t>, and A. </a:t>
            </a:r>
            <a:r>
              <a:rPr lang="en-IN" sz="1500" dirty="0" err="1" smtClean="0">
                <a:latin typeface="Times New Roman" pitchFamily="18" charset="0"/>
                <a:cs typeface="Times New Roman" pitchFamily="18" charset="0"/>
              </a:rPr>
              <a:t>Ephremides</a:t>
            </a:r>
            <a:r>
              <a:rPr lang="en-IN" sz="1500" dirty="0" smtClean="0">
                <a:latin typeface="Times New Roman" pitchFamily="18" charset="0"/>
                <a:cs typeface="Times New Roman" pitchFamily="18" charset="0"/>
              </a:rPr>
              <a:t>, “Age of information under random updates,” in IEEE International Symposium on Information Theory (ISIT), Istanbul, Turkey, July 2013, pp. 66–70.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R. D. Yates and S. </a:t>
            </a:r>
            <a:r>
              <a:rPr lang="en-IN" sz="1500" dirty="0" err="1" smtClean="0">
                <a:latin typeface="Times New Roman" pitchFamily="18" charset="0"/>
                <a:cs typeface="Times New Roman" pitchFamily="18" charset="0"/>
              </a:rPr>
              <a:t>Kaul</a:t>
            </a:r>
            <a:r>
              <a:rPr lang="en-IN" sz="1500" dirty="0" smtClean="0">
                <a:latin typeface="Times New Roman" pitchFamily="18" charset="0"/>
                <a:cs typeface="Times New Roman" pitchFamily="18" charset="0"/>
              </a:rPr>
              <a:t>, “Real-time status updating: Multiple sources,” in IEEE International Symposium on Information Theory (ISIT), Cambridge, MA, USA, July 2012, pp. 2666–2670.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Q. He, D. Yuan, and A. </a:t>
            </a:r>
            <a:r>
              <a:rPr lang="en-IN" sz="1500" dirty="0" err="1" smtClean="0">
                <a:latin typeface="Times New Roman" pitchFamily="18" charset="0"/>
                <a:cs typeface="Times New Roman" pitchFamily="18" charset="0"/>
              </a:rPr>
              <a:t>Ephremides</a:t>
            </a:r>
            <a:r>
              <a:rPr lang="en-IN" sz="1500" dirty="0" smtClean="0">
                <a:latin typeface="Times New Roman" pitchFamily="18" charset="0"/>
                <a:cs typeface="Times New Roman" pitchFamily="18" charset="0"/>
              </a:rPr>
              <a:t>, “Optimizing freshness of information: On minimum age link scheduling in wireless systems,” in IEEE International Symposium on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and Optimization in Mobile, Ad Hoc, and Wireless Networks (</a:t>
            </a:r>
            <a:r>
              <a:rPr lang="en-IN" sz="1500" dirty="0" err="1" smtClean="0">
                <a:latin typeface="Times New Roman" pitchFamily="18" charset="0"/>
                <a:cs typeface="Times New Roman" pitchFamily="18" charset="0"/>
              </a:rPr>
              <a:t>WiOpt</a:t>
            </a:r>
            <a:r>
              <a:rPr lang="en-IN" sz="1500" dirty="0" smtClean="0">
                <a:latin typeface="Times New Roman" pitchFamily="18" charset="0"/>
                <a:cs typeface="Times New Roman" pitchFamily="18" charset="0"/>
              </a:rPr>
              <a:t>), Tempe, AZ, USA, May 2016, pp. 1–8.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R. </a:t>
            </a:r>
            <a:r>
              <a:rPr lang="en-IN" sz="1500" dirty="0" err="1" smtClean="0">
                <a:latin typeface="Times New Roman" pitchFamily="18" charset="0"/>
                <a:cs typeface="Times New Roman" pitchFamily="18" charset="0"/>
              </a:rPr>
              <a:t>Talak</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Karaman</a:t>
            </a:r>
            <a:r>
              <a:rPr lang="en-IN" sz="1500" dirty="0" smtClean="0">
                <a:latin typeface="Times New Roman" pitchFamily="18" charset="0"/>
                <a:cs typeface="Times New Roman" pitchFamily="18" charset="0"/>
              </a:rPr>
              <a:t>, and E. </a:t>
            </a:r>
            <a:r>
              <a:rPr lang="en-IN" sz="1500" dirty="0" err="1" smtClean="0">
                <a:latin typeface="Times New Roman" pitchFamily="18" charset="0"/>
                <a:cs typeface="Times New Roman" pitchFamily="18" charset="0"/>
              </a:rPr>
              <a:t>Modiano</a:t>
            </a:r>
            <a:r>
              <a:rPr lang="en-IN" sz="1500" dirty="0" smtClean="0">
                <a:latin typeface="Times New Roman" pitchFamily="18" charset="0"/>
                <a:cs typeface="Times New Roman" pitchFamily="18" charset="0"/>
              </a:rPr>
              <a:t>, “Minimizing age-of-information in multi-hop wireless networks,” in IEEE Annual </a:t>
            </a:r>
            <a:r>
              <a:rPr lang="en-IN" sz="1500" dirty="0" err="1" smtClean="0">
                <a:latin typeface="Times New Roman" pitchFamily="18" charset="0"/>
                <a:cs typeface="Times New Roman" pitchFamily="18" charset="0"/>
              </a:rPr>
              <a:t>Allerton</a:t>
            </a:r>
            <a:r>
              <a:rPr lang="en-IN" sz="1500" dirty="0" smtClean="0">
                <a:latin typeface="Times New Roman" pitchFamily="18" charset="0"/>
                <a:cs typeface="Times New Roman" pitchFamily="18" charset="0"/>
              </a:rPr>
              <a:t> Conference on Communication, Control, and Computing (</a:t>
            </a:r>
            <a:r>
              <a:rPr lang="en-IN" sz="1500" dirty="0" err="1" smtClean="0">
                <a:latin typeface="Times New Roman" pitchFamily="18" charset="0"/>
                <a:cs typeface="Times New Roman" pitchFamily="18" charset="0"/>
              </a:rPr>
              <a:t>Allerton</a:t>
            </a:r>
            <a:r>
              <a:rPr lang="en-IN" sz="1500" dirty="0" smtClean="0">
                <a:latin typeface="Times New Roman" pitchFamily="18" charset="0"/>
                <a:cs typeface="Times New Roman" pitchFamily="18" charset="0"/>
              </a:rPr>
              <a:t>), Monticello, IL, USA, October 2017, pp. 486–493.</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1493</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Average Peak Age of Information Analysis for Wireless Powered Cooperative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2021-08-24T08:24:37Z</dcterms:modified>
</cp:coreProperties>
</file>