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60" r:id="rId4"/>
    <p:sldId id="298" r:id="rId5"/>
    <p:sldId id="312" r:id="rId6"/>
    <p:sldId id="314" r:id="rId7"/>
    <p:sldId id="313" r:id="rId8"/>
    <p:sldId id="307" r:id="rId9"/>
    <p:sldId id="31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a:bodyPr>
          <a:lstStyle/>
          <a:p>
            <a:pPr algn="ctr"/>
            <a:r>
              <a:rPr lang="en-US" b="1" dirty="0" smtClean="0"/>
              <a:t/>
            </a:r>
            <a:br>
              <a:rPr lang="en-US" b="1" dirty="0" smtClean="0"/>
            </a:br>
            <a:endParaRPr lang="en-US" dirty="0"/>
          </a:p>
        </p:txBody>
      </p:sp>
      <p:sp>
        <p:nvSpPr>
          <p:cNvPr id="3" name="Rectangle 2"/>
          <p:cNvSpPr/>
          <p:nvPr/>
        </p:nvSpPr>
        <p:spPr>
          <a:xfrm>
            <a:off x="1447800" y="1752600"/>
            <a:ext cx="6934200" cy="1938992"/>
          </a:xfrm>
          <a:prstGeom prst="rect">
            <a:avLst/>
          </a:prstGeom>
        </p:spPr>
        <p:txBody>
          <a:bodyPr wrap="square">
            <a:spAutoFit/>
          </a:bodyPr>
          <a:lstStyle/>
          <a:p>
            <a:pPr algn="ctr" fontAlgn="base"/>
            <a:r>
              <a:rPr lang="en-US" sz="4000" b="1" dirty="0" smtClean="0">
                <a:latin typeface="Times New Roman" pitchFamily="18" charset="0"/>
                <a:cs typeface="Times New Roman" pitchFamily="18" charset="0"/>
              </a:rPr>
              <a:t>FABRICATION OF PNEUMATIC MOBILE CRANE</a:t>
            </a:r>
            <a:endParaRPr lang="en-US" sz="400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
            </a:r>
            <a:br>
              <a:rPr lang="en-US" b="1" dirty="0" smtClean="0"/>
            </a:br>
            <a:r>
              <a:rPr lang="en-US" sz="4400" b="1" dirty="0" smtClean="0"/>
              <a:t>Abstract</a:t>
            </a:r>
            <a:r>
              <a:rPr lang="en-US" b="1" dirty="0" smtClean="0"/>
              <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fontAlgn="base">
              <a:lnSpc>
                <a:spcPct val="150000"/>
              </a:lnSpc>
              <a:buFont typeface="Wingdings" pitchFamily="2" charset="2"/>
              <a:buChar char="Ø"/>
            </a:pPr>
            <a:r>
              <a:rPr lang="en-US" sz="24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This project deals with the fabrication of pneumatic mobile crane. The aim of this project work is to acquire practical knowledge in the field of material handling equipment. The project work is concerned with the fabrication of the portable jib crane. </a:t>
            </a:r>
          </a:p>
          <a:p>
            <a:pPr algn="just" fontAlgn="base">
              <a:lnSpc>
                <a:spcPct val="150000"/>
              </a:lnSpc>
              <a:buFont typeface="Wingdings" pitchFamily="2" charset="2"/>
              <a:buChar char="Ø"/>
            </a:pPr>
            <a:r>
              <a:rPr lang="en-US" sz="2000" dirty="0" smtClean="0">
                <a:latin typeface="Times New Roman" pitchFamily="18" charset="0"/>
                <a:cs typeface="Times New Roman" pitchFamily="18" charset="0"/>
              </a:rPr>
              <a:t>This machine is very useful for lifting and transporting heavy jobs </a:t>
            </a:r>
            <a:r>
              <a:rPr lang="en-US" sz="2000" dirty="0" err="1" smtClean="0">
                <a:latin typeface="Times New Roman" pitchFamily="18" charset="0"/>
                <a:cs typeface="Times New Roman" pitchFamily="18" charset="0"/>
              </a:rPr>
              <a:t>upto</a:t>
            </a:r>
            <a:r>
              <a:rPr lang="en-US" sz="2000" dirty="0" smtClean="0">
                <a:latin typeface="Times New Roman" pitchFamily="18" charset="0"/>
                <a:cs typeface="Times New Roman" pitchFamily="18" charset="0"/>
              </a:rPr>
              <a:t> two tons for all types of jobs such as automobile repairs and service shops of central workshops, production industries, material handling units etc</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List Of Components</a:t>
            </a:r>
            <a:endParaRPr lang="en-US" sz="4000" dirty="0"/>
          </a:p>
        </p:txBody>
      </p:sp>
      <p:sp>
        <p:nvSpPr>
          <p:cNvPr id="3" name="Content Placeholder 2"/>
          <p:cNvSpPr>
            <a:spLocks noGrp="1"/>
          </p:cNvSpPr>
          <p:nvPr>
            <p:ph idx="1"/>
          </p:nvPr>
        </p:nvSpPr>
        <p:spPr>
          <a:xfrm>
            <a:off x="1435608" y="1219200"/>
            <a:ext cx="7498080" cy="5029200"/>
          </a:xfrm>
        </p:spPr>
        <p:txBody>
          <a:bodyPr>
            <a:normAutofit/>
          </a:bodyPr>
          <a:lstStyle/>
          <a:p>
            <a:pPr algn="just">
              <a:lnSpc>
                <a:spcPct val="150000"/>
              </a:lnSpc>
            </a:pPr>
            <a:r>
              <a:rPr lang="en-US" sz="2200" dirty="0" smtClean="0">
                <a:latin typeface="Times New Roman" pitchFamily="18" charset="0"/>
                <a:cs typeface="Times New Roman" pitchFamily="18" charset="0"/>
              </a:rPr>
              <a:t>Hook</a:t>
            </a:r>
          </a:p>
          <a:p>
            <a:pPr algn="just">
              <a:lnSpc>
                <a:spcPct val="150000"/>
              </a:lnSpc>
            </a:pPr>
            <a:r>
              <a:rPr lang="en-US" sz="2200" dirty="0" smtClean="0">
                <a:latin typeface="Times New Roman" pitchFamily="18" charset="0"/>
                <a:cs typeface="Times New Roman" pitchFamily="18" charset="0"/>
              </a:rPr>
              <a:t>Lifting Frame</a:t>
            </a:r>
          </a:p>
          <a:p>
            <a:pPr algn="just">
              <a:lnSpc>
                <a:spcPct val="150000"/>
              </a:lnSpc>
            </a:pPr>
            <a:r>
              <a:rPr lang="en-US" sz="2200" dirty="0" smtClean="0">
                <a:latin typeface="Times New Roman" pitchFamily="18" charset="0"/>
                <a:cs typeface="Times New Roman" pitchFamily="18" charset="0"/>
              </a:rPr>
              <a:t>Direction Control Valve</a:t>
            </a:r>
          </a:p>
          <a:p>
            <a:pPr algn="just">
              <a:lnSpc>
                <a:spcPct val="150000"/>
              </a:lnSpc>
            </a:pPr>
            <a:r>
              <a:rPr lang="en-US" sz="2200" dirty="0" smtClean="0">
                <a:latin typeface="Times New Roman" pitchFamily="18" charset="0"/>
                <a:cs typeface="Times New Roman" pitchFamily="18" charset="0"/>
              </a:rPr>
              <a:t>Flow Control Valve</a:t>
            </a:r>
          </a:p>
          <a:p>
            <a:pPr algn="just">
              <a:lnSpc>
                <a:spcPct val="150000"/>
              </a:lnSpc>
            </a:pPr>
            <a:r>
              <a:rPr lang="en-US" sz="2200" dirty="0" smtClean="0">
                <a:latin typeface="Times New Roman" pitchFamily="18" charset="0"/>
                <a:cs typeface="Times New Roman" pitchFamily="18" charset="0"/>
              </a:rPr>
              <a:t>Pneumatic Cylinder</a:t>
            </a:r>
          </a:p>
          <a:p>
            <a:pPr algn="just">
              <a:lnSpc>
                <a:spcPct val="150000"/>
              </a:lnSpc>
            </a:pPr>
            <a:r>
              <a:rPr lang="en-US" sz="2200" dirty="0" smtClean="0">
                <a:latin typeface="Times New Roman" pitchFamily="18" charset="0"/>
                <a:cs typeface="Times New Roman" pitchFamily="18" charset="0"/>
              </a:rPr>
              <a:t>Body Structure</a:t>
            </a:r>
          </a:p>
          <a:p>
            <a:pPr algn="just">
              <a:lnSpc>
                <a:spcPct val="150000"/>
              </a:lnSpc>
            </a:pPr>
            <a:r>
              <a:rPr lang="en-US" sz="2200" dirty="0" smtClean="0">
                <a:latin typeface="Times New Roman" pitchFamily="18" charset="0"/>
                <a:cs typeface="Times New Roman" pitchFamily="18" charset="0"/>
              </a:rPr>
              <a:t>PU Tube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3" name="Picture 1"/>
          <p:cNvPicPr>
            <a:picLocks noGrp="1" noChangeAspect="1" noChangeArrowheads="1"/>
          </p:cNvPicPr>
          <p:nvPr>
            <p:ph idx="1"/>
          </p:nvPr>
        </p:nvPicPr>
        <p:blipFill>
          <a:blip r:embed="rId2"/>
          <a:srcRect/>
          <a:stretch>
            <a:fillRect/>
          </a:stretch>
        </p:blipFill>
        <p:spPr bwMode="auto">
          <a:xfrm>
            <a:off x="1828800" y="1676400"/>
            <a:ext cx="6477000" cy="4343399"/>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sz="4000" b="1" dirty="0" smtClean="0">
                <a:latin typeface="Times New Roman" pitchFamily="18" charset="0"/>
                <a:cs typeface="Times New Roman" pitchFamily="18" charset="0"/>
              </a:rPr>
              <a:t>Working Principle</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32500" lnSpcReduction="20000"/>
          </a:bodyPr>
          <a:lstStyle/>
          <a:p>
            <a:pPr algn="just">
              <a:lnSpc>
                <a:spcPct val="170000"/>
              </a:lnSpc>
              <a:buNone/>
            </a:pPr>
            <a:r>
              <a:rPr lang="en-IN" sz="6200" dirty="0" smtClean="0">
                <a:latin typeface="Times New Roman" pitchFamily="18" charset="0"/>
                <a:cs typeface="Times New Roman" pitchFamily="18" charset="0"/>
              </a:rPr>
              <a:t>	The total set up of crane and hook assembly is attached at the end of a rod. The rod is fixed on the frame with help of hinged support. The pneumatic cylinder is hinged to the rod. When the pneumatic cylinder actuates the piston, automatically the crane assembly moves upward. Thus the object is lifted. After lifting the object the mobile unit moves to the specified position. Then the solenoid valve actuates the piston towards the ground in order to unload the object. After the object is unloaded the crane assembly goes upward with the help of pneumatic cylinder. This whole set up is mounted on a vehicle which can be moved to the required place with help of motors which gives power to the wheels.</a:t>
            </a:r>
            <a:endParaRPr lang="en-US" sz="6200" dirty="0" smtClean="0">
              <a:latin typeface="Times New Roman" pitchFamily="18" charset="0"/>
              <a:cs typeface="Times New Roman" pitchFamily="18" charset="0"/>
            </a:endParaRP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410200"/>
          </a:xfrm>
        </p:spPr>
        <p:txBody>
          <a:bodyPr>
            <a:noAutofit/>
          </a:bodyPr>
          <a:lstStyle/>
          <a:p>
            <a:pPr>
              <a:lnSpc>
                <a:spcPct val="170000"/>
              </a:lnSpc>
              <a:buFont typeface="Wingdings" pitchFamily="2" charset="2"/>
              <a:buChar char="Ø"/>
            </a:pPr>
            <a:r>
              <a:rPr lang="en-IN" sz="2000" dirty="0" smtClean="0">
                <a:latin typeface="Times New Roman" pitchFamily="18" charset="0"/>
                <a:cs typeface="Times New Roman" pitchFamily="18" charset="0"/>
              </a:rPr>
              <a:t> Longer life</a:t>
            </a:r>
            <a:endParaRPr lang="en-US" sz="2000" dirty="0" smtClean="0">
              <a:latin typeface="Times New Roman" pitchFamily="18" charset="0"/>
              <a:cs typeface="Times New Roman" pitchFamily="18" charset="0"/>
            </a:endParaRPr>
          </a:p>
          <a:p>
            <a:pPr>
              <a:lnSpc>
                <a:spcPct val="170000"/>
              </a:lnSpc>
              <a:buFont typeface="Wingdings" pitchFamily="2" charset="2"/>
              <a:buChar char="Ø"/>
            </a:pPr>
            <a:r>
              <a:rPr lang="en-IN" sz="2000" dirty="0" smtClean="0">
                <a:latin typeface="Times New Roman" pitchFamily="18" charset="0"/>
                <a:cs typeface="Times New Roman" pitchFamily="18" charset="0"/>
              </a:rPr>
              <a:t> Flexibility</a:t>
            </a:r>
            <a:endParaRPr lang="en-US" sz="2000" dirty="0" smtClean="0">
              <a:latin typeface="Times New Roman" pitchFamily="18" charset="0"/>
              <a:cs typeface="Times New Roman" pitchFamily="18" charset="0"/>
            </a:endParaRPr>
          </a:p>
          <a:p>
            <a:pPr>
              <a:lnSpc>
                <a:spcPct val="170000"/>
              </a:lnSpc>
              <a:buFont typeface="Wingdings" pitchFamily="2" charset="2"/>
              <a:buChar char="Ø"/>
            </a:pPr>
            <a:r>
              <a:rPr lang="en-IN" sz="2000" dirty="0" smtClean="0">
                <a:latin typeface="Times New Roman" pitchFamily="18" charset="0"/>
                <a:cs typeface="Times New Roman" pitchFamily="18" charset="0"/>
              </a:rPr>
              <a:t> Efficient and dependable.</a:t>
            </a:r>
            <a:endParaRPr lang="en-US" sz="2000" dirty="0" smtClean="0">
              <a:latin typeface="Times New Roman" pitchFamily="18" charset="0"/>
              <a:cs typeface="Times New Roman" pitchFamily="18" charset="0"/>
            </a:endParaRPr>
          </a:p>
          <a:p>
            <a:pPr>
              <a:lnSpc>
                <a:spcPct val="170000"/>
              </a:lnSpc>
              <a:buFont typeface="Wingdings" pitchFamily="2" charset="2"/>
              <a:buChar char="Ø"/>
            </a:pPr>
            <a:r>
              <a:rPr lang="en-IN" sz="2000" dirty="0" smtClean="0">
                <a:latin typeface="Times New Roman" pitchFamily="18" charset="0"/>
                <a:cs typeface="Times New Roman" pitchFamily="18" charset="0"/>
              </a:rPr>
              <a:t>Simple installation.</a:t>
            </a:r>
            <a:endParaRPr lang="en-US" sz="2000" dirty="0" smtClean="0">
              <a:latin typeface="Times New Roman" pitchFamily="18" charset="0"/>
              <a:cs typeface="Times New Roman" pitchFamily="18" charset="0"/>
            </a:endParaRPr>
          </a:p>
          <a:p>
            <a:pPr>
              <a:lnSpc>
                <a:spcPct val="170000"/>
              </a:lnSpc>
              <a:buFont typeface="Wingdings" pitchFamily="2" charset="2"/>
              <a:buChar char="Ø"/>
            </a:pPr>
            <a:r>
              <a:rPr lang="en-IN" sz="2000" dirty="0" smtClean="0">
                <a:latin typeface="Times New Roman" pitchFamily="18" charset="0"/>
                <a:cs typeface="Times New Roman" pitchFamily="18" charset="0"/>
              </a:rPr>
              <a:t> Easy maintenance.</a:t>
            </a:r>
            <a:endParaRPr lang="en-US" sz="2000" dirty="0" smtClean="0">
              <a:latin typeface="Times New Roman" pitchFamily="18" charset="0"/>
              <a:cs typeface="Times New Roman" pitchFamily="18" charset="0"/>
            </a:endParaRPr>
          </a:p>
          <a:p>
            <a:endParaRPr lang="en-US" sz="1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066800"/>
            <a:ext cx="7498080" cy="5181600"/>
          </a:xfrm>
        </p:spPr>
        <p:txBody>
          <a:bodyPr>
            <a:normAutofit/>
          </a:bodyPr>
          <a:lstStyle/>
          <a:p>
            <a:pPr>
              <a:lnSpc>
                <a:spcPct val="150000"/>
              </a:lnSpc>
              <a:buFont typeface="Wingdings" pitchFamily="2" charset="2"/>
              <a:buChar char="Ø"/>
            </a:pPr>
            <a:r>
              <a:rPr lang="en-IN" sz="2000" dirty="0" smtClean="0">
                <a:latin typeface="Times New Roman" pitchFamily="18" charset="0"/>
                <a:cs typeface="Times New Roman" pitchFamily="18" charset="0"/>
              </a:rPr>
              <a:t> The life of the parts, like seals, packing and gaskets etc., are very short. But they are</a:t>
            </a:r>
            <a:r>
              <a:rPr lang="en-US"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essential to prevent leakage.</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Cost of this system becomes costlier.</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smtClean="0">
                <a:latin typeface="Times New Roman" pitchFamily="18" charset="0"/>
                <a:cs typeface="Times New Roman" pitchFamily="18" charset="0"/>
              </a:rPr>
              <a:t>Applications</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295400"/>
            <a:ext cx="7498080" cy="3886200"/>
          </a:xfrm>
        </p:spPr>
        <p:txBody>
          <a:bodyPr>
            <a:normAutofit/>
          </a:bodyPr>
          <a:lstStyle/>
          <a:p>
            <a:pPr>
              <a:buFont typeface="Wingdings" pitchFamily="2" charset="2"/>
              <a:buChar char="Ø"/>
            </a:pPr>
            <a:r>
              <a:rPr lang="en-US" sz="1900" dirty="0" smtClean="0">
                <a:latin typeface="Times New Roman" pitchFamily="18" charset="0"/>
                <a:cs typeface="Times New Roman" pitchFamily="18" charset="0"/>
              </a:rPr>
              <a:t> </a:t>
            </a:r>
            <a:r>
              <a:rPr lang="en-US" dirty="0" smtClean="0"/>
              <a:t> </a:t>
            </a:r>
            <a:r>
              <a:rPr lang="en-US" sz="2000" dirty="0" smtClean="0">
                <a:latin typeface="Times New Roman" pitchFamily="18" charset="0"/>
                <a:cs typeface="Times New Roman" pitchFamily="18" charset="0"/>
              </a:rPr>
              <a:t>Foundry </a:t>
            </a:r>
          </a:p>
          <a:p>
            <a:pPr algn="just">
              <a:lnSpc>
                <a:spcPct val="120000"/>
              </a:lnSpc>
              <a:buFont typeface="Wingdings" pitchFamily="2" charset="2"/>
              <a:buChar char="Ø"/>
            </a:pPr>
            <a:r>
              <a:rPr lang="en-US" sz="2000" dirty="0" smtClean="0">
                <a:latin typeface="Times New Roman" pitchFamily="18" charset="0"/>
                <a:cs typeface="Times New Roman" pitchFamily="18" charset="0"/>
              </a:rPr>
              <a:t> Welding workshops </a:t>
            </a:r>
          </a:p>
          <a:p>
            <a:pPr algn="just">
              <a:lnSpc>
                <a:spcPct val="120000"/>
              </a:lnSpc>
              <a:buFont typeface="Wingdings" pitchFamily="2" charset="2"/>
              <a:buChar char="Ø"/>
            </a:pPr>
            <a:r>
              <a:rPr lang="en-US" sz="2000" dirty="0" smtClean="0">
                <a:latin typeface="Times New Roman" pitchFamily="18" charset="0"/>
                <a:cs typeface="Times New Roman" pitchFamily="18" charset="0"/>
              </a:rPr>
              <a:t> Automobile workshops</a:t>
            </a:r>
          </a:p>
          <a:p>
            <a:pPr algn="just">
              <a:lnSpc>
                <a:spcPct val="120000"/>
              </a:lnSpc>
              <a:buFont typeface="Wingdings" pitchFamily="2" charset="2"/>
              <a:buChar char="Ø"/>
            </a:pPr>
            <a:r>
              <a:rPr lang="en-US" sz="2000" dirty="0" smtClean="0">
                <a:latin typeface="Times New Roman" pitchFamily="18" charset="0"/>
                <a:cs typeface="Times New Roman" pitchFamily="18" charset="0"/>
              </a:rPr>
              <a:t> Construction sites, etc.,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066800"/>
            <a:ext cx="7498080" cy="5181600"/>
          </a:xfrm>
        </p:spPr>
        <p:txBody>
          <a:bodyPr>
            <a:normAutofit fontScale="25000" lnSpcReduction="20000"/>
          </a:bodyPr>
          <a:lstStyle/>
          <a:p>
            <a:pPr marL="0" marR="0" indent="457200" algn="just">
              <a:lnSpc>
                <a:spcPct val="170000"/>
              </a:lnSpc>
              <a:spcBef>
                <a:spcPts val="0"/>
              </a:spcBef>
              <a:spcAft>
                <a:spcPts val="1000"/>
              </a:spcAft>
              <a:buNone/>
            </a:pPr>
            <a:r>
              <a:rPr lang="en-IN" sz="7200" dirty="0" smtClean="0">
                <a:latin typeface="Times New Roman" pitchFamily="18" charset="0"/>
                <a:ea typeface="Calibri"/>
                <a:cs typeface="Times New Roman" pitchFamily="18" charset="0"/>
              </a:rPr>
              <a:t>For many years cranes have been designed for lifting heavy objects with different capacity in different work sites. Portable cranes are of one type of cranes designed for lifting objects which are beyond the capacity of human being.  Of this lifting operation by using portable and moveable</a:t>
            </a:r>
            <a:br>
              <a:rPr lang="en-IN" sz="7200" dirty="0" smtClean="0">
                <a:latin typeface="Times New Roman" pitchFamily="18" charset="0"/>
                <a:ea typeface="Calibri"/>
                <a:cs typeface="Times New Roman" pitchFamily="18" charset="0"/>
              </a:rPr>
            </a:br>
            <a:r>
              <a:rPr lang="en-IN" sz="7200" dirty="0" smtClean="0">
                <a:latin typeface="Times New Roman" pitchFamily="18" charset="0"/>
                <a:ea typeface="Calibri"/>
                <a:cs typeface="Times New Roman" pitchFamily="18" charset="0"/>
              </a:rPr>
              <a:t>crane which is not being use before, we have identified that there is the need for using portable crane to lift up objects these are beyond the capacity and difficult of human power. Thus this paper provides the design of each part of portable crane. And the design analysis for each part is checked that it is safe accordingly the size of each parts of the crane.</a:t>
            </a:r>
            <a:endParaRPr lang="en-US" sz="7200" dirty="0" smtClean="0">
              <a:latin typeface="Times New Roman" pitchFamily="18" charset="0"/>
              <a:ea typeface="Calibri"/>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568</TotalTime>
  <Words>145</Words>
  <Application>Microsoft Office PowerPoint</Application>
  <PresentationFormat>On-screen Show (4:3)</PresentationFormat>
  <Paragraphs>32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Solstice</vt:lpstr>
      <vt:lpstr> </vt:lpstr>
      <vt:lpstr> Abstract </vt:lpstr>
      <vt:lpstr>List Of Components</vt:lpstr>
      <vt:lpstr>Block Diagram </vt:lpstr>
      <vt:lpstr>Working Principle</vt:lpstr>
      <vt:lpstr>Advantages</vt:lpstr>
      <vt:lpstr>Disadvantages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244</cp:revision>
  <dcterms:created xsi:type="dcterms:W3CDTF">2006-08-16T00:00:00Z</dcterms:created>
  <dcterms:modified xsi:type="dcterms:W3CDTF">2021-08-20T10:55:24Z</dcterms:modified>
</cp:coreProperties>
</file>