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2"/>
  </p:notesMasterIdLst>
  <p:sldIdLst>
    <p:sldId id="312" r:id="rId2"/>
    <p:sldId id="257" r:id="rId3"/>
    <p:sldId id="286" r:id="rId4"/>
    <p:sldId id="260" r:id="rId5"/>
    <p:sldId id="298" r:id="rId6"/>
    <p:sldId id="313" r:id="rId7"/>
    <p:sldId id="307" r:id="rId8"/>
    <p:sldId id="314" r:id="rId9"/>
    <p:sldId id="315" r:id="rId10"/>
    <p:sldId id="316" r:id="rId1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055323F-2155-4886-883D-B46CE7118120}" type="datetimeFigureOut">
              <a:rPr lang="en-US" smtClean="0"/>
              <a:t>8/20/2021</a:t>
            </a:fld>
            <a:endParaRPr lang="en-IN"/>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43BDA8E-CE9E-4C99-9EF6-543242ACACD9}" type="slidenum">
              <a:rPr lang="en-IN" smtClean="0"/>
              <a:t>‹#›</a:t>
            </a:fld>
            <a:endParaRPr lang="en-IN"/>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C43BDA8E-CE9E-4C99-9EF6-543242ACACD9}" type="slidenum">
              <a:rPr lang="en-IN" smtClean="0"/>
              <a:t>9</a:t>
            </a:fld>
            <a:endParaRPr lang="en-IN"/>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8/20/2021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8/20/2021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8/20/2021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8/20/2021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8/20/2021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1752600"/>
            <a:ext cx="7498080" cy="2590800"/>
          </a:xfrm>
        </p:spPr>
        <p:txBody>
          <a:bodyPr>
            <a:normAutofit fontScale="90000"/>
          </a:bodyPr>
          <a:lstStyle/>
          <a:p>
            <a:pPr algn="ctr"/>
            <a:r>
              <a:rPr lang="en-US" b="1" dirty="0" smtClean="0"/>
              <a:t/>
            </a:r>
            <a:br>
              <a:rPr lang="en-US" b="1" dirty="0" smtClean="0"/>
            </a:br>
            <a:r>
              <a:rPr lang="en-US" b="1" dirty="0" smtClean="0">
                <a:latin typeface="Times New Roman" pitchFamily="18" charset="0"/>
                <a:cs typeface="Times New Roman" pitchFamily="18" charset="0"/>
              </a:rPr>
              <a:t>AUTOMATIC CLUTCH SYSTEM BASED ON PNEUMATIC</a:t>
            </a:r>
            <a:r>
              <a:rPr lang="en-US" dirty="0" smtClean="0"/>
              <a:t/>
            </a:r>
            <a:br>
              <a:rPr lang="en-US" dirty="0" smtClean="0"/>
            </a:b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381000"/>
            <a:ext cx="7498080" cy="487362"/>
          </a:xfrm>
        </p:spPr>
        <p:txBody>
          <a:bodyPr>
            <a:normAutofit fontScale="90000"/>
          </a:bodyPr>
          <a:lstStyle/>
          <a:p>
            <a:r>
              <a:rPr lang="en-US" b="1" dirty="0" smtClean="0"/>
              <a:t/>
            </a:r>
            <a:br>
              <a:rPr lang="en-US" b="1" dirty="0" smtClean="0"/>
            </a:br>
            <a:r>
              <a:rPr lang="en-US" b="1" dirty="0" smtClean="0"/>
              <a:t>ABSTRACT</a:t>
            </a:r>
            <a:br>
              <a:rPr lang="en-US" b="1" dirty="0" smtClean="0"/>
            </a:br>
            <a:endParaRPr lang="en-US" dirty="0"/>
          </a:p>
        </p:txBody>
      </p:sp>
      <p:sp>
        <p:nvSpPr>
          <p:cNvPr id="3" name="Content Placeholder 2"/>
          <p:cNvSpPr>
            <a:spLocks noGrp="1"/>
          </p:cNvSpPr>
          <p:nvPr>
            <p:ph idx="1"/>
          </p:nvPr>
        </p:nvSpPr>
        <p:spPr>
          <a:xfrm>
            <a:off x="1435608" y="914400"/>
            <a:ext cx="7498080" cy="5638800"/>
          </a:xfrm>
        </p:spPr>
        <p:txBody>
          <a:bodyPr>
            <a:noAutofit/>
          </a:bodyPr>
          <a:lstStyle/>
          <a:p>
            <a:pPr algn="just">
              <a:lnSpc>
                <a:spcPct val="150000"/>
              </a:lnSpc>
              <a:buNone/>
            </a:pPr>
            <a:r>
              <a:rPr lang="en-US" sz="2000" dirty="0" smtClean="0">
                <a:latin typeface="Times New Roman" pitchFamily="18" charset="0"/>
                <a:cs typeface="Times New Roman" pitchFamily="18" charset="0"/>
              </a:rPr>
              <a:t>		The object sensor senses the object and gives corresponding signals. These electrical signals are very small mill voltage signal, so it is given to amplifier circuit. The amplifier circuit is constructed with operational amplifier which acts as power amplifier. Then the amplifier signal is given to signal conditioning unit which also constructed with operational amplifier. In this circuit operational amplifier act as comparator and generate the square pulse given to microcontroller. The microcontroller may be ATMEL/PIC/RENESAS/ARM microcontroller. It will work according to our object already we have programmed</a:t>
            </a:r>
            <a:r>
              <a:rPr lang="en-US" sz="2000" dirty="0" smtClean="0">
                <a:latin typeface="Times New Roman" pitchFamily="18" charset="0"/>
                <a:cs typeface="Times New Roman" pitchFamily="18" charset="0"/>
              </a:rPr>
              <a:t>.</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533400"/>
            <a:ext cx="7498080" cy="5715000"/>
          </a:xfrm>
        </p:spPr>
        <p:txBody>
          <a:bodyPr>
            <a:normAutofit/>
          </a:bodyPr>
          <a:lstStyle/>
          <a:p>
            <a:pPr algn="just">
              <a:lnSpc>
                <a:spcPct val="150000"/>
              </a:lnSpc>
              <a:buNone/>
            </a:pPr>
            <a:r>
              <a:rPr lang="en-US" sz="2400" dirty="0" smtClean="0">
                <a:latin typeface="Times New Roman" pitchFamily="18" charset="0"/>
                <a:cs typeface="Times New Roman" pitchFamily="18" charset="0"/>
              </a:rPr>
              <a:t>	</a:t>
            </a:r>
            <a:endParaRPr lang="en-US" sz="2400" dirty="0"/>
          </a:p>
        </p:txBody>
      </p:sp>
      <p:sp>
        <p:nvSpPr>
          <p:cNvPr id="4" name="Rectangle 3"/>
          <p:cNvSpPr/>
          <p:nvPr/>
        </p:nvSpPr>
        <p:spPr>
          <a:xfrm>
            <a:off x="1371600" y="335846"/>
            <a:ext cx="7162800" cy="6370975"/>
          </a:xfrm>
          <a:prstGeom prst="rect">
            <a:avLst/>
          </a:prstGeom>
        </p:spPr>
        <p:txBody>
          <a:bodyPr wrap="square">
            <a:spAutoFit/>
          </a:bodyPr>
          <a:lstStyle/>
          <a:p>
            <a:pPr algn="just">
              <a:lnSpc>
                <a:spcPct val="150000"/>
              </a:lnSpc>
            </a:pPr>
            <a:r>
              <a:rPr lang="en-US" sz="2000" dirty="0" smtClean="0">
                <a:latin typeface="Times New Roman" pitchFamily="18" charset="0"/>
                <a:cs typeface="Times New Roman" pitchFamily="18" charset="0"/>
              </a:rPr>
              <a:t>Air compressor is used for ON/OFF the pneumatic, when the compressed air is passed to the pressure control valve; the required pressure is obtained by adjusting its knob. When the air is passed to the flow control valve, the speed of movement of piston (pneumatic) is controlled by adjusting the knob.</a:t>
            </a:r>
          </a:p>
          <a:p>
            <a:pPr algn="just">
              <a:lnSpc>
                <a:spcPct val="150000"/>
              </a:lnSpc>
            </a:pPr>
            <a:r>
              <a:rPr lang="en-US" sz="2000" dirty="0" smtClean="0">
                <a:latin typeface="Times New Roman" pitchFamily="18" charset="0"/>
                <a:cs typeface="Times New Roman" pitchFamily="18" charset="0"/>
              </a:rPr>
              <a:t> According to the object sensor value, the microcontroller activates the driver circuit as per mentioned in the program. The driver circuit is constructed with transistor which acts as switch to control the relay. The relay output is directly connected to the Solenoid valve this is act as the ON/OFF tap and then solenoid valve output is connected to the Pneumatic cylinder which is attached in the Clutch assembly. Whenever relay gets on the Pneumatic cylinder air piston is force to the clutch assembly. </a:t>
            </a:r>
          </a:p>
          <a:p>
            <a:r>
              <a:rPr lang="en-US" b="1" dirty="0" smtClean="0"/>
              <a:t> </a:t>
            </a:r>
            <a:endParaRPr lang="en-US" dirty="0" smtClean="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Times New Roman" pitchFamily="18" charset="0"/>
                <a:cs typeface="Times New Roman" pitchFamily="18" charset="0"/>
              </a:rPr>
              <a:t>List Of Components</a:t>
            </a:r>
            <a:endParaRPr lang="en-US" b="1" dirty="0">
              <a:latin typeface="Times New Roman" pitchFamily="18" charset="0"/>
              <a:cs typeface="Times New Roman" pitchFamily="18" charset="0"/>
            </a:endParaRPr>
          </a:p>
        </p:txBody>
      </p:sp>
      <p:sp>
        <p:nvSpPr>
          <p:cNvPr id="3" name="Content Placeholder 2"/>
          <p:cNvSpPr>
            <a:spLocks noGrp="1"/>
          </p:cNvSpPr>
          <p:nvPr>
            <p:ph idx="1"/>
          </p:nvPr>
        </p:nvSpPr>
        <p:spPr>
          <a:xfrm>
            <a:off x="1435608" y="1371600"/>
            <a:ext cx="7498080" cy="5029200"/>
          </a:xfrm>
        </p:spPr>
        <p:txBody>
          <a:bodyPr>
            <a:noAutofit/>
          </a:bodyPr>
          <a:lstStyle/>
          <a:p>
            <a:pPr algn="just">
              <a:buFont typeface="Wingdings" pitchFamily="2" charset="2"/>
              <a:buChar char="Ø"/>
            </a:pPr>
            <a:r>
              <a:rPr lang="en-US" sz="2000" dirty="0" smtClean="0">
                <a:latin typeface="Times New Roman" pitchFamily="18" charset="0"/>
                <a:cs typeface="Times New Roman" pitchFamily="18" charset="0"/>
              </a:rPr>
              <a:t>Pneumatic Cylinder</a:t>
            </a:r>
          </a:p>
          <a:p>
            <a:pPr algn="just">
              <a:buFont typeface="Wingdings" pitchFamily="2" charset="2"/>
              <a:buChar char="Ø"/>
            </a:pPr>
            <a:r>
              <a:rPr lang="en-US" sz="2000" dirty="0" smtClean="0">
                <a:latin typeface="Times New Roman" pitchFamily="18" charset="0"/>
                <a:cs typeface="Times New Roman" pitchFamily="18" charset="0"/>
              </a:rPr>
              <a:t>Push Button</a:t>
            </a:r>
          </a:p>
          <a:p>
            <a:pPr algn="just">
              <a:buFont typeface="Wingdings" pitchFamily="2" charset="2"/>
              <a:buChar char="Ø"/>
            </a:pPr>
            <a:r>
              <a:rPr lang="en-US" sz="2000" dirty="0" smtClean="0">
                <a:latin typeface="Times New Roman" pitchFamily="18" charset="0"/>
                <a:cs typeface="Times New Roman" pitchFamily="18" charset="0"/>
              </a:rPr>
              <a:t>Clutch Assembly</a:t>
            </a:r>
          </a:p>
          <a:p>
            <a:pPr algn="just">
              <a:buFont typeface="Wingdings" pitchFamily="2" charset="2"/>
              <a:buChar char="Ø"/>
            </a:pPr>
            <a:r>
              <a:rPr lang="en-US" sz="2000" dirty="0" smtClean="0">
                <a:latin typeface="Times New Roman" pitchFamily="18" charset="0"/>
                <a:cs typeface="Times New Roman" pitchFamily="18" charset="0"/>
              </a:rPr>
              <a:t>Fork</a:t>
            </a:r>
          </a:p>
          <a:p>
            <a:pPr algn="just">
              <a:buFont typeface="Wingdings" pitchFamily="2" charset="2"/>
              <a:buChar char="Ø"/>
            </a:pPr>
            <a:r>
              <a:rPr lang="en-US" sz="2000" dirty="0" smtClean="0">
                <a:latin typeface="Times New Roman" pitchFamily="18" charset="0"/>
                <a:cs typeface="Times New Roman" pitchFamily="18" charset="0"/>
              </a:rPr>
              <a:t>Pushbutton Unit</a:t>
            </a:r>
          </a:p>
          <a:p>
            <a:pPr algn="just">
              <a:buFont typeface="Wingdings" pitchFamily="2" charset="2"/>
              <a:buChar char="Ø"/>
            </a:pPr>
            <a:r>
              <a:rPr lang="en-US" sz="2000" dirty="0" smtClean="0">
                <a:latin typeface="Times New Roman" pitchFamily="18" charset="0"/>
                <a:cs typeface="Times New Roman" pitchFamily="18" charset="0"/>
              </a:rPr>
              <a:t>Air Reservoir.</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pPr algn="ctr"/>
            <a:r>
              <a:rPr lang="en-US" dirty="0" smtClean="0"/>
              <a:t>Block Diagram	</a:t>
            </a:r>
            <a:endParaRPr lang="en-US" dirty="0"/>
          </a:p>
        </p:txBody>
      </p:sp>
      <p:pic>
        <p:nvPicPr>
          <p:cNvPr id="2049" name="Picture 1"/>
          <p:cNvPicPr>
            <a:picLocks noGrp="1" noChangeAspect="1" noChangeArrowheads="1"/>
          </p:cNvPicPr>
          <p:nvPr>
            <p:ph idx="1"/>
          </p:nvPr>
        </p:nvPicPr>
        <p:blipFill>
          <a:blip r:embed="rId2"/>
          <a:srcRect/>
          <a:stretch>
            <a:fillRect/>
          </a:stretch>
        </p:blipFill>
        <p:spPr bwMode="auto">
          <a:xfrm>
            <a:off x="1685101" y="1447800"/>
            <a:ext cx="6999348" cy="4800600"/>
          </a:xfrm>
          <a:prstGeom prst="rect">
            <a:avLst/>
          </a:prstGeom>
          <a:noFill/>
          <a:ln w="9525">
            <a:noFill/>
            <a:miter lim="800000"/>
            <a:headEnd/>
            <a:tailEnd/>
          </a:ln>
          <a:effec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b="1" dirty="0" smtClean="0">
                <a:latin typeface="Times New Roman" pitchFamily="18" charset="0"/>
                <a:cs typeface="Times New Roman" pitchFamily="18" charset="0"/>
              </a:rPr>
              <a:t>WORKING PRINCIPLE</a:t>
            </a:r>
            <a:endParaRPr lang="en-US" b="1" dirty="0">
              <a:latin typeface="Times New Roman" pitchFamily="18" charset="0"/>
              <a:cs typeface="Times New Roman" pitchFamily="18" charset="0"/>
            </a:endParaRPr>
          </a:p>
        </p:txBody>
      </p:sp>
      <p:sp>
        <p:nvSpPr>
          <p:cNvPr id="3" name="Content Placeholder 2"/>
          <p:cNvSpPr>
            <a:spLocks noGrp="1"/>
          </p:cNvSpPr>
          <p:nvPr>
            <p:ph idx="1"/>
          </p:nvPr>
        </p:nvSpPr>
        <p:spPr>
          <a:xfrm>
            <a:off x="1435608" y="990600"/>
            <a:ext cx="7498080" cy="5257800"/>
          </a:xfrm>
        </p:spPr>
        <p:txBody>
          <a:bodyPr>
            <a:normAutofit fontScale="25000" lnSpcReduction="20000"/>
          </a:bodyPr>
          <a:lstStyle/>
          <a:p>
            <a:pPr algn="just">
              <a:lnSpc>
                <a:spcPct val="170000"/>
              </a:lnSpc>
            </a:pPr>
            <a:r>
              <a:rPr lang="en-US" sz="7400" dirty="0" smtClean="0">
                <a:latin typeface="Times New Roman" pitchFamily="18" charset="0"/>
                <a:cs typeface="Times New Roman" pitchFamily="18" charset="0"/>
              </a:rPr>
              <a:t>Air compressor is used for ON/OFF the pneumatic, when the compressed air is passed to the pressure control valve; the required pressure is obtained by adjusting its knob. When the air is passed to the flow control valve, the speed of movement of piston (pneumatic) is controlled by adjusting the knob.</a:t>
            </a:r>
          </a:p>
          <a:p>
            <a:pPr algn="just">
              <a:lnSpc>
                <a:spcPct val="170000"/>
              </a:lnSpc>
              <a:buFont typeface="Arial" pitchFamily="34" charset="0"/>
              <a:buChar char="•"/>
            </a:pPr>
            <a:r>
              <a:rPr lang="en-US" sz="7400" dirty="0" smtClean="0">
                <a:latin typeface="Times New Roman" pitchFamily="18" charset="0"/>
                <a:cs typeface="Times New Roman" pitchFamily="18" charset="0"/>
              </a:rPr>
              <a:t> 	According to the object sensor value, the microcontroller activates the driver circuit as per mentioned in the program. The driver circuit is constructed with transistor which acts as switch to control the relay. The relay output is directly connected to the Solenoid valve this is act as the ON/OFF tap and then solenoid valve output is connected to the Pneumatic cylinder which is attached in the Clutch assembly. Whenever relay gets on the Pneumatic cylinder air piston is force to the clutch assembly. </a:t>
            </a:r>
          </a:p>
          <a:p>
            <a:endParaRPr 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Applications</a:t>
            </a:r>
            <a:endParaRPr lang="en-US" dirty="0"/>
          </a:p>
        </p:txBody>
      </p:sp>
      <p:sp>
        <p:nvSpPr>
          <p:cNvPr id="3" name="Content Placeholder 2"/>
          <p:cNvSpPr>
            <a:spLocks noGrp="1"/>
          </p:cNvSpPr>
          <p:nvPr>
            <p:ph idx="1"/>
          </p:nvPr>
        </p:nvSpPr>
        <p:spPr/>
        <p:txBody>
          <a:bodyPr>
            <a:normAutofit/>
          </a:bodyPr>
          <a:lstStyle/>
          <a:p>
            <a:pPr>
              <a:buNone/>
            </a:pPr>
            <a:r>
              <a:rPr lang="en-US" sz="1900" dirty="0" smtClean="0">
                <a:latin typeface="Times New Roman" pitchFamily="18" charset="0"/>
                <a:cs typeface="Times New Roman" pitchFamily="18" charset="0"/>
              </a:rPr>
              <a:t> </a:t>
            </a:r>
          </a:p>
          <a:p>
            <a:pPr>
              <a:lnSpc>
                <a:spcPct val="150000"/>
              </a:lnSpc>
              <a:buNone/>
            </a:pPr>
            <a:r>
              <a:rPr lang="en-US" dirty="0" smtClean="0"/>
              <a:t/>
            </a:r>
            <a:br>
              <a:rPr lang="en-US" dirty="0" smtClean="0"/>
            </a:br>
            <a:r>
              <a:rPr lang="en-US" dirty="0" smtClean="0"/>
              <a:t/>
            </a:r>
            <a:br>
              <a:rPr lang="en-US" dirty="0" smtClean="0"/>
            </a:br>
            <a:endParaRPr lang="en-US" dirty="0" smtClean="0"/>
          </a:p>
          <a:p>
            <a:pPr algn="just">
              <a:lnSpc>
                <a:spcPct val="120000"/>
              </a:lnSpc>
            </a:pPr>
            <a:endParaRPr lang="en-US" dirty="0" smtClean="0">
              <a:latin typeface="Times New Roman" pitchFamily="18" charset="0"/>
              <a:cs typeface="Times New Roman" pitchFamily="18" charset="0"/>
            </a:endParaRPr>
          </a:p>
        </p:txBody>
      </p:sp>
      <p:sp>
        <p:nvSpPr>
          <p:cNvPr id="4" name="Rectangle 3"/>
          <p:cNvSpPr/>
          <p:nvPr/>
        </p:nvSpPr>
        <p:spPr>
          <a:xfrm>
            <a:off x="1752600" y="1676401"/>
            <a:ext cx="6400800" cy="960328"/>
          </a:xfrm>
          <a:prstGeom prst="rect">
            <a:avLst/>
          </a:prstGeom>
        </p:spPr>
        <p:txBody>
          <a:bodyPr wrap="square">
            <a:spAutoFit/>
          </a:bodyPr>
          <a:lstStyle/>
          <a:p>
            <a:pPr>
              <a:lnSpc>
                <a:spcPct val="150000"/>
              </a:lnSpc>
              <a:buFont typeface="Wingdings" pitchFamily="2" charset="2"/>
              <a:buChar char="Ø"/>
            </a:pPr>
            <a:r>
              <a:rPr lang="en-US" sz="2000" dirty="0" smtClean="0">
                <a:latin typeface="Times New Roman" pitchFamily="18" charset="0"/>
                <a:cs typeface="Times New Roman" pitchFamily="18" charset="0"/>
              </a:rPr>
              <a:t>For automobile application</a:t>
            </a:r>
          </a:p>
          <a:p>
            <a:pPr>
              <a:lnSpc>
                <a:spcPct val="150000"/>
              </a:lnSpc>
              <a:buFont typeface="Wingdings" pitchFamily="2" charset="2"/>
              <a:buChar char="Ø"/>
            </a:pPr>
            <a:r>
              <a:rPr lang="en-US" sz="2000" dirty="0" smtClean="0">
                <a:latin typeface="Times New Roman" pitchFamily="18" charset="0"/>
                <a:cs typeface="Times New Roman" pitchFamily="18" charset="0"/>
              </a:rPr>
              <a:t>Industrial application.</a:t>
            </a:r>
            <a:endParaRPr lang="en-US" sz="2000" dirty="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latin typeface="Times New Roman" pitchFamily="18" charset="0"/>
                <a:cs typeface="Times New Roman" pitchFamily="18" charset="0"/>
              </a:rPr>
              <a:t>ADVANTAGES</a:t>
            </a:r>
            <a:endParaRPr lang="en-US" b="1" dirty="0">
              <a:latin typeface="Times New Roman" pitchFamily="18" charset="0"/>
              <a:cs typeface="Times New Roman" pitchFamily="18" charset="0"/>
            </a:endParaRPr>
          </a:p>
        </p:txBody>
      </p:sp>
      <p:sp>
        <p:nvSpPr>
          <p:cNvPr id="3" name="Content Placeholder 2"/>
          <p:cNvSpPr>
            <a:spLocks noGrp="1"/>
          </p:cNvSpPr>
          <p:nvPr>
            <p:ph idx="1"/>
          </p:nvPr>
        </p:nvSpPr>
        <p:spPr>
          <a:xfrm>
            <a:off x="1435608" y="838200"/>
            <a:ext cx="7498080" cy="5410200"/>
          </a:xfrm>
        </p:spPr>
        <p:txBody>
          <a:bodyPr>
            <a:normAutofit/>
          </a:bodyPr>
          <a:lstStyle/>
          <a:p>
            <a:pPr lvl="0">
              <a:lnSpc>
                <a:spcPct val="150000"/>
              </a:lnSpc>
              <a:buFont typeface="Wingdings" pitchFamily="2" charset="2"/>
              <a:buChar char="Ø"/>
            </a:pPr>
            <a:r>
              <a:rPr lang="en-US" sz="2000" dirty="0" smtClean="0">
                <a:latin typeface="Times New Roman" pitchFamily="18" charset="0"/>
                <a:cs typeface="Times New Roman" pitchFamily="18" charset="0"/>
              </a:rPr>
              <a:t>Brake cost will be less. </a:t>
            </a:r>
          </a:p>
          <a:p>
            <a:pPr lvl="0">
              <a:lnSpc>
                <a:spcPct val="150000"/>
              </a:lnSpc>
              <a:buFont typeface="Wingdings" pitchFamily="2" charset="2"/>
              <a:buChar char="Ø"/>
            </a:pPr>
            <a:r>
              <a:rPr lang="en-US" sz="2000" dirty="0" smtClean="0">
                <a:latin typeface="Times New Roman" pitchFamily="18" charset="0"/>
                <a:cs typeface="Times New Roman" pitchFamily="18" charset="0"/>
              </a:rPr>
              <a:t>Free from wear adjustment. </a:t>
            </a:r>
          </a:p>
          <a:p>
            <a:pPr lvl="0">
              <a:lnSpc>
                <a:spcPct val="150000"/>
              </a:lnSpc>
              <a:buFont typeface="Wingdings" pitchFamily="2" charset="2"/>
              <a:buChar char="Ø"/>
            </a:pPr>
            <a:r>
              <a:rPr lang="en-US" sz="2000" dirty="0" smtClean="0">
                <a:latin typeface="Times New Roman" pitchFamily="18" charset="0"/>
                <a:cs typeface="Times New Roman" pitchFamily="18" charset="0"/>
              </a:rPr>
              <a:t>Less power consumption </a:t>
            </a:r>
          </a:p>
          <a:p>
            <a:pPr lvl="0">
              <a:lnSpc>
                <a:spcPct val="150000"/>
              </a:lnSpc>
              <a:buFont typeface="Wingdings" pitchFamily="2" charset="2"/>
              <a:buChar char="Ø"/>
            </a:pPr>
            <a:r>
              <a:rPr lang="en-US" sz="2000" dirty="0" smtClean="0">
                <a:latin typeface="Times New Roman" pitchFamily="18" charset="0"/>
                <a:cs typeface="Times New Roman" pitchFamily="18" charset="0"/>
              </a:rPr>
              <a:t>Less skill technicians is sufficient to operate. </a:t>
            </a:r>
          </a:p>
          <a:p>
            <a:pPr lvl="0">
              <a:lnSpc>
                <a:spcPct val="150000"/>
              </a:lnSpc>
              <a:buFont typeface="Wingdings" pitchFamily="2" charset="2"/>
              <a:buChar char="Ø"/>
            </a:pPr>
            <a:r>
              <a:rPr lang="en-US" sz="2000" dirty="0" smtClean="0">
                <a:latin typeface="Times New Roman" pitchFamily="18" charset="0"/>
                <a:cs typeface="Times New Roman" pitchFamily="18" charset="0"/>
              </a:rPr>
              <a:t>It gives simplified operation. </a:t>
            </a:r>
          </a:p>
          <a:p>
            <a:pPr lvl="0">
              <a:lnSpc>
                <a:spcPct val="150000"/>
              </a:lnSpc>
              <a:buFont typeface="Wingdings" pitchFamily="2" charset="2"/>
              <a:buChar char="Ø"/>
            </a:pPr>
            <a:r>
              <a:rPr lang="en-US" sz="2000" dirty="0" smtClean="0">
                <a:latin typeface="Times New Roman" pitchFamily="18" charset="0"/>
                <a:cs typeface="Times New Roman" pitchFamily="18" charset="0"/>
              </a:rPr>
              <a:t>Installation is simplified very much. </a:t>
            </a:r>
          </a:p>
          <a:p>
            <a:pPr lvl="0">
              <a:lnSpc>
                <a:spcPct val="150000"/>
              </a:lnSpc>
              <a:buFont typeface="Wingdings" pitchFamily="2" charset="2"/>
              <a:buChar char="Ø"/>
            </a:pPr>
            <a:r>
              <a:rPr lang="en-US" sz="2000" dirty="0" smtClean="0">
                <a:latin typeface="Times New Roman" pitchFamily="18" charset="0"/>
                <a:cs typeface="Times New Roman" pitchFamily="18" charset="0"/>
              </a:rPr>
              <a:t>To avoid other burnable interactions viz.… (Diaphragm) is not used. </a:t>
            </a:r>
          </a:p>
          <a:p>
            <a:pPr lvl="0">
              <a:lnSpc>
                <a:spcPct val="150000"/>
              </a:lnSpc>
              <a:buFont typeface="Wingdings" pitchFamily="2" charset="2"/>
              <a:buChar char="Ø"/>
            </a:pPr>
            <a:r>
              <a:rPr lang="en-US" sz="2000" dirty="0" smtClean="0">
                <a:latin typeface="Times New Roman" pitchFamily="18" charset="0"/>
                <a:cs typeface="Times New Roman" pitchFamily="18" charset="0"/>
              </a:rPr>
              <a:t>Less time and more profit. </a:t>
            </a:r>
            <a:endParaRPr lang="en-US" sz="2000" dirty="0">
              <a:latin typeface="Times New Roman" pitchFamily="18" charset="0"/>
              <a:cs typeface="Times New Roman"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r>
              <a:rPr lang="en-US" b="1" dirty="0" smtClean="0">
                <a:latin typeface="Times New Roman" pitchFamily="18" charset="0"/>
                <a:cs typeface="Times New Roman" pitchFamily="18" charset="0"/>
              </a:rPr>
              <a:t>DISADVANTAGES</a:t>
            </a:r>
            <a:endParaRPr lang="en-US" b="1" dirty="0">
              <a:latin typeface="Times New Roman" pitchFamily="18" charset="0"/>
              <a:cs typeface="Times New Roman" pitchFamily="18" charset="0"/>
            </a:endParaRPr>
          </a:p>
        </p:txBody>
      </p:sp>
      <p:sp>
        <p:nvSpPr>
          <p:cNvPr id="3" name="Content Placeholder 2"/>
          <p:cNvSpPr>
            <a:spLocks noGrp="1"/>
          </p:cNvSpPr>
          <p:nvPr>
            <p:ph idx="1"/>
          </p:nvPr>
        </p:nvSpPr>
        <p:spPr>
          <a:xfrm>
            <a:off x="1435608" y="990600"/>
            <a:ext cx="7498080" cy="5257800"/>
          </a:xfrm>
        </p:spPr>
        <p:txBody>
          <a:bodyPr/>
          <a:lstStyle/>
          <a:p>
            <a:pPr>
              <a:lnSpc>
                <a:spcPct val="150000"/>
              </a:lnSpc>
            </a:pPr>
            <a:r>
              <a:rPr lang="en-US" sz="2800" dirty="0" smtClean="0">
                <a:latin typeface="Times New Roman" pitchFamily="18" charset="0"/>
                <a:cs typeface="Times New Roman" pitchFamily="18" charset="0"/>
              </a:rPr>
              <a:t>Additional cost requires doing the automation Free from wear adjustment</a:t>
            </a:r>
            <a:r>
              <a:rPr lang="en-US" sz="2800" dirty="0" smtClean="0">
                <a:latin typeface="Times New Roman" pitchFamily="18" charset="0"/>
                <a:cs typeface="Times New Roman" pitchFamily="18" charset="0"/>
              </a:rPr>
              <a:t>.</a:t>
            </a:r>
          </a:p>
          <a:p>
            <a:pPr>
              <a:lnSpc>
                <a:spcPct val="150000"/>
              </a:lnSpc>
              <a:buNone/>
            </a:pPr>
            <a:endParaRPr lang="en-US" sz="2800" dirty="0" smtClean="0">
              <a:latin typeface="Times New Roman" pitchFamily="18" charset="0"/>
              <a:cs typeface="Times New Roman" pitchFamily="18" charset="0"/>
            </a:endParaRPr>
          </a:p>
          <a:p>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b="1" dirty="0" smtClean="0">
                <a:latin typeface="Times New Roman" pitchFamily="18" charset="0"/>
                <a:cs typeface="Times New Roman" pitchFamily="18" charset="0"/>
              </a:rPr>
              <a:t>CONCLUSION</a:t>
            </a:r>
            <a:endParaRPr lang="en-US" b="1" dirty="0">
              <a:latin typeface="Times New Roman" pitchFamily="18" charset="0"/>
              <a:cs typeface="Times New Roman" pitchFamily="18" charset="0"/>
            </a:endParaRPr>
          </a:p>
        </p:txBody>
      </p:sp>
      <p:sp>
        <p:nvSpPr>
          <p:cNvPr id="3" name="Content Placeholder 2"/>
          <p:cNvSpPr>
            <a:spLocks noGrp="1"/>
          </p:cNvSpPr>
          <p:nvPr>
            <p:ph idx="1"/>
          </p:nvPr>
        </p:nvSpPr>
        <p:spPr>
          <a:xfrm>
            <a:off x="1435608" y="990600"/>
            <a:ext cx="7498080" cy="5257800"/>
          </a:xfrm>
        </p:spPr>
        <p:txBody>
          <a:bodyPr>
            <a:normAutofit fontScale="70000" lnSpcReduction="20000"/>
          </a:bodyPr>
          <a:lstStyle/>
          <a:p>
            <a:pPr algn="just">
              <a:lnSpc>
                <a:spcPct val="170000"/>
              </a:lnSpc>
              <a:buNone/>
            </a:pPr>
            <a:r>
              <a:rPr lang="en-US" dirty="0" smtClean="0">
                <a:latin typeface="Times New Roman" pitchFamily="18" charset="0"/>
                <a:cs typeface="Times New Roman" pitchFamily="18" charset="0"/>
              </a:rPr>
              <a:t>	The project presented has involved the development and implementation of automatic clutches for cars. The motivation of this work is to implement this idea in clutch featured  cars with a suitable clutch control. The automatic transmission can be also used in 5 and 6 speed versions by altering few changes in the program. Therefore from the above working it is evident that the forces exerted by the cylinders are optimum to move the clutch levers (pedals). According to the achieved results, the suggested mechanism is realizable and workable. </a:t>
            </a:r>
          </a:p>
          <a:p>
            <a:endParaRPr lang="en-US"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605</TotalTime>
  <Words>211</Words>
  <Application>Microsoft Office PowerPoint</Application>
  <PresentationFormat>On-screen Show (4:3)</PresentationFormat>
  <Paragraphs>37</Paragraphs>
  <Slides>10</Slides>
  <Notes>1</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Solstice</vt:lpstr>
      <vt:lpstr> AUTOMATIC CLUTCH SYSTEM BASED ON PNEUMATIC </vt:lpstr>
      <vt:lpstr> ABSTRACT </vt:lpstr>
      <vt:lpstr>Slide 3</vt:lpstr>
      <vt:lpstr>List Of Components</vt:lpstr>
      <vt:lpstr>Block Diagram </vt:lpstr>
      <vt:lpstr>WORKING PRINCIPLE</vt:lpstr>
      <vt:lpstr>Applications</vt:lpstr>
      <vt:lpstr>ADVANTAGES</vt:lpstr>
      <vt:lpstr>DISADVANTAGES</vt:lpstr>
      <vt:lpstr>CONCLUSION</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283</cp:revision>
  <dcterms:created xsi:type="dcterms:W3CDTF">2006-08-16T00:00:00Z</dcterms:created>
  <dcterms:modified xsi:type="dcterms:W3CDTF">2021-08-20T07:24:39Z</dcterms:modified>
</cp:coreProperties>
</file>