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8" r:id="rId6"/>
    <p:sldId id="315" r:id="rId7"/>
    <p:sldId id="317" r:id="rId8"/>
    <p:sldId id="314" r:id="rId9"/>
    <p:sldId id="311" r:id="rId10"/>
    <p:sldId id="31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838200"/>
            <a:ext cx="7498080" cy="3810000"/>
          </a:xfrm>
        </p:spPr>
        <p:txBody>
          <a:bodyPr>
            <a:normAutofit/>
          </a:bodyPr>
          <a:lstStyle/>
          <a:p>
            <a:pPr algn="ctr"/>
            <a:r>
              <a:rPr lang="en-US" b="1" dirty="0" smtClean="0"/>
              <a:t>PNEUMATIC ROTARY GRINDING MACHINE</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47800" y="838200"/>
            <a:ext cx="7498080" cy="5638800"/>
          </a:xfrm>
        </p:spPr>
        <p:txBody>
          <a:bodyPr>
            <a:noAutofit/>
          </a:bodyPr>
          <a:lstStyle/>
          <a:p>
            <a:pPr algn="just" fontAlgn="base">
              <a:lnSpc>
                <a:spcPct val="150000"/>
              </a:lnSpc>
              <a:buFont typeface="Wingdings" pitchFamily="2" charset="2"/>
              <a:buChar char="Ø"/>
            </a:pPr>
            <a:r>
              <a:rPr lang="en-US" sz="2400" dirty="0" smtClean="0"/>
              <a:t>	</a:t>
            </a:r>
            <a:r>
              <a:rPr lang="en-US" sz="2000" dirty="0" smtClean="0">
                <a:latin typeface="Times New Roman" pitchFamily="18" charset="0"/>
                <a:cs typeface="Times New Roman" pitchFamily="18" charset="0"/>
              </a:rPr>
              <a:t> The aim of our project is to design and fabricate a pneumatically operated multipurpose grinder.  With this device a number of operations can be performed.  A high pressure compressed air is forced on a fan and the fan is made to rotate.  </a:t>
            </a:r>
          </a:p>
          <a:p>
            <a:pPr algn="just" fontAlgn="base">
              <a:lnSpc>
                <a:spcPct val="150000"/>
              </a:lnSpc>
              <a:buFont typeface="Wingdings" pitchFamily="2" charset="2"/>
              <a:buChar char="Ø"/>
            </a:pPr>
            <a:r>
              <a:rPr lang="en-US" sz="2000" dirty="0" smtClean="0">
                <a:latin typeface="Times New Roman" pitchFamily="18" charset="0"/>
                <a:cs typeface="Times New Roman" pitchFamily="18" charset="0"/>
              </a:rPr>
              <a:t>	This rotation is transmitted to the machining head by a shaft and the required operation is carried out. Further if a hole is to be drilled in a part in an automobile, the particular part is to be dismantled from the vehicle. </a:t>
            </a:r>
          </a:p>
          <a:p>
            <a:pPr algn="just" fontAlgn="base">
              <a:lnSpc>
                <a:spcPct val="150000"/>
              </a:lnSpc>
              <a:buFont typeface="Wingdings" pitchFamily="2" charset="2"/>
              <a:buChar char="Ø"/>
            </a:pPr>
            <a:r>
              <a:rPr lang="en-US" sz="24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By using this pneumatically operated device holes can be drilled in the required part with one dismantling it from the vehicle. So this pneumatically operated multi purpose grinder is used for various operations with a less amount of investment.</a:t>
            </a:r>
            <a:endParaRPr lang="en-US" sz="20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219200"/>
            <a:ext cx="7498080" cy="5029200"/>
          </a:xfrm>
        </p:spPr>
        <p:txBody>
          <a:bodyPr>
            <a:normAutofit/>
          </a:bodyPr>
          <a:lstStyle/>
          <a:p>
            <a:pPr algn="just"/>
            <a:endParaRPr lang="en-US" dirty="0" smtClean="0"/>
          </a:p>
          <a:p>
            <a:pPr>
              <a:buFont typeface="Wingdings" pitchFamily="2" charset="2"/>
              <a:buChar char="v"/>
            </a:pPr>
            <a:r>
              <a:rPr lang="en-US" dirty="0" smtClean="0"/>
              <a:t> Pneumatic Barrel</a:t>
            </a:r>
          </a:p>
          <a:p>
            <a:pPr>
              <a:buFont typeface="Wingdings" pitchFamily="2" charset="2"/>
              <a:buChar char="v"/>
            </a:pPr>
            <a:r>
              <a:rPr lang="en-US" dirty="0" smtClean="0"/>
              <a:t> Handle</a:t>
            </a:r>
          </a:p>
          <a:p>
            <a:pPr>
              <a:buFont typeface="Wingdings" pitchFamily="2" charset="2"/>
              <a:buChar char="v"/>
            </a:pPr>
            <a:r>
              <a:rPr lang="en-US" dirty="0" smtClean="0"/>
              <a:t> Supporting Column</a:t>
            </a:r>
          </a:p>
          <a:p>
            <a:pPr>
              <a:buFont typeface="Wingdings" pitchFamily="2" charset="2"/>
              <a:buChar char="v"/>
            </a:pPr>
            <a:r>
              <a:rPr lang="en-US" dirty="0" smtClean="0"/>
              <a:t> Multipurpose Grinding Tool</a:t>
            </a:r>
          </a:p>
          <a:p>
            <a:pPr>
              <a:buFont typeface="Wingdings" pitchFamily="2" charset="2"/>
              <a:buChar char="v"/>
            </a:pPr>
            <a:r>
              <a:rPr lang="en-US" dirty="0" smtClean="0"/>
              <a:t> Spring</a:t>
            </a:r>
          </a:p>
          <a:p>
            <a:pPr>
              <a:buFont typeface="Wingdings" pitchFamily="2" charset="2"/>
              <a:buChar char="v"/>
            </a:pPr>
            <a:r>
              <a:rPr lang="en-US" dirty="0" smtClean="0"/>
              <a:t> Frame</a:t>
            </a:r>
          </a:p>
          <a:p>
            <a:pPr>
              <a:buFont typeface="Wingdings" pitchFamily="2" charset="2"/>
              <a:buChar char="v"/>
            </a:pPr>
            <a:r>
              <a:rPr lang="en-US" dirty="0" smtClean="0"/>
              <a:t> </a:t>
            </a:r>
            <a:r>
              <a:rPr lang="en-US" dirty="0" err="1" smtClean="0"/>
              <a:t>Polyuthen</a:t>
            </a:r>
            <a:r>
              <a:rPr lang="en-US" dirty="0" smtClean="0"/>
              <a:t> Tube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3" name="Picture 1"/>
          <p:cNvPicPr>
            <a:picLocks noGrp="1" noChangeAspect="1" noChangeArrowheads="1"/>
          </p:cNvPicPr>
          <p:nvPr>
            <p:ph idx="1"/>
          </p:nvPr>
        </p:nvPicPr>
        <p:blipFill>
          <a:blip r:embed="rId2"/>
          <a:srcRect/>
          <a:stretch>
            <a:fillRect/>
          </a:stretch>
        </p:blipFill>
        <p:spPr bwMode="auto">
          <a:xfrm>
            <a:off x="1676400" y="1676400"/>
            <a:ext cx="6934200" cy="3957637"/>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IN" dirty="0" smtClean="0"/>
              <a:t>Existing system</a:t>
            </a:r>
            <a:endParaRPr lang="en-IN"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limitations of both the concepts inspired us to innovate our above stated project.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idea was to have a concept eliminating the existing challenges and incorporate the available benefits.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When the wheel is first started, the operator stands a bit off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so that if it were to explode, less pathway for injury exists.</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medium carbon </a:t>
            </a:r>
            <a:r>
              <a:rPr lang="en-IN" sz="2000" dirty="0" smtClean="0">
                <a:latin typeface="Times New Roman" pitchFamily="18" charset="0"/>
                <a:cs typeface="Times New Roman" pitchFamily="18" charset="0"/>
              </a:rPr>
              <a:t>or high-carbon </a:t>
            </a:r>
            <a:r>
              <a:rPr lang="en-IN" sz="2000" dirty="0" err="1" smtClean="0">
                <a:latin typeface="Times New Roman" pitchFamily="18" charset="0"/>
                <a:cs typeface="Times New Roman" pitchFamily="18" charset="0"/>
              </a:rPr>
              <a:t>workpieces</a:t>
            </a:r>
            <a:r>
              <a:rPr lang="en-IN" sz="2000" dirty="0" smtClean="0">
                <a:latin typeface="Times New Roman" pitchFamily="18" charset="0"/>
                <a:cs typeface="Times New Roman" pitchFamily="18" charset="0"/>
              </a:rPr>
              <a:t> that are already hardened and tempered (such as tool bits and drill bits), the dipping of the piece into the water must be frequent enough to avoid very high heat followed by substantial quenching, which can easily destroy the existing heat treatment.</a:t>
            </a:r>
            <a:endParaRPr lang="en-IN"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1066800"/>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143000"/>
            <a:ext cx="7714488" cy="5334000"/>
          </a:xfrm>
        </p:spPr>
        <p:txBody>
          <a:bodyPr/>
          <a:lstStyle/>
          <a:p>
            <a:pPr lvl="0">
              <a:lnSpc>
                <a:spcPct val="150000"/>
              </a:lnSpc>
              <a:buFont typeface="Wingdings" pitchFamily="2" charset="2"/>
              <a:buChar char="Ø"/>
            </a:pPr>
            <a:r>
              <a:rPr lang="en-US" sz="2000" dirty="0" smtClean="0">
                <a:latin typeface="Times New Roman" pitchFamily="18" charset="0"/>
                <a:cs typeface="Times New Roman" pitchFamily="18" charset="0"/>
              </a:rPr>
              <a:t>Initial cost is high</a:t>
            </a:r>
          </a:p>
          <a:p>
            <a:pPr lvl="0">
              <a:lnSpc>
                <a:spcPct val="150000"/>
              </a:lnSpc>
              <a:buFont typeface="Wingdings" pitchFamily="2" charset="2"/>
              <a:buChar char="Ø"/>
            </a:pPr>
            <a:r>
              <a:rPr lang="en-US" sz="2000" dirty="0" smtClean="0">
                <a:latin typeface="Times New Roman" pitchFamily="18" charset="0"/>
                <a:cs typeface="Times New Roman" pitchFamily="18" charset="0"/>
              </a:rPr>
              <a:t>Spindle rotation is pneumatic power, so this machine having low torque </a:t>
            </a:r>
          </a:p>
          <a:p>
            <a:pPr lvl="0">
              <a:lnSpc>
                <a:spcPct val="150000"/>
              </a:lnSpc>
              <a:buFont typeface="Wingdings" pitchFamily="2" charset="2"/>
              <a:buChar char="Ø"/>
            </a:pPr>
            <a:r>
              <a:rPr lang="en-US" sz="2000" dirty="0" smtClean="0">
                <a:latin typeface="Times New Roman" pitchFamily="18" charset="0"/>
                <a:cs typeface="Times New Roman" pitchFamily="18" charset="0"/>
              </a:rPr>
              <a:t>Need a separate compressor.</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IN" dirty="0" smtClean="0"/>
              <a:t>Proposed system</a:t>
            </a:r>
            <a:endParaRPr lang="en-IN" dirty="0"/>
          </a:p>
        </p:txBody>
      </p:sp>
      <p:sp>
        <p:nvSpPr>
          <p:cNvPr id="3" name="Content Placeholder 2"/>
          <p:cNvSpPr>
            <a:spLocks noGrp="1"/>
          </p:cNvSpPr>
          <p:nvPr>
            <p:ph idx="1"/>
          </p:nvPr>
        </p:nvSpPr>
        <p:spPr>
          <a:xfrm>
            <a:off x="1447800" y="11430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A compressor generating a pressure of 4 </a:t>
            </a:r>
            <a:r>
              <a:rPr lang="en-IN" sz="2000" dirty="0" err="1" smtClean="0">
                <a:latin typeface="Times New Roman" pitchFamily="18" charset="0"/>
                <a:cs typeface="Times New Roman" pitchFamily="18" charset="0"/>
              </a:rPr>
              <a:t>kgf</a:t>
            </a:r>
            <a:r>
              <a:rPr lang="en-IN" sz="2000" dirty="0" smtClean="0">
                <a:latin typeface="Times New Roman" pitchFamily="18" charset="0"/>
                <a:cs typeface="Times New Roman" pitchFamily="18" charset="0"/>
              </a:rPr>
              <a:t> is sufficient for running our proposed arrangement</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high efficiency, easy to operate and affordable price the proposed model of solenoid operated pneumatic grinding machine is helpful and completes all the expectations needed in the mini industries.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Future </a:t>
            </a:r>
            <a:r>
              <a:rPr lang="en-IN" sz="2000" dirty="0" smtClean="0">
                <a:latin typeface="Times New Roman" pitchFamily="18" charset="0"/>
                <a:cs typeface="Times New Roman" pitchFamily="18" charset="0"/>
              </a:rPr>
              <a:t>scope of proposed research work is to increase the production rate, grind the metal jobs easily.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withstand the vibrations, there </a:t>
            </a:r>
            <a:r>
              <a:rPr lang="en-IN" sz="2000" dirty="0" err="1" smtClean="0">
                <a:latin typeface="Times New Roman" pitchFamily="18" charset="0"/>
                <a:cs typeface="Times New Roman" pitchFamily="18" charset="0"/>
              </a:rPr>
              <a:t>areno</a:t>
            </a:r>
            <a:r>
              <a:rPr lang="en-IN" sz="2000" dirty="0" smtClean="0">
                <a:latin typeface="Times New Roman" pitchFamily="18" charset="0"/>
                <a:cs typeface="Times New Roman" pitchFamily="18" charset="0"/>
              </a:rPr>
              <a:t> hazards from jerk, no special training required to operate it.</a:t>
            </a:r>
            <a:endParaRPr lang="en-IN"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1066800"/>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1066800"/>
            <a:ext cx="7790688" cy="5562600"/>
          </a:xfrm>
        </p:spPr>
        <p:txBody>
          <a:bodyPr>
            <a:normAutofit/>
          </a:bodyPr>
          <a:lstStyle/>
          <a:p>
            <a:pPr marL="342900" marR="0" lvl="0" indent="-342900" algn="just">
              <a:lnSpc>
                <a:spcPct val="150000"/>
              </a:lnSpc>
              <a:spcBef>
                <a:spcPts val="0"/>
              </a:spcBef>
              <a:spcAft>
                <a:spcPts val="0"/>
              </a:spcAft>
              <a:buFont typeface="Wingdings" pitchFamily="2" charset="2"/>
              <a:buChar char="Ø"/>
              <a:tabLst>
                <a:tab pos="1371600" algn="l"/>
              </a:tabLst>
            </a:pPr>
            <a:r>
              <a:rPr lang="en-US" sz="2000" dirty="0" smtClean="0">
                <a:latin typeface="Times New Roman"/>
                <a:ea typeface="Times New Roman"/>
              </a:rPr>
              <a:t>Low cost, so it can be used in small scale industries.</a:t>
            </a:r>
          </a:p>
          <a:p>
            <a:pPr marL="342900" marR="0" lvl="0" indent="-342900" algn="just">
              <a:lnSpc>
                <a:spcPct val="150000"/>
              </a:lnSpc>
              <a:spcBef>
                <a:spcPts val="0"/>
              </a:spcBef>
              <a:spcAft>
                <a:spcPts val="0"/>
              </a:spcAft>
              <a:buFont typeface="Wingdings" pitchFamily="2" charset="2"/>
              <a:buChar char="Ø"/>
              <a:tabLst>
                <a:tab pos="1371600" algn="l"/>
              </a:tabLst>
            </a:pPr>
            <a:r>
              <a:rPr lang="en-US" sz="2000" dirty="0" smtClean="0">
                <a:latin typeface="Times New Roman"/>
                <a:ea typeface="Times New Roman"/>
              </a:rPr>
              <a:t>Higher rate and quicker operations</a:t>
            </a:r>
          </a:p>
          <a:p>
            <a:pPr marL="342900" marR="0" lvl="0" indent="-342900" algn="just">
              <a:lnSpc>
                <a:spcPct val="150000"/>
              </a:lnSpc>
              <a:spcBef>
                <a:spcPts val="0"/>
              </a:spcBef>
              <a:spcAft>
                <a:spcPts val="0"/>
              </a:spcAft>
              <a:buFont typeface="Wingdings" pitchFamily="2" charset="2"/>
              <a:buChar char="Ø"/>
              <a:tabLst>
                <a:tab pos="1371600" algn="l"/>
              </a:tabLst>
            </a:pPr>
            <a:r>
              <a:rPr lang="en-US" sz="2000" dirty="0" smtClean="0">
                <a:latin typeface="Times New Roman"/>
                <a:ea typeface="Times New Roman"/>
              </a:rPr>
              <a:t>A number of operations like (drilling), screw driving, reaming etc., can be done.</a:t>
            </a:r>
          </a:p>
          <a:p>
            <a:pPr marL="342900" marR="0" lvl="0" indent="-342900" algn="just">
              <a:lnSpc>
                <a:spcPct val="150000"/>
              </a:lnSpc>
              <a:spcBef>
                <a:spcPts val="0"/>
              </a:spcBef>
              <a:spcAft>
                <a:spcPts val="0"/>
              </a:spcAft>
              <a:buFont typeface="Wingdings" pitchFamily="2" charset="2"/>
              <a:buChar char="Ø"/>
              <a:tabLst>
                <a:tab pos="1371600" algn="l"/>
              </a:tabLst>
            </a:pPr>
            <a:r>
              <a:rPr lang="en-US" sz="2000" dirty="0" smtClean="0">
                <a:latin typeface="Times New Roman"/>
                <a:ea typeface="Times New Roman"/>
              </a:rPr>
              <a:t>The nuts and bolts can be tightened to a particular pressure by operating the gate valve placed in the control unit and the pressure gauge.</a:t>
            </a:r>
          </a:p>
          <a:p>
            <a:pPr algn="just">
              <a:lnSpc>
                <a:spcPct val="150000"/>
              </a:lnSpc>
              <a:buFont typeface="Wingdings" pitchFamily="2" charset="2"/>
              <a:buChar char="Ø"/>
            </a:pPr>
            <a:r>
              <a:rPr lang="en-US" sz="2000" dirty="0" smtClean="0">
                <a:latin typeface="Times New Roman"/>
                <a:ea typeface="Times New Roman"/>
              </a:rPr>
              <a:t>Both loosening and tightening is possible.  Since there is air flow in both directions.</a:t>
            </a:r>
            <a:endParaRPr 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lvl="0">
              <a:lnSpc>
                <a:spcPct val="150000"/>
              </a:lnSpc>
            </a:pPr>
            <a:r>
              <a:rPr lang="en-US" sz="2000" dirty="0" smtClean="0">
                <a:latin typeface="Times New Roman" pitchFamily="18" charset="0"/>
                <a:cs typeface="Times New Roman" pitchFamily="18" charset="0"/>
              </a:rPr>
              <a:t>In automobile workshops.</a:t>
            </a:r>
          </a:p>
          <a:p>
            <a:pPr lvl="0">
              <a:lnSpc>
                <a:spcPct val="150000"/>
              </a:lnSpc>
            </a:pPr>
            <a:r>
              <a:rPr lang="en-US" sz="2000" dirty="0" smtClean="0">
                <a:latin typeface="Times New Roman" pitchFamily="18" charset="0"/>
                <a:cs typeface="Times New Roman" pitchFamily="18" charset="0"/>
              </a:rPr>
              <a:t>In small scale industries.</a:t>
            </a:r>
          </a:p>
          <a:p>
            <a:pPr lvl="0">
              <a:lnSpc>
                <a:spcPct val="150000"/>
              </a:lnSpc>
            </a:pPr>
            <a:r>
              <a:rPr lang="en-US" sz="2000" dirty="0" smtClean="0">
                <a:latin typeface="Times New Roman" pitchFamily="18" charset="0"/>
                <a:cs typeface="Times New Roman" pitchFamily="18" charset="0"/>
              </a:rPr>
              <a:t>In such places where frequent changes in operations are required .</a:t>
            </a:r>
          </a:p>
          <a:p>
            <a:pPr>
              <a:lnSpc>
                <a:spcPct val="150000"/>
              </a:lnSpc>
            </a:pPr>
            <a:r>
              <a:rPr lang="en-US" sz="2000" dirty="0" smtClean="0">
                <a:latin typeface="Times New Roman" pitchFamily="18" charset="0"/>
                <a:cs typeface="Times New Roman" pitchFamily="18" charset="0"/>
              </a:rPr>
              <a:t>In welding shops for grinding.</a:t>
            </a: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914400"/>
            <a:ext cx="7790688" cy="5715000"/>
          </a:xfrm>
        </p:spPr>
        <p:txBody>
          <a:bodyPr>
            <a:normAutofit fontScale="92500" lnSpcReduction="20000"/>
          </a:bodyPr>
          <a:lstStyle/>
          <a:p>
            <a:pPr algn="just">
              <a:lnSpc>
                <a:spcPct val="150000"/>
              </a:lnSpc>
              <a:buNone/>
            </a:pPr>
            <a:r>
              <a:rPr lang="en-US" sz="2200" dirty="0" smtClean="0">
                <a:latin typeface="Times New Roman" pitchFamily="18" charset="0"/>
                <a:cs typeface="Times New Roman" pitchFamily="18" charset="0"/>
              </a:rPr>
              <a:t>    As </a:t>
            </a:r>
            <a:r>
              <a:rPr lang="en-US" sz="2200" dirty="0" smtClean="0">
                <a:latin typeface="Times New Roman" pitchFamily="18" charset="0"/>
                <a:cs typeface="Times New Roman" pitchFamily="18" charset="0"/>
              </a:rPr>
              <a:t>per the above discussion we concluded that to overcome problems in conventional grinding Machines, due to high efficiency, easy to operate and affordable price the proposed model of Pneumatic Rotary Grinding machine is helpful and completes all the expectations needed in the mini industries. Future scope of proposed research work is to increase the Production rate, grind the metal jobs easily. It can withstand the vibrations, there arena hazards from jerk, no special training required to operate it. After studying this report we have known that how the pneumatic grinding machine will work, and knowing the construction and how the mechanism works in the machine. We learnt how the theoretical design is possible in practical. This grinding machine has lighter weight compared to other machines. The cost of machine is less and easy to operate so it is affordable for all industries.</a:t>
            </a:r>
          </a:p>
          <a:p>
            <a:pPr algn="just">
              <a:lnSpc>
                <a:spcPct val="150000"/>
              </a:lnSpc>
              <a:buNone/>
            </a:pPr>
            <a:endParaRPr lang="en-US" sz="22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581</TotalTime>
  <Words>520</Words>
  <Application>Microsoft Office PowerPoint</Application>
  <PresentationFormat>On-screen Show (4:3)</PresentationFormat>
  <Paragraphs>42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PNEUMATIC ROTARY GRINDING MACHINE </vt:lpstr>
      <vt:lpstr> Abstract </vt:lpstr>
      <vt:lpstr>List Of Components</vt:lpstr>
      <vt:lpstr>Block Diagram </vt:lpstr>
      <vt:lpstr>Existing system</vt:lpstr>
      <vt:lpstr>Disadvantages</vt:lpstr>
      <vt:lpstr>Proposed system</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255</cp:revision>
  <dcterms:created xsi:type="dcterms:W3CDTF">2006-08-16T00:00:00Z</dcterms:created>
  <dcterms:modified xsi:type="dcterms:W3CDTF">2021-08-19T13:15:09Z</dcterms:modified>
</cp:coreProperties>
</file>