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310" r:id="rId2"/>
    <p:sldId id="257" r:id="rId3"/>
    <p:sldId id="286" r:id="rId4"/>
    <p:sldId id="260" r:id="rId5"/>
    <p:sldId id="298" r:id="rId6"/>
    <p:sldId id="318" r:id="rId7"/>
    <p:sldId id="316" r:id="rId8"/>
    <p:sldId id="317" r:id="rId9"/>
    <p:sldId id="313" r:id="rId10"/>
    <p:sldId id="307" r:id="rId11"/>
    <p:sldId id="315" r:id="rId1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8/19/2021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8/19/2021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8/19/2021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8/19/2021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8/19/2021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8/19/2021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8/19/2021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8/19/2021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2819400"/>
            <a:ext cx="7498080" cy="1828800"/>
          </a:xfrm>
        </p:spPr>
        <p:txBody>
          <a:bodyPr>
            <a:normAutofit fontScale="90000"/>
          </a:bodyPr>
          <a:lstStyle/>
          <a:p>
            <a:pPr algn="ctr"/>
            <a:r>
              <a:rPr lang="en-US" b="1" dirty="0" smtClean="0"/>
              <a:t>FABRICATION OF PORTABLE CUTTING FOR AGRICULTURAL</a:t>
            </a:r>
            <a:br>
              <a:rPr lang="en-US" b="1" dirty="0" smtClean="0"/>
            </a:br>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762000"/>
          </a:xfrm>
        </p:spPr>
        <p:txBody>
          <a:bodyPr>
            <a:normAutofit fontScale="90000"/>
          </a:bodyPr>
          <a:lstStyle/>
          <a:p>
            <a:r>
              <a:rPr lang="en-US" b="1" dirty="0" smtClean="0"/>
              <a:t/>
            </a:r>
            <a:br>
              <a:rPr lang="en-US" b="1" dirty="0" smtClean="0"/>
            </a:br>
            <a:r>
              <a:rPr lang="en-US" sz="4400" b="1" dirty="0" smtClean="0">
                <a:latin typeface="Times New Roman" pitchFamily="18" charset="0"/>
                <a:cs typeface="Times New Roman" pitchFamily="18" charset="0"/>
              </a:rPr>
              <a:t>Abstract</a:t>
            </a:r>
            <a:r>
              <a:rPr lang="en-US" b="1" dirty="0" smtClean="0"/>
              <a:t/>
            </a:r>
            <a:br>
              <a:rPr lang="en-US" b="1" dirty="0" smtClean="0"/>
            </a:br>
            <a:endParaRPr lang="en-US" dirty="0"/>
          </a:p>
        </p:txBody>
      </p:sp>
      <p:sp>
        <p:nvSpPr>
          <p:cNvPr id="3" name="Content Placeholder 2"/>
          <p:cNvSpPr>
            <a:spLocks noGrp="1"/>
          </p:cNvSpPr>
          <p:nvPr>
            <p:ph idx="1"/>
          </p:nvPr>
        </p:nvSpPr>
        <p:spPr>
          <a:xfrm>
            <a:off x="1435608" y="914400"/>
            <a:ext cx="7498080" cy="5638800"/>
          </a:xfrm>
        </p:spPr>
        <p:txBody>
          <a:bodyPr>
            <a:noAutofit/>
          </a:bodyPr>
          <a:lstStyle/>
          <a:p>
            <a:pPr algn="just">
              <a:lnSpc>
                <a:spcPct val="150000"/>
              </a:lnSpc>
            </a:pPr>
            <a:r>
              <a:rPr lang="en-US" sz="2000" dirty="0" smtClean="0">
                <a:latin typeface="Times New Roman" pitchFamily="18" charset="0"/>
                <a:cs typeface="Times New Roman" pitchFamily="18" charset="0"/>
              </a:rPr>
              <a:t>This is the new innovative concept mainly used for agricultural field. It is simple in construction and the working process is easy. And it is mostly used in the agricultural field for the cutting of crops etc..,</a:t>
            </a:r>
          </a:p>
          <a:p>
            <a:pPr algn="just">
              <a:lnSpc>
                <a:spcPct val="150000"/>
              </a:lnSpc>
            </a:pPr>
            <a:r>
              <a:rPr lang="en-US" sz="2000" dirty="0" smtClean="0">
                <a:latin typeface="Times New Roman" pitchFamily="18" charset="0"/>
                <a:cs typeface="Times New Roman" pitchFamily="18" charset="0"/>
              </a:rPr>
              <a:t>In our project we are using the portable cutting for to cutting the crops in the field. It consists of simple manner and the using components are motor and gear arrangement witch fixing of cutting tool.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533400"/>
            <a:ext cx="7498080" cy="5715000"/>
          </a:xfrm>
        </p:spPr>
        <p:txBody>
          <a:bodyPr>
            <a:normAutofit fontScale="77500" lnSpcReduction="20000"/>
          </a:bodyPr>
          <a:lstStyle/>
          <a:p>
            <a:pPr algn="just">
              <a:lnSpc>
                <a:spcPct val="170000"/>
              </a:lnSpc>
            </a:pPr>
            <a:r>
              <a:rPr lang="en-US" sz="2900" dirty="0" smtClean="0">
                <a:latin typeface="Times New Roman" pitchFamily="18" charset="0"/>
                <a:cs typeface="Times New Roman" pitchFamily="18" charset="0"/>
              </a:rPr>
              <a:t>Here the motor is working using with the help of electric power supply; on the motor shaft we are fixing the arrangement of bearing system for the smooth rotation of shaft. </a:t>
            </a:r>
          </a:p>
          <a:p>
            <a:pPr algn="just">
              <a:lnSpc>
                <a:spcPct val="170000"/>
              </a:lnSpc>
            </a:pPr>
            <a:r>
              <a:rPr lang="en-US" sz="2900" dirty="0" smtClean="0">
                <a:latin typeface="Times New Roman" pitchFamily="18" charset="0"/>
                <a:cs typeface="Times New Roman" pitchFamily="18" charset="0"/>
              </a:rPr>
              <a:t>On the below of the shaft is fixed the gear arrangement with the attachment of cutting blade for to cutting the crops. When the motor to start running the shaft is rotate and it’s rotating the gear arrangement with attach of cutting blade and the cutting process is carrying out by this machine.</a:t>
            </a:r>
          </a:p>
          <a:p>
            <a:pPr>
              <a:lnSpc>
                <a:spcPct val="120000"/>
              </a:lnSpc>
            </a:pPr>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b="1" dirty="0" smtClean="0">
                <a:latin typeface="Times New Roman" pitchFamily="18" charset="0"/>
                <a:cs typeface="Times New Roman" pitchFamily="18" charset="0"/>
              </a:rPr>
              <a:t>List Of Components</a:t>
            </a:r>
            <a:endParaRPr lang="en-US" sz="4000" dirty="0"/>
          </a:p>
        </p:txBody>
      </p:sp>
      <p:sp>
        <p:nvSpPr>
          <p:cNvPr id="3" name="Content Placeholder 2"/>
          <p:cNvSpPr>
            <a:spLocks noGrp="1"/>
          </p:cNvSpPr>
          <p:nvPr>
            <p:ph idx="1"/>
          </p:nvPr>
        </p:nvSpPr>
        <p:spPr>
          <a:xfrm>
            <a:off x="1435608" y="1447800"/>
            <a:ext cx="7498080" cy="4800600"/>
          </a:xfrm>
        </p:spPr>
        <p:txBody>
          <a:bodyPr>
            <a:normAutofit/>
          </a:bodyPr>
          <a:lstStyle/>
          <a:p>
            <a:pPr algn="just">
              <a:lnSpc>
                <a:spcPct val="150000"/>
              </a:lnSpc>
              <a:buFont typeface="Wingdings" pitchFamily="2" charset="2"/>
              <a:buChar char="Ø"/>
            </a:pPr>
            <a:r>
              <a:rPr lang="en-US" sz="2000" dirty="0" smtClean="0">
                <a:latin typeface="Times New Roman" pitchFamily="18" charset="0"/>
                <a:cs typeface="Times New Roman" pitchFamily="18" charset="0"/>
              </a:rPr>
              <a:t>Motor</a:t>
            </a:r>
          </a:p>
          <a:p>
            <a:pPr algn="just">
              <a:lnSpc>
                <a:spcPct val="150000"/>
              </a:lnSpc>
              <a:buFont typeface="Wingdings" pitchFamily="2" charset="2"/>
              <a:buChar char="Ø"/>
            </a:pPr>
            <a:r>
              <a:rPr lang="en-US" sz="2000" dirty="0" smtClean="0">
                <a:latin typeface="Times New Roman" pitchFamily="18" charset="0"/>
                <a:cs typeface="Times New Roman" pitchFamily="18" charset="0"/>
              </a:rPr>
              <a:t>Shaft</a:t>
            </a:r>
          </a:p>
          <a:p>
            <a:pPr algn="just">
              <a:lnSpc>
                <a:spcPct val="150000"/>
              </a:lnSpc>
              <a:buFont typeface="Wingdings" pitchFamily="2" charset="2"/>
              <a:buChar char="Ø"/>
            </a:pPr>
            <a:r>
              <a:rPr lang="en-US" sz="2000" dirty="0" smtClean="0">
                <a:latin typeface="Times New Roman" pitchFamily="18" charset="0"/>
                <a:cs typeface="Times New Roman" pitchFamily="18" charset="0"/>
              </a:rPr>
              <a:t>Bearings</a:t>
            </a:r>
          </a:p>
          <a:p>
            <a:pPr algn="just">
              <a:lnSpc>
                <a:spcPct val="150000"/>
              </a:lnSpc>
              <a:buFont typeface="Wingdings" pitchFamily="2" charset="2"/>
              <a:buChar char="Ø"/>
            </a:pPr>
            <a:r>
              <a:rPr lang="en-US" sz="2000" dirty="0" smtClean="0">
                <a:latin typeface="Times New Roman" pitchFamily="18" charset="0"/>
                <a:cs typeface="Times New Roman" pitchFamily="18" charset="0"/>
              </a:rPr>
              <a:t>Bevel Gear</a:t>
            </a:r>
          </a:p>
          <a:p>
            <a:pPr algn="just">
              <a:lnSpc>
                <a:spcPct val="150000"/>
              </a:lnSpc>
              <a:buFont typeface="Wingdings" pitchFamily="2" charset="2"/>
              <a:buChar char="Ø"/>
            </a:pPr>
            <a:r>
              <a:rPr lang="en-US" sz="2000" dirty="0" smtClean="0">
                <a:latin typeface="Times New Roman" pitchFamily="18" charset="0"/>
                <a:cs typeface="Times New Roman" pitchFamily="18" charset="0"/>
              </a:rPr>
              <a:t>Outer Guide</a:t>
            </a:r>
          </a:p>
          <a:p>
            <a:pPr algn="just">
              <a:lnSpc>
                <a:spcPct val="150000"/>
              </a:lnSpc>
              <a:buFont typeface="Wingdings" pitchFamily="2" charset="2"/>
              <a:buChar char="Ø"/>
            </a:pPr>
            <a:r>
              <a:rPr lang="en-US" sz="2000" dirty="0" smtClean="0">
                <a:latin typeface="Times New Roman" pitchFamily="18" charset="0"/>
                <a:cs typeface="Times New Roman" pitchFamily="18" charset="0"/>
              </a:rPr>
              <a:t>Blades</a:t>
            </a:r>
          </a:p>
          <a:p>
            <a:endParaRPr lang="en-US"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pPr algn="ctr"/>
            <a:r>
              <a:rPr lang="en-US" dirty="0" smtClean="0"/>
              <a:t>Block Diagram	</a:t>
            </a:r>
            <a:endParaRPr lang="en-US" dirty="0"/>
          </a:p>
        </p:txBody>
      </p:sp>
      <p:pic>
        <p:nvPicPr>
          <p:cNvPr id="2049" name="Picture 1"/>
          <p:cNvPicPr>
            <a:picLocks noGrp="1" noChangeAspect="1" noChangeArrowheads="1"/>
          </p:cNvPicPr>
          <p:nvPr>
            <p:ph idx="1"/>
          </p:nvPr>
        </p:nvPicPr>
        <p:blipFill>
          <a:blip r:embed="rId2"/>
          <a:srcRect/>
          <a:stretch>
            <a:fillRect/>
          </a:stretch>
        </p:blipFill>
        <p:spPr bwMode="auto">
          <a:xfrm>
            <a:off x="1435100" y="1985902"/>
            <a:ext cx="7499350" cy="3724396"/>
          </a:xfrm>
          <a:prstGeom prst="rect">
            <a:avLst/>
          </a:prstGeom>
          <a:noFill/>
          <a:ln w="9525">
            <a:noFill/>
            <a:miter lim="800000"/>
            <a:headEnd/>
            <a:tailEnd/>
          </a:ln>
          <a:effec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411162"/>
          </a:xfrm>
        </p:spPr>
        <p:txBody>
          <a:bodyPr>
            <a:normAutofit fontScale="90000"/>
          </a:bodyPr>
          <a:lstStyle/>
          <a:p>
            <a:r>
              <a:rPr lang="en-IN" dirty="0" smtClean="0"/>
              <a:t>Existing system</a:t>
            </a:r>
            <a:endParaRPr lang="en-IN" dirty="0"/>
          </a:p>
        </p:txBody>
      </p:sp>
      <p:sp>
        <p:nvSpPr>
          <p:cNvPr id="3" name="Content Placeholder 2"/>
          <p:cNvSpPr>
            <a:spLocks noGrp="1"/>
          </p:cNvSpPr>
          <p:nvPr>
            <p:ph idx="1"/>
          </p:nvPr>
        </p:nvSpPr>
        <p:spPr>
          <a:xfrm>
            <a:off x="1371600" y="533400"/>
            <a:ext cx="7498080" cy="4800600"/>
          </a:xfrm>
        </p:spPr>
        <p:txBody>
          <a:bodyPr>
            <a:noAutofit/>
          </a:bodyPr>
          <a:lstStyle/>
          <a:p>
            <a:pPr algn="just">
              <a:lnSpc>
                <a:spcPct val="170000"/>
              </a:lnSpc>
            </a:pPr>
            <a:r>
              <a:rPr lang="en-IN" sz="2000" dirty="0" smtClean="0">
                <a:latin typeface="Times New Roman" pitchFamily="18" charset="0"/>
                <a:cs typeface="Times New Roman" pitchFamily="18" charset="0"/>
              </a:rPr>
              <a:t>In a manual process the crop cutting is done with the blade hampering on the crop or sack containing the crop or with the help of rotary equipment which is very tedious </a:t>
            </a:r>
            <a:r>
              <a:rPr lang="en-IN" sz="2000" dirty="0" smtClean="0">
                <a:latin typeface="Times New Roman" pitchFamily="18" charset="0"/>
                <a:cs typeface="Times New Roman" pitchFamily="18" charset="0"/>
              </a:rPr>
              <a:t>work.</a:t>
            </a:r>
          </a:p>
          <a:p>
            <a:pPr algn="just">
              <a:lnSpc>
                <a:spcPct val="170000"/>
              </a:lnSpc>
            </a:pPr>
            <a:r>
              <a:rPr lang="en-IN" sz="2000" dirty="0" smtClean="0">
                <a:latin typeface="Times New Roman" pitchFamily="18" charset="0"/>
                <a:cs typeface="Times New Roman" pitchFamily="18" charset="0"/>
              </a:rPr>
              <a:t>The weight of the process unit the kinematic entities of different links the reaction force offered due to cutting force will be use for the estimation of load torque, in fact this load torque becomes useful for the estimation of demand power.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demand power will be useful in to ascertain the dimension of various components associated with the machine by obtaining design dimensions of components’ fabrication will be done at last trials will be taken to ascertain viability.</a:t>
            </a:r>
            <a:endParaRPr lang="en-IN" sz="2000" dirty="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b="1" dirty="0" smtClean="0">
                <a:latin typeface="Times New Roman" pitchFamily="18" charset="0"/>
                <a:cs typeface="Times New Roman" pitchFamily="18" charset="0"/>
              </a:rPr>
              <a:t>Disadvantages</a:t>
            </a:r>
            <a:endParaRPr lang="en-US" sz="4000" b="1" dirty="0">
              <a:latin typeface="Times New Roman" pitchFamily="18" charset="0"/>
              <a:cs typeface="Times New Roman" pitchFamily="18" charset="0"/>
            </a:endParaRPr>
          </a:p>
        </p:txBody>
      </p:sp>
      <p:sp>
        <p:nvSpPr>
          <p:cNvPr id="3" name="Content Placeholder 2"/>
          <p:cNvSpPr>
            <a:spLocks noGrp="1"/>
          </p:cNvSpPr>
          <p:nvPr>
            <p:ph idx="1"/>
          </p:nvPr>
        </p:nvSpPr>
        <p:spPr/>
        <p:txBody>
          <a:bodyPr>
            <a:normAutofit/>
          </a:bodyPr>
          <a:lstStyle/>
          <a:p>
            <a:pPr>
              <a:lnSpc>
                <a:spcPct val="150000"/>
              </a:lnSpc>
            </a:pPr>
            <a:r>
              <a:rPr lang="en-US" sz="2000" dirty="0" smtClean="0">
                <a:latin typeface="Times New Roman" pitchFamily="18" charset="0"/>
                <a:cs typeface="Times New Roman" pitchFamily="18" charset="0"/>
              </a:rPr>
              <a:t>More Noise </a:t>
            </a:r>
          </a:p>
          <a:p>
            <a:pPr>
              <a:lnSpc>
                <a:spcPct val="150000"/>
              </a:lnSpc>
            </a:pPr>
            <a:r>
              <a:rPr lang="en-US" sz="2000" dirty="0" smtClean="0">
                <a:latin typeface="Times New Roman" pitchFamily="18" charset="0"/>
                <a:cs typeface="Times New Roman" pitchFamily="18" charset="0"/>
              </a:rPr>
              <a:t>More vibration</a:t>
            </a:r>
            <a:endParaRPr lang="en-US" sz="2000" dirty="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dirty="0" smtClean="0"/>
              <a:t>Proposed system</a:t>
            </a:r>
            <a:endParaRPr lang="en-IN" dirty="0"/>
          </a:p>
        </p:txBody>
      </p:sp>
      <p:sp>
        <p:nvSpPr>
          <p:cNvPr id="3" name="Content Placeholder 2"/>
          <p:cNvSpPr>
            <a:spLocks noGrp="1"/>
          </p:cNvSpPr>
          <p:nvPr>
            <p:ph idx="1"/>
          </p:nvPr>
        </p:nvSpPr>
        <p:spPr/>
        <p:txBody>
          <a:bodyPr>
            <a:noAutofit/>
          </a:bodyPr>
          <a:lstStyle/>
          <a:p>
            <a:pPr algn="just">
              <a:lnSpc>
                <a:spcPct val="160000"/>
              </a:lnSpc>
            </a:pPr>
            <a:r>
              <a:rPr lang="en-IN" sz="2000" dirty="0" smtClean="0">
                <a:latin typeface="Times New Roman" pitchFamily="18" charset="0"/>
                <a:cs typeface="Times New Roman" pitchFamily="18" charset="0"/>
              </a:rPr>
              <a:t>A proposed solution over the present state of art is being explained through this article.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 </a:t>
            </a:r>
            <a:r>
              <a:rPr lang="en-IN" sz="2000" dirty="0" smtClean="0">
                <a:latin typeface="Times New Roman" pitchFamily="18" charset="0"/>
                <a:cs typeface="Times New Roman" pitchFamily="18" charset="0"/>
              </a:rPr>
              <a:t>solution is the evolution of the unique machine, which would run with the help of human power</a:t>
            </a:r>
            <a:r>
              <a:rPr lang="en-IN" sz="2000" dirty="0" smtClean="0">
                <a:latin typeface="Times New Roman" pitchFamily="18" charset="0"/>
                <a:cs typeface="Times New Roman" pitchFamily="18" charset="0"/>
              </a:rPr>
              <a:t>.</a:t>
            </a:r>
          </a:p>
          <a:p>
            <a:pPr algn="just">
              <a:lnSpc>
                <a:spcPct val="160000"/>
              </a:lnSpc>
            </a:pPr>
            <a:r>
              <a:rPr lang="en-IN" sz="2000" dirty="0" smtClean="0">
                <a:latin typeface="Times New Roman" pitchFamily="18" charset="0"/>
                <a:cs typeface="Times New Roman" pitchFamily="18" charset="0"/>
              </a:rPr>
              <a:t>This CAD software provides the tools needed to perform </a:t>
            </a:r>
            <a:r>
              <a:rPr lang="en-IN" sz="2000" dirty="0" err="1" smtClean="0">
                <a:latin typeface="Times New Roman" pitchFamily="18" charset="0"/>
                <a:cs typeface="Times New Roman" pitchFamily="18" charset="0"/>
              </a:rPr>
              <a:t>modeling</a:t>
            </a:r>
            <a:r>
              <a:rPr lang="en-IN" sz="2000" dirty="0" smtClean="0">
                <a:latin typeface="Times New Roman" pitchFamily="18" charset="0"/>
                <a:cs typeface="Times New Roman" pitchFamily="18" charset="0"/>
              </a:rPr>
              <a:t> of different parts of the proposed machine efficiently and free from tedious and time consuming task</a:t>
            </a:r>
            <a:r>
              <a:rPr lang="en-IN" sz="2000" dirty="0" smtClean="0">
                <a:latin typeface="Times New Roman" pitchFamily="18" charset="0"/>
                <a:cs typeface="Times New Roman" pitchFamily="18" charset="0"/>
              </a:rPr>
              <a:t>.</a:t>
            </a:r>
          </a:p>
          <a:p>
            <a:pPr algn="just">
              <a:lnSpc>
                <a:spcPct val="160000"/>
              </a:lnSpc>
            </a:pPr>
            <a:endParaRPr lang="en-IN" sz="2000" dirty="0">
              <a:latin typeface="Times New Roman" pitchFamily="18" charset="0"/>
              <a:cs typeface="Times New Roman" pitchFamily="18"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normAutofit/>
          </a:bodyPr>
          <a:lstStyle/>
          <a:p>
            <a:r>
              <a:rPr lang="en-US" sz="4000" b="1" dirty="0" smtClean="0">
                <a:latin typeface="Times New Roman" pitchFamily="18" charset="0"/>
                <a:cs typeface="Times New Roman" pitchFamily="18" charset="0"/>
              </a:rPr>
              <a:t>Advantages</a:t>
            </a:r>
            <a:endParaRPr lang="en-US" sz="4000" b="1" dirty="0">
              <a:latin typeface="Times New Roman" pitchFamily="18" charset="0"/>
              <a:cs typeface="Times New Roman" pitchFamily="18" charset="0"/>
            </a:endParaRPr>
          </a:p>
        </p:txBody>
      </p:sp>
      <p:sp>
        <p:nvSpPr>
          <p:cNvPr id="3" name="Content Placeholder 2"/>
          <p:cNvSpPr>
            <a:spLocks noGrp="1"/>
          </p:cNvSpPr>
          <p:nvPr>
            <p:ph idx="1"/>
          </p:nvPr>
        </p:nvSpPr>
        <p:spPr>
          <a:xfrm>
            <a:off x="1435608" y="1066800"/>
            <a:ext cx="7498080" cy="5181600"/>
          </a:xfrm>
        </p:spPr>
        <p:txBody>
          <a:bodyPr>
            <a:normAutofit/>
          </a:bodyPr>
          <a:lstStyle/>
          <a:p>
            <a:pPr marL="0" marR="0" algn="just">
              <a:lnSpc>
                <a:spcPct val="150000"/>
              </a:lnSpc>
              <a:spcBef>
                <a:spcPts val="0"/>
              </a:spcBef>
              <a:spcAft>
                <a:spcPts val="1000"/>
              </a:spcAft>
              <a:buFont typeface="Wingdings" pitchFamily="2" charset="2"/>
              <a:buChar char="Ø"/>
            </a:pPr>
            <a:r>
              <a:rPr lang="en-IN" sz="2000" dirty="0" smtClean="0">
                <a:latin typeface="Times New Roman" pitchFamily="18" charset="0"/>
                <a:ea typeface="Calibri"/>
                <a:cs typeface="Times New Roman" pitchFamily="18" charset="0"/>
              </a:rPr>
              <a:t>Less power consumption </a:t>
            </a:r>
            <a:endParaRPr lang="en-US" sz="2000" dirty="0" smtClean="0">
              <a:latin typeface="Times New Roman" pitchFamily="18" charset="0"/>
              <a:ea typeface="Calibri"/>
              <a:cs typeface="Times New Roman" pitchFamily="18" charset="0"/>
            </a:endParaRPr>
          </a:p>
          <a:p>
            <a:pPr marL="0" marR="0" algn="just">
              <a:lnSpc>
                <a:spcPct val="150000"/>
              </a:lnSpc>
              <a:spcBef>
                <a:spcPts val="0"/>
              </a:spcBef>
              <a:spcAft>
                <a:spcPts val="1000"/>
              </a:spcAft>
              <a:buFont typeface="Wingdings" pitchFamily="2" charset="2"/>
              <a:buChar char="Ø"/>
            </a:pPr>
            <a:r>
              <a:rPr lang="en-IN" sz="2000" dirty="0" smtClean="0">
                <a:latin typeface="Times New Roman" pitchFamily="18" charset="0"/>
                <a:ea typeface="Calibri"/>
                <a:cs typeface="Times New Roman" pitchFamily="18" charset="0"/>
              </a:rPr>
              <a:t> Can be run by solar energy and electric energy </a:t>
            </a:r>
            <a:endParaRPr lang="en-US" sz="2000" dirty="0" smtClean="0">
              <a:latin typeface="Times New Roman" pitchFamily="18" charset="0"/>
              <a:ea typeface="Calibri"/>
              <a:cs typeface="Times New Roman" pitchFamily="18" charset="0"/>
            </a:endParaRPr>
          </a:p>
          <a:p>
            <a:pPr marL="0" marR="0" algn="just">
              <a:lnSpc>
                <a:spcPct val="150000"/>
              </a:lnSpc>
              <a:spcBef>
                <a:spcPts val="0"/>
              </a:spcBef>
              <a:spcAft>
                <a:spcPts val="1000"/>
              </a:spcAft>
              <a:buFont typeface="Wingdings" pitchFamily="2" charset="2"/>
              <a:buChar char="Ø"/>
            </a:pPr>
            <a:r>
              <a:rPr lang="en-IN" sz="2000" dirty="0" smtClean="0">
                <a:latin typeface="Times New Roman" pitchFamily="18" charset="0"/>
                <a:ea typeface="Calibri"/>
                <a:cs typeface="Times New Roman" pitchFamily="18" charset="0"/>
              </a:rPr>
              <a:t> Portable in size, hence can be carried out everywhere </a:t>
            </a:r>
            <a:endParaRPr lang="en-US" sz="2000" dirty="0" smtClean="0">
              <a:latin typeface="Times New Roman" pitchFamily="18" charset="0"/>
              <a:ea typeface="Calibri"/>
              <a:cs typeface="Times New Roman" pitchFamily="18" charset="0"/>
            </a:endParaRPr>
          </a:p>
          <a:p>
            <a:pPr marL="0" marR="0" algn="just">
              <a:lnSpc>
                <a:spcPct val="150000"/>
              </a:lnSpc>
              <a:spcBef>
                <a:spcPts val="0"/>
              </a:spcBef>
              <a:spcAft>
                <a:spcPts val="1000"/>
              </a:spcAft>
              <a:buFont typeface="Wingdings" pitchFamily="2" charset="2"/>
              <a:buChar char="Ø"/>
            </a:pPr>
            <a:r>
              <a:rPr lang="en-IN" sz="2000" dirty="0" smtClean="0">
                <a:latin typeface="Times New Roman" pitchFamily="18" charset="0"/>
                <a:ea typeface="Calibri"/>
                <a:cs typeface="Times New Roman" pitchFamily="18" charset="0"/>
              </a:rPr>
              <a:t> Fabrication is simple hence Less in construction cost </a:t>
            </a:r>
            <a:endParaRPr lang="en-US" sz="2000" dirty="0" smtClean="0">
              <a:latin typeface="Times New Roman" pitchFamily="18" charset="0"/>
              <a:ea typeface="Calibri"/>
              <a:cs typeface="Times New Roman" pitchFamily="18" charset="0"/>
            </a:endParaRPr>
          </a:p>
          <a:p>
            <a:pPr marL="0" marR="0" algn="just">
              <a:lnSpc>
                <a:spcPct val="150000"/>
              </a:lnSpc>
              <a:spcBef>
                <a:spcPts val="0"/>
              </a:spcBef>
              <a:spcAft>
                <a:spcPts val="1000"/>
              </a:spcAft>
              <a:buFont typeface="Wingdings" pitchFamily="2" charset="2"/>
              <a:buChar char="Ø"/>
            </a:pPr>
            <a:r>
              <a:rPr lang="en-IN" sz="2000" dirty="0" smtClean="0">
                <a:latin typeface="Times New Roman" pitchFamily="18" charset="0"/>
                <a:ea typeface="Calibri"/>
                <a:cs typeface="Times New Roman" pitchFamily="18" charset="0"/>
              </a:rPr>
              <a:t> Portable in two direction. </a:t>
            </a:r>
            <a:endParaRPr lang="en-US" sz="2000" dirty="0" smtClean="0">
              <a:latin typeface="Times New Roman" pitchFamily="18" charset="0"/>
              <a:ea typeface="Calibri"/>
              <a:cs typeface="Times New Roman" pitchFamily="18" charset="0"/>
            </a:endParaRPr>
          </a:p>
          <a:p>
            <a:pPr marL="0" marR="0" algn="just">
              <a:lnSpc>
                <a:spcPct val="150000"/>
              </a:lnSpc>
              <a:spcBef>
                <a:spcPts val="0"/>
              </a:spcBef>
              <a:spcAft>
                <a:spcPts val="1000"/>
              </a:spcAft>
              <a:buFont typeface="Wingdings" pitchFamily="2" charset="2"/>
              <a:buChar char="Ø"/>
            </a:pPr>
            <a:r>
              <a:rPr lang="en-IN" sz="2000" dirty="0" smtClean="0">
                <a:latin typeface="Times New Roman" pitchFamily="18" charset="0"/>
                <a:ea typeface="Calibri"/>
                <a:cs typeface="Times New Roman" pitchFamily="18" charset="0"/>
              </a:rPr>
              <a:t>Reliable.</a:t>
            </a:r>
            <a:endParaRPr lang="en-US" sz="2000" dirty="0" smtClean="0">
              <a:latin typeface="Times New Roman" pitchFamily="18" charset="0"/>
              <a:ea typeface="Calibri"/>
              <a:cs typeface="Times New Roman" pitchFamily="18" charset="0"/>
            </a:endParaRPr>
          </a:p>
          <a:p>
            <a:pPr marL="0" marR="0" algn="just">
              <a:lnSpc>
                <a:spcPct val="150000"/>
              </a:lnSpc>
              <a:spcBef>
                <a:spcPts val="0"/>
              </a:spcBef>
              <a:spcAft>
                <a:spcPts val="1000"/>
              </a:spcAft>
              <a:buFont typeface="Wingdings" pitchFamily="2" charset="2"/>
              <a:buChar char="Ø"/>
            </a:pPr>
            <a:r>
              <a:rPr lang="en-IN" sz="2000" dirty="0" smtClean="0">
                <a:latin typeface="Times New Roman" pitchFamily="18" charset="0"/>
                <a:ea typeface="Calibri"/>
                <a:cs typeface="Times New Roman" pitchFamily="18" charset="0"/>
              </a:rPr>
              <a:t> Low cost. </a:t>
            </a:r>
            <a:endParaRPr lang="en-US" sz="2000" dirty="0" smtClean="0">
              <a:latin typeface="Times New Roman" pitchFamily="18" charset="0"/>
              <a:ea typeface="Calibri"/>
              <a:cs typeface="Times New Roman" pitchFamily="18" charset="0"/>
            </a:endParaRPr>
          </a:p>
          <a:p>
            <a:pPr>
              <a:buFont typeface="Wingdings" pitchFamily="2" charset="2"/>
              <a:buChar char="Ø"/>
            </a:pPr>
            <a:r>
              <a:rPr lang="en-IN" sz="2000" dirty="0" smtClean="0">
                <a:latin typeface="Times New Roman" pitchFamily="18" charset="0"/>
                <a:ea typeface="Calibri"/>
                <a:cs typeface="Times New Roman" pitchFamily="18" charset="0"/>
              </a:rPr>
              <a:t> No need of manual rotation.</a:t>
            </a:r>
            <a:endParaRPr lang="en-US" sz="2000" dirty="0">
              <a:latin typeface="Times New Roman" pitchFamily="18" charset="0"/>
              <a:cs typeface="Times New Roman" pitchFamily="18"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Applications</a:t>
            </a:r>
            <a:endParaRPr lang="en-US" dirty="0"/>
          </a:p>
        </p:txBody>
      </p:sp>
      <p:sp>
        <p:nvSpPr>
          <p:cNvPr id="3" name="Content Placeholder 2"/>
          <p:cNvSpPr>
            <a:spLocks noGrp="1"/>
          </p:cNvSpPr>
          <p:nvPr>
            <p:ph idx="1"/>
          </p:nvPr>
        </p:nvSpPr>
        <p:spPr>
          <a:xfrm>
            <a:off x="1435608" y="1447800"/>
            <a:ext cx="7498080" cy="3505200"/>
          </a:xfrm>
        </p:spPr>
        <p:txBody>
          <a:bodyPr>
            <a:normAutofit fontScale="92500" lnSpcReduction="10000"/>
          </a:bodyPr>
          <a:lstStyle/>
          <a:p>
            <a:pPr>
              <a:buNone/>
            </a:pPr>
            <a:r>
              <a:rPr lang="en-US" sz="1900" dirty="0" smtClean="0">
                <a:latin typeface="Times New Roman" pitchFamily="18" charset="0"/>
                <a:cs typeface="Times New Roman" pitchFamily="18" charset="0"/>
              </a:rPr>
              <a:t> </a:t>
            </a:r>
          </a:p>
          <a:p>
            <a:pPr>
              <a:lnSpc>
                <a:spcPct val="150000"/>
              </a:lnSpc>
              <a:buFont typeface="Wingdings" pitchFamily="2" charset="2"/>
              <a:buChar char="Ø"/>
            </a:pPr>
            <a:r>
              <a:rPr lang="en-US" sz="2200" dirty="0" smtClean="0">
                <a:latin typeface="Times New Roman" pitchFamily="18" charset="0"/>
                <a:cs typeface="Times New Roman" pitchFamily="18" charset="0"/>
              </a:rPr>
              <a:t>It is uses for rice cutting</a:t>
            </a:r>
          </a:p>
          <a:p>
            <a:pPr algn="just">
              <a:lnSpc>
                <a:spcPct val="150000"/>
              </a:lnSpc>
              <a:buFont typeface="Wingdings" pitchFamily="2" charset="2"/>
              <a:buChar char="Ø"/>
            </a:pPr>
            <a:r>
              <a:rPr lang="en-US" sz="2200" dirty="0" smtClean="0">
                <a:latin typeface="Times New Roman" pitchFamily="18" charset="0"/>
                <a:cs typeface="Times New Roman" pitchFamily="18" charset="0"/>
              </a:rPr>
              <a:t>Wheat cutting</a:t>
            </a:r>
          </a:p>
          <a:p>
            <a:pPr algn="just">
              <a:lnSpc>
                <a:spcPct val="150000"/>
              </a:lnSpc>
              <a:buFont typeface="Wingdings" pitchFamily="2" charset="2"/>
              <a:buChar char="Ø"/>
            </a:pPr>
            <a:r>
              <a:rPr lang="en-US" sz="2200" dirty="0" smtClean="0">
                <a:latin typeface="Times New Roman" pitchFamily="18" charset="0"/>
                <a:cs typeface="Times New Roman" pitchFamily="18" charset="0"/>
              </a:rPr>
              <a:t>Grass Cutting.</a:t>
            </a:r>
          </a:p>
          <a:p>
            <a:pPr>
              <a:lnSpc>
                <a:spcPct val="150000"/>
              </a:lnSpc>
              <a:buFont typeface="Wingdings" pitchFamily="2" charset="2"/>
              <a:buChar char="Ø"/>
            </a:pPr>
            <a:r>
              <a:rPr lang="en-IN" sz="2200" dirty="0" smtClean="0">
                <a:latin typeface="Times New Roman" pitchFamily="18" charset="0"/>
                <a:cs typeface="Times New Roman" pitchFamily="18" charset="0"/>
              </a:rPr>
              <a:t>Agriculture.</a:t>
            </a:r>
            <a:endParaRPr lang="en-US" sz="2200" dirty="0" smtClean="0">
              <a:latin typeface="Times New Roman" pitchFamily="18" charset="0"/>
              <a:cs typeface="Times New Roman" pitchFamily="18" charset="0"/>
            </a:endParaRPr>
          </a:p>
          <a:p>
            <a:pPr>
              <a:lnSpc>
                <a:spcPct val="150000"/>
              </a:lnSpc>
              <a:buFont typeface="Wingdings" pitchFamily="2" charset="2"/>
              <a:buChar char="Ø"/>
            </a:pPr>
            <a:r>
              <a:rPr lang="en-IN" sz="2200" dirty="0" smtClean="0">
                <a:latin typeface="Times New Roman" pitchFamily="18" charset="0"/>
                <a:cs typeface="Times New Roman" pitchFamily="18" charset="0"/>
              </a:rPr>
              <a:t>Manufacturing industries.</a:t>
            </a:r>
            <a:endParaRPr lang="en-US" sz="2200" dirty="0" smtClean="0">
              <a:latin typeface="Times New Roman" pitchFamily="18" charset="0"/>
              <a:cs typeface="Times New Roman" pitchFamily="18" charset="0"/>
            </a:endParaRPr>
          </a:p>
          <a:p>
            <a:pPr>
              <a:lnSpc>
                <a:spcPct val="150000"/>
              </a:lnSpc>
              <a:buFont typeface="Wingdings" pitchFamily="2" charset="2"/>
              <a:buChar char="Ø"/>
            </a:pPr>
            <a:r>
              <a:rPr lang="en-IN" sz="2200" dirty="0" smtClean="0">
                <a:latin typeface="Times New Roman" pitchFamily="18" charset="0"/>
                <a:cs typeface="Times New Roman" pitchFamily="18" charset="0"/>
              </a:rPr>
              <a:t>Furniture.</a:t>
            </a:r>
            <a:endParaRPr lang="en-US" sz="2200" dirty="0" smtClean="0">
              <a:latin typeface="Times New Roman" pitchFamily="18" charset="0"/>
              <a:cs typeface="Times New Roman" pitchFamily="18" charset="0"/>
            </a:endParaRPr>
          </a:p>
          <a:p>
            <a:pPr algn="just">
              <a:lnSpc>
                <a:spcPct val="120000"/>
              </a:lnSpc>
              <a:buFont typeface="Wingdings" pitchFamily="2" charset="2"/>
              <a:buChar char="ü"/>
            </a:pPr>
            <a:endParaRPr lang="en-US" dirty="0" smtClean="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a:bodyPr>
          <a:lstStyle/>
          <a:p>
            <a:r>
              <a:rPr lang="en-US" sz="4000" b="1" dirty="0" smtClean="0">
                <a:latin typeface="Times New Roman" pitchFamily="18" charset="0"/>
                <a:cs typeface="Times New Roman" pitchFamily="18" charset="0"/>
              </a:rPr>
              <a:t>Conclusion</a:t>
            </a:r>
            <a:endParaRPr lang="en-US" sz="4000" b="1" dirty="0">
              <a:latin typeface="Times New Roman" pitchFamily="18" charset="0"/>
              <a:cs typeface="Times New Roman" pitchFamily="18" charset="0"/>
            </a:endParaRPr>
          </a:p>
        </p:txBody>
      </p:sp>
      <p:sp>
        <p:nvSpPr>
          <p:cNvPr id="3" name="Content Placeholder 2"/>
          <p:cNvSpPr>
            <a:spLocks noGrp="1"/>
          </p:cNvSpPr>
          <p:nvPr>
            <p:ph idx="1"/>
          </p:nvPr>
        </p:nvSpPr>
        <p:spPr>
          <a:xfrm>
            <a:off x="1219200" y="990600"/>
            <a:ext cx="7714488" cy="5638800"/>
          </a:xfrm>
        </p:spPr>
        <p:txBody>
          <a:bodyPr>
            <a:normAutofit fontScale="92500"/>
          </a:bodyPr>
          <a:lstStyle/>
          <a:p>
            <a:pPr algn="just">
              <a:lnSpc>
                <a:spcPct val="150000"/>
              </a:lnSpc>
              <a:buNone/>
            </a:pPr>
            <a:r>
              <a:rPr lang="en-IN" sz="2400" dirty="0" smtClean="0">
                <a:latin typeface="Times New Roman" pitchFamily="18" charset="0"/>
                <a:cs typeface="Times New Roman" pitchFamily="18" charset="0"/>
              </a:rPr>
              <a:t>	</a:t>
            </a:r>
            <a:r>
              <a:rPr lang="en-IN" sz="2200" dirty="0" smtClean="0">
                <a:latin typeface="Times New Roman" pitchFamily="18" charset="0"/>
                <a:cs typeface="Times New Roman" pitchFamily="18" charset="0"/>
              </a:rPr>
              <a:t>The same throughout the day, as man get strained, whereas a machine cannot. Therefore, time can also be saved by using the multi purpose cutter. It is concluded that the device is most economical. It can be concluded that the machine is comparatively compact and easy to handle. This machine is able to run of field effortlessly and the efforts of farmers are reduced. The cost of harvesting using this machine is considerably less as compare to manual harvesting. The harvesters available in market are suitable for large farms, so this can be the best machine for the farmers with small land. The success of this machine depends on how the farmers receive this machine as their manually.</a:t>
            </a:r>
            <a:endParaRPr lang="en-US" sz="2200" dirty="0" smtClean="0">
              <a:latin typeface="Times New Roman" pitchFamily="18" charset="0"/>
              <a:cs typeface="Times New Roman" pitchFamily="18" charset="0"/>
            </a:endParaRPr>
          </a:p>
          <a:p>
            <a:endParaRPr lang="en-US"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559</TotalTime>
  <Words>448</Words>
  <Application>Microsoft Office PowerPoint</Application>
  <PresentationFormat>On-screen Show (4:3)</PresentationFormat>
  <Paragraphs>44</Paragraphs>
  <Slides>11</Slides>
  <Notes>0</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Solstice</vt:lpstr>
      <vt:lpstr>FABRICATION OF PORTABLE CUTTING FOR AGRICULTURAL </vt:lpstr>
      <vt:lpstr> Abstract </vt:lpstr>
      <vt:lpstr>Slide 3</vt:lpstr>
      <vt:lpstr>List Of Components</vt:lpstr>
      <vt:lpstr>Block Diagram </vt:lpstr>
      <vt:lpstr>Existing system</vt:lpstr>
      <vt:lpstr>Disadvantages</vt:lpstr>
      <vt:lpstr>Proposed system</vt:lpstr>
      <vt:lpstr>Advantages</vt:lpstr>
      <vt:lpstr>Applications</vt:lpstr>
      <vt:lpstr>Conclusion</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250</cp:revision>
  <dcterms:created xsi:type="dcterms:W3CDTF">2006-08-16T00:00:00Z</dcterms:created>
  <dcterms:modified xsi:type="dcterms:W3CDTF">2021-08-19T12:17:50Z</dcterms:modified>
</cp:coreProperties>
</file>