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86" r:id="rId4"/>
    <p:sldId id="260" r:id="rId5"/>
    <p:sldId id="298" r:id="rId6"/>
    <p:sldId id="318" r:id="rId7"/>
    <p:sldId id="316" r:id="rId8"/>
    <p:sldId id="319" r:id="rId9"/>
    <p:sldId id="315" r:id="rId10"/>
    <p:sldId id="313" r:id="rId11"/>
    <p:sldId id="31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fontScale="90000"/>
          </a:bodyPr>
          <a:lstStyle/>
          <a:p>
            <a:pPr algn="ctr"/>
            <a:r>
              <a:rPr lang="en-IN" b="1" dirty="0" smtClean="0">
                <a:latin typeface="Times New Roman" pitchFamily="18" charset="0"/>
                <a:cs typeface="Times New Roman" pitchFamily="18" charset="0"/>
              </a:rPr>
              <a:t>FABRICATION OF PNEUMATIC MULTI PURPOSE CUTTER</a:t>
            </a:r>
            <a:r>
              <a:rPr lang="en-US" dirty="0" smtClean="0"/>
              <a:t/>
            </a:r>
            <a:br>
              <a:rPr lang="en-US" dirty="0" smtClean="0"/>
            </a:br>
            <a:r>
              <a:rPr lang="en-US" b="1" dirty="0" smtClean="0"/>
              <a:t/>
            </a:r>
            <a:br>
              <a:rPr lang="en-US" b="1"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fontAlgn="base">
              <a:lnSpc>
                <a:spcPct val="150000"/>
              </a:lnSpc>
              <a:buNone/>
            </a:pPr>
            <a:endParaRPr lang="en-US" sz="2400" dirty="0" smtClean="0">
              <a:latin typeface="Times New Roman" pitchFamily="18" charset="0"/>
              <a:cs typeface="Times New Roman" pitchFamily="18" charset="0"/>
            </a:endParaRPr>
          </a:p>
          <a:p>
            <a:pPr algn="just">
              <a:lnSpc>
                <a:spcPct val="150000"/>
              </a:lnSpc>
              <a:buFont typeface="Wingdings" pitchFamily="2" charset="2"/>
              <a:buChar char="Ø"/>
            </a:pPr>
            <a:r>
              <a:rPr lang="en-IN" sz="2000" dirty="0" smtClean="0">
                <a:latin typeface="Times New Roman" pitchFamily="18" charset="0"/>
                <a:cs typeface="Times New Roman" pitchFamily="18" charset="0"/>
              </a:rPr>
              <a:t>Multi tool turret head is used to make more operations like drilling, facing, turning; chamfering, grooving etc… are done sequentially. It has proved to be the most versatile method to machining works on the work piece.</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IN" sz="2000" dirty="0" smtClean="0">
                <a:latin typeface="Times New Roman" pitchFamily="18" charset="0"/>
                <a:cs typeface="Times New Roman" pitchFamily="18" charset="0"/>
              </a:rPr>
              <a:t>This machine includes a first functional portion known as the work holder which helps to hold the work piece. This system is provided with a set of heads in which machining tools are placed. This tools are arranged in sequential manner according to the operations need to be carried out on the work piece.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50000"/>
              </a:lnSpc>
              <a:buNone/>
            </a:pPr>
            <a:r>
              <a:rPr lang="en-US" sz="2400" dirty="0" smtClean="0">
                <a:latin typeface="Times New Roman" pitchFamily="18" charset="0"/>
                <a:cs typeface="Times New Roman" pitchFamily="18" charset="0"/>
              </a:rPr>
              <a:t>	</a:t>
            </a:r>
            <a:endParaRPr lang="en-US" sz="2400" dirty="0"/>
          </a:p>
        </p:txBody>
      </p:sp>
      <p:sp>
        <p:nvSpPr>
          <p:cNvPr id="4" name="Rectangle 3"/>
          <p:cNvSpPr/>
          <p:nvPr/>
        </p:nvSpPr>
        <p:spPr>
          <a:xfrm>
            <a:off x="1371600" y="457200"/>
            <a:ext cx="7162800" cy="6093976"/>
          </a:xfrm>
          <a:prstGeom prst="rect">
            <a:avLst/>
          </a:prstGeom>
        </p:spPr>
        <p:txBody>
          <a:bodyPr wrap="square">
            <a:spAutoFit/>
          </a:bodyPr>
          <a:lstStyle/>
          <a:p>
            <a:pPr algn="just">
              <a:lnSpc>
                <a:spcPct val="150000"/>
              </a:lnSpc>
              <a:buFont typeface="Wingdings" pitchFamily="2" charset="2"/>
              <a:buChar char="Ø"/>
            </a:pPr>
            <a:r>
              <a:rPr lang="en-IN" sz="2000" dirty="0" smtClean="0">
                <a:latin typeface="Times New Roman" pitchFamily="18" charset="0"/>
                <a:cs typeface="Times New Roman" pitchFamily="18" charset="0"/>
              </a:rPr>
              <a:t>It includes a great number of pinions and gears meshing together in order to be able to index all such movable tools and so as to furnish them with the necessary mechanical torque whilst, for the rest, enabling their relative displacement, whether this be in translation or in rotation. It can be noted that the high number of tools in such first functional portion leads, in known lathes, to a very substantial space requirement and weight.</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buFont typeface="Wingdings" pitchFamily="2" charset="2"/>
              <a:buChar char="Ø"/>
            </a:pPr>
            <a:r>
              <a:rPr lang="en-IN" sz="2000" dirty="0" smtClean="0">
                <a:latin typeface="Times New Roman" pitchFamily="18" charset="0"/>
                <a:cs typeface="Times New Roman" pitchFamily="18" charset="0"/>
              </a:rPr>
              <a:t>The cutting tools are generally moved about one direction called machining direction. This direction may be single axis sliding or rotational motion. The machining portion, in which are concentrated the tools and more generally the change the tool head in our job requirement.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dirty="0"/>
          </a:p>
        </p:txBody>
      </p:sp>
      <p:sp>
        <p:nvSpPr>
          <p:cNvPr id="3" name="Content Placeholder 2"/>
          <p:cNvSpPr>
            <a:spLocks noGrp="1"/>
          </p:cNvSpPr>
          <p:nvPr>
            <p:ph idx="1"/>
          </p:nvPr>
        </p:nvSpPr>
        <p:spPr>
          <a:xfrm>
            <a:off x="1435608" y="1219200"/>
            <a:ext cx="7498080" cy="5029200"/>
          </a:xfrm>
        </p:spPr>
        <p:txBody>
          <a:bodyPr>
            <a:normAutofit/>
          </a:bodyPr>
          <a:lstStyle/>
          <a:p>
            <a:pPr lvl="0">
              <a:lnSpc>
                <a:spcPct val="150000"/>
              </a:lnSpc>
              <a:buFont typeface="Wingdings" pitchFamily="2" charset="2"/>
              <a:buChar char="Ø"/>
            </a:pPr>
            <a:r>
              <a:rPr lang="en-IN" b="1" dirty="0" smtClean="0">
                <a:latin typeface="Times New Roman" pitchFamily="18" charset="0"/>
                <a:cs typeface="Times New Roman" pitchFamily="18" charset="0"/>
              </a:rPr>
              <a:t> Pneumatic System</a:t>
            </a:r>
            <a:endParaRPr lang="en-US" dirty="0" smtClean="0">
              <a:latin typeface="Times New Roman" pitchFamily="18" charset="0"/>
              <a:cs typeface="Times New Roman" pitchFamily="18" charset="0"/>
            </a:endParaRPr>
          </a:p>
          <a:p>
            <a:pPr lvl="0">
              <a:lnSpc>
                <a:spcPct val="150000"/>
              </a:lnSpc>
              <a:buFont typeface="Wingdings" pitchFamily="2" charset="2"/>
              <a:buChar char="Ø"/>
            </a:pPr>
            <a:r>
              <a:rPr lang="en-IN" b="1" dirty="0" smtClean="0">
                <a:latin typeface="Times New Roman" pitchFamily="18" charset="0"/>
                <a:cs typeface="Times New Roman" pitchFamily="18" charset="0"/>
              </a:rPr>
              <a:t> Spring</a:t>
            </a:r>
            <a:endParaRPr lang="en-US" dirty="0" smtClean="0">
              <a:latin typeface="Times New Roman" pitchFamily="18" charset="0"/>
              <a:cs typeface="Times New Roman" pitchFamily="18" charset="0"/>
            </a:endParaRPr>
          </a:p>
          <a:p>
            <a:pPr lvl="0">
              <a:lnSpc>
                <a:spcPct val="150000"/>
              </a:lnSpc>
              <a:buFont typeface="Wingdings" pitchFamily="2" charset="2"/>
              <a:buChar char="Ø"/>
            </a:pPr>
            <a:r>
              <a:rPr lang="en-IN" b="1" dirty="0" smtClean="0">
                <a:latin typeface="Times New Roman" pitchFamily="18" charset="0"/>
                <a:cs typeface="Times New Roman" pitchFamily="18" charset="0"/>
              </a:rPr>
              <a:t> Bearing</a:t>
            </a:r>
            <a:endParaRPr lang="en-US" dirty="0" smtClean="0">
              <a:latin typeface="Times New Roman" pitchFamily="18" charset="0"/>
              <a:cs typeface="Times New Roman" pitchFamily="18" charset="0"/>
            </a:endParaRPr>
          </a:p>
          <a:p>
            <a:pPr lvl="0">
              <a:lnSpc>
                <a:spcPct val="150000"/>
              </a:lnSpc>
              <a:buFont typeface="Wingdings" pitchFamily="2" charset="2"/>
              <a:buChar char="Ø"/>
            </a:pPr>
            <a:r>
              <a:rPr lang="en-IN" b="1" dirty="0" smtClean="0">
                <a:latin typeface="Times New Roman" pitchFamily="18" charset="0"/>
                <a:cs typeface="Times New Roman" pitchFamily="18" charset="0"/>
              </a:rPr>
              <a:t> Turbine</a:t>
            </a:r>
            <a:endParaRPr lang="en-US" dirty="0" smtClean="0">
              <a:latin typeface="Times New Roman" pitchFamily="18" charset="0"/>
              <a:cs typeface="Times New Roman" pitchFamily="18" charset="0"/>
            </a:endParaRPr>
          </a:p>
          <a:p>
            <a:pPr algn="just">
              <a:buNone/>
            </a:pPr>
            <a:endParaRPr 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143000"/>
            <a:ext cx="6248400" cy="518160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Existing system</a:t>
            </a:r>
            <a:endParaRPr lang="en-IN" dirty="0"/>
          </a:p>
        </p:txBody>
      </p:sp>
      <p:sp>
        <p:nvSpPr>
          <p:cNvPr id="3" name="Content Placeholder 2"/>
          <p:cNvSpPr>
            <a:spLocks noGrp="1"/>
          </p:cNvSpPr>
          <p:nvPr>
            <p:ph idx="1"/>
          </p:nvPr>
        </p:nvSpPr>
        <p:spPr/>
        <p:txBody>
          <a:bodyPr>
            <a:normAutofit fontScale="62500" lnSpcReduction="20000"/>
          </a:bodyPr>
          <a:lstStyle/>
          <a:p>
            <a:pPr algn="just">
              <a:lnSpc>
                <a:spcPct val="160000"/>
              </a:lnSpc>
            </a:pPr>
            <a:r>
              <a:rPr lang="en-IN" dirty="0" smtClean="0">
                <a:latin typeface="Times New Roman" pitchFamily="18" charset="0"/>
                <a:cs typeface="Times New Roman" pitchFamily="18" charset="0"/>
              </a:rPr>
              <a:t>Multipurpose machine we can perform number of operation on single machine. It helps to improve production rate and machining quality</a:t>
            </a:r>
            <a:r>
              <a:rPr lang="en-IN" dirty="0" smtClean="0">
                <a:latin typeface="Times New Roman" pitchFamily="18" charset="0"/>
                <a:cs typeface="Times New Roman" pitchFamily="18" charset="0"/>
              </a:rPr>
              <a:t>.</a:t>
            </a:r>
          </a:p>
          <a:p>
            <a:pPr algn="just">
              <a:lnSpc>
                <a:spcPct val="160000"/>
              </a:lnSpc>
            </a:pPr>
            <a:r>
              <a:rPr lang="en-IN" dirty="0" smtClean="0">
                <a:latin typeface="Times New Roman" pitchFamily="18" charset="0"/>
                <a:cs typeface="Times New Roman" pitchFamily="18" charset="0"/>
              </a:rPr>
              <a:t>It helps to survey previous studies on knowledge sharing and intranets .and we get the idea of multi-purpose grinding </a:t>
            </a:r>
            <a:r>
              <a:rPr lang="en-IN" dirty="0" smtClean="0">
                <a:latin typeface="Times New Roman" pitchFamily="18" charset="0"/>
                <a:cs typeface="Times New Roman" pitchFamily="18" charset="0"/>
              </a:rPr>
              <a:t>machine.</a:t>
            </a:r>
          </a:p>
          <a:p>
            <a:pPr algn="just">
              <a:lnSpc>
                <a:spcPct val="160000"/>
              </a:lnSpc>
            </a:pPr>
            <a:r>
              <a:rPr lang="en-IN" dirty="0" smtClean="0">
                <a:latin typeface="Times New Roman" pitchFamily="18" charset="0"/>
                <a:cs typeface="Times New Roman" pitchFamily="18" charset="0"/>
              </a:rPr>
              <a:t>In this machine we are actually giving drive to the main shaft to by v-belt drive another shaft driving the multi grinding machine operation done by used only on electric motor. </a:t>
            </a:r>
            <a:endParaRPr lang="en-IN" dirty="0" smtClean="0">
              <a:latin typeface="Times New Roman" pitchFamily="18" charset="0"/>
              <a:cs typeface="Times New Roman" pitchFamily="18" charset="0"/>
            </a:endParaRPr>
          </a:p>
          <a:p>
            <a:pPr algn="just">
              <a:lnSpc>
                <a:spcPct val="160000"/>
              </a:lnSpc>
            </a:pPr>
            <a:r>
              <a:rPr lang="en-IN" dirty="0" smtClean="0">
                <a:latin typeface="Times New Roman" pitchFamily="18" charset="0"/>
                <a:cs typeface="Times New Roman" pitchFamily="18" charset="0"/>
              </a:rPr>
              <a:t>The </a:t>
            </a:r>
            <a:r>
              <a:rPr lang="en-IN" dirty="0" smtClean="0">
                <a:latin typeface="Times New Roman" pitchFamily="18" charset="0"/>
                <a:cs typeface="Times New Roman" pitchFamily="18" charset="0"/>
              </a:rPr>
              <a:t>mode facilitate us to get the operation performed at different working centre. </a:t>
            </a:r>
            <a:endParaRPr lang="en-IN"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838200"/>
          </a:xfrm>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95400" y="914400"/>
            <a:ext cx="7638288" cy="5638800"/>
          </a:xfrm>
        </p:spPr>
        <p:txBody>
          <a:bodyPr/>
          <a:lstStyle/>
          <a:p>
            <a:pPr marL="342900" marR="0" lvl="0" indent="-342900" algn="just">
              <a:lnSpc>
                <a:spcPct val="150000"/>
              </a:lnSpc>
              <a:spcBef>
                <a:spcPts val="0"/>
              </a:spcBef>
              <a:spcAft>
                <a:spcPts val="0"/>
              </a:spcAft>
              <a:buFont typeface="Wingdings" pitchFamily="2" charset="2"/>
              <a:buChar char="Ø"/>
              <a:tabLst>
                <a:tab pos="1143000" algn="l"/>
              </a:tabLst>
            </a:pPr>
            <a:r>
              <a:rPr lang="en-IN" sz="2000" dirty="0" smtClean="0">
                <a:latin typeface="Times New Roman" pitchFamily="18" charset="0"/>
                <a:ea typeface="Calibri"/>
                <a:cs typeface="Times New Roman" pitchFamily="18" charset="0"/>
              </a:rPr>
              <a:t>Initial cost is high</a:t>
            </a:r>
            <a:endParaRPr lang="en-US" sz="2000" dirty="0" smtClean="0">
              <a:latin typeface="Times New Roman" pitchFamily="18" charset="0"/>
              <a:ea typeface="Calibri"/>
              <a:cs typeface="Times New Roman" pitchFamily="18" charset="0"/>
            </a:endParaRPr>
          </a:p>
          <a:p>
            <a:pPr marL="342900" marR="0" lvl="0" indent="-342900" algn="just">
              <a:lnSpc>
                <a:spcPct val="150000"/>
              </a:lnSpc>
              <a:spcBef>
                <a:spcPts val="0"/>
              </a:spcBef>
              <a:spcAft>
                <a:spcPts val="0"/>
              </a:spcAft>
              <a:buFont typeface="Wingdings" pitchFamily="2" charset="2"/>
              <a:buChar char="Ø"/>
              <a:tabLst>
                <a:tab pos="1143000" algn="l"/>
              </a:tabLst>
            </a:pPr>
            <a:r>
              <a:rPr lang="en-IN" sz="2000" dirty="0" smtClean="0">
                <a:latin typeface="Times New Roman" pitchFamily="18" charset="0"/>
                <a:ea typeface="Calibri"/>
                <a:cs typeface="Times New Roman" pitchFamily="18" charset="0"/>
              </a:rPr>
              <a:t>Spindle rotation is pneumatic power, so this machine having low torque .</a:t>
            </a:r>
            <a:endParaRPr lang="en-US" sz="2000" dirty="0" smtClean="0">
              <a:latin typeface="Times New Roman" pitchFamily="18" charset="0"/>
              <a:ea typeface="Calibri"/>
              <a:cs typeface="Times New Roman" pitchFamily="18" charset="0"/>
            </a:endParaRPr>
          </a:p>
          <a:p>
            <a:pPr marL="342900" marR="0" lvl="0" indent="-342900" algn="just">
              <a:lnSpc>
                <a:spcPct val="150000"/>
              </a:lnSpc>
              <a:spcBef>
                <a:spcPts val="0"/>
              </a:spcBef>
              <a:spcAft>
                <a:spcPts val="0"/>
              </a:spcAft>
              <a:buFont typeface="Wingdings" pitchFamily="2" charset="2"/>
              <a:buChar char="Ø"/>
              <a:tabLst>
                <a:tab pos="1143000" algn="l"/>
              </a:tabLst>
            </a:pPr>
            <a:r>
              <a:rPr lang="en-IN" sz="2000" dirty="0" smtClean="0">
                <a:latin typeface="Times New Roman" pitchFamily="18" charset="0"/>
                <a:ea typeface="Calibri"/>
                <a:cs typeface="Times New Roman" pitchFamily="18" charset="0"/>
              </a:rPr>
              <a:t>Need a separate compressor.</a:t>
            </a:r>
            <a:endParaRPr lang="en-US" sz="2000" dirty="0" smtClean="0">
              <a:latin typeface="Times New Roman" pitchFamily="18" charset="0"/>
              <a:ea typeface="Calibri"/>
              <a:cs typeface="Times New Roman" pitchFamily="18" charset="0"/>
            </a:endParaRP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IN" dirty="0" smtClean="0"/>
              <a:t>Proposed system</a:t>
            </a:r>
            <a:endParaRPr lang="en-IN"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proposed a machine which can perform operations like drilling, sawing, grinding at different working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simultaneously which implies that industrialist have not to pay for machine performing above tasks individually for operating operation </a:t>
            </a:r>
            <a:r>
              <a:rPr lang="en-IN" sz="2000" dirty="0" smtClean="0">
                <a:latin typeface="Times New Roman" pitchFamily="18" charset="0"/>
                <a:cs typeface="Times New Roman" pitchFamily="18" charset="0"/>
              </a:rPr>
              <a:t>simultaneously.</a:t>
            </a:r>
          </a:p>
          <a:p>
            <a:pPr algn="just">
              <a:lnSpc>
                <a:spcPct val="17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project work is propose where a machine is designed which can perform operations like rough, medium, fine , and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less grinding with extra arrangement is cutter to cutting woods, steel bars , the grinding operation is removing the material as per requirement like rough, medium, fine, and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less grinding operation one machine this operation is simultaneously in one machine . </a:t>
            </a:r>
            <a:endParaRPr lang="en-IN"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1066800"/>
            <a:ext cx="7714488" cy="5181600"/>
          </a:xfrm>
        </p:spPr>
        <p:txBody>
          <a:bodyPr>
            <a:normAutofit/>
          </a:bodyPr>
          <a:lstStyle/>
          <a:p>
            <a:pPr marL="342900" marR="0" lvl="0" indent="-342900" algn="just">
              <a:lnSpc>
                <a:spcPct val="150000"/>
              </a:lnSpc>
              <a:spcBef>
                <a:spcPts val="0"/>
              </a:spcBef>
              <a:spcAft>
                <a:spcPts val="0"/>
              </a:spcAft>
              <a:buFont typeface="Wingdings" pitchFamily="2" charset="2"/>
              <a:buChar char="Ø"/>
              <a:tabLst>
                <a:tab pos="1371600" algn="l"/>
              </a:tabLst>
            </a:pPr>
            <a:r>
              <a:rPr lang="en-IN" sz="2200" dirty="0" smtClean="0">
                <a:latin typeface="Times New Roman" pitchFamily="18" charset="0"/>
                <a:ea typeface="Calibri"/>
                <a:cs typeface="Times New Roman" pitchFamily="18" charset="0"/>
              </a:rPr>
              <a:t>Low cost, so it can be used in small scale industries.</a:t>
            </a:r>
            <a:endParaRPr lang="en-US" sz="2200" dirty="0" smtClean="0">
              <a:latin typeface="Times New Roman" pitchFamily="18" charset="0"/>
              <a:ea typeface="Calibri"/>
              <a:cs typeface="Times New Roman" pitchFamily="18" charset="0"/>
            </a:endParaRPr>
          </a:p>
          <a:p>
            <a:pPr marL="342900" marR="0" lvl="0" indent="-342900" algn="just">
              <a:lnSpc>
                <a:spcPct val="150000"/>
              </a:lnSpc>
              <a:spcBef>
                <a:spcPts val="0"/>
              </a:spcBef>
              <a:spcAft>
                <a:spcPts val="0"/>
              </a:spcAft>
              <a:buFont typeface="Wingdings" pitchFamily="2" charset="2"/>
              <a:buChar char="Ø"/>
              <a:tabLst>
                <a:tab pos="1371600" algn="l"/>
              </a:tabLst>
            </a:pPr>
            <a:r>
              <a:rPr lang="en-IN" sz="2200" dirty="0" smtClean="0">
                <a:latin typeface="Times New Roman" pitchFamily="18" charset="0"/>
                <a:ea typeface="Calibri"/>
                <a:cs typeface="Times New Roman" pitchFamily="18" charset="0"/>
              </a:rPr>
              <a:t>Higher rate and quicker operations</a:t>
            </a:r>
            <a:endParaRPr lang="en-US" sz="2200" dirty="0" smtClean="0">
              <a:latin typeface="Times New Roman" pitchFamily="18" charset="0"/>
              <a:ea typeface="Calibri"/>
              <a:cs typeface="Times New Roman" pitchFamily="18" charset="0"/>
            </a:endParaRPr>
          </a:p>
          <a:p>
            <a:pPr marL="342900" marR="0" lvl="0" indent="-342900" algn="just">
              <a:lnSpc>
                <a:spcPct val="150000"/>
              </a:lnSpc>
              <a:spcBef>
                <a:spcPts val="0"/>
              </a:spcBef>
              <a:spcAft>
                <a:spcPts val="0"/>
              </a:spcAft>
              <a:buFont typeface="Wingdings" pitchFamily="2" charset="2"/>
              <a:buChar char="Ø"/>
              <a:tabLst>
                <a:tab pos="1371600" algn="l"/>
              </a:tabLst>
            </a:pPr>
            <a:r>
              <a:rPr lang="en-IN" sz="2200" dirty="0" smtClean="0">
                <a:latin typeface="Times New Roman" pitchFamily="18" charset="0"/>
                <a:ea typeface="Calibri"/>
                <a:cs typeface="Times New Roman" pitchFamily="18" charset="0"/>
              </a:rPr>
              <a:t>A number of operations like (drilling), screw driving, reaming etc., can be done.</a:t>
            </a:r>
            <a:endParaRPr lang="en-US" sz="2200" dirty="0" smtClean="0">
              <a:latin typeface="Times New Roman" pitchFamily="18" charset="0"/>
              <a:ea typeface="Calibri"/>
              <a:cs typeface="Times New Roman" pitchFamily="18" charset="0"/>
            </a:endParaRPr>
          </a:p>
          <a:p>
            <a:pPr marL="342900" marR="0" lvl="0" indent="-342900" algn="just">
              <a:lnSpc>
                <a:spcPct val="150000"/>
              </a:lnSpc>
              <a:spcBef>
                <a:spcPts val="0"/>
              </a:spcBef>
              <a:spcAft>
                <a:spcPts val="0"/>
              </a:spcAft>
              <a:buFont typeface="Wingdings" pitchFamily="2" charset="2"/>
              <a:buChar char="Ø"/>
              <a:tabLst>
                <a:tab pos="1371600" algn="l"/>
              </a:tabLst>
            </a:pPr>
            <a:r>
              <a:rPr lang="en-IN" sz="2200" dirty="0" smtClean="0">
                <a:latin typeface="Times New Roman" pitchFamily="18" charset="0"/>
                <a:ea typeface="Calibri"/>
                <a:cs typeface="Times New Roman" pitchFamily="18" charset="0"/>
              </a:rPr>
              <a:t>The nuts and bolts can be tightened to a particular pressure by operating the gate valve placed in the control unit and the pressure gauge.</a:t>
            </a:r>
            <a:endParaRPr lang="en-US" sz="2200" dirty="0" smtClean="0">
              <a:latin typeface="Times New Roman" pitchFamily="18" charset="0"/>
              <a:ea typeface="Calibri"/>
              <a:cs typeface="Times New Roman" pitchFamily="18" charset="0"/>
            </a:endParaRPr>
          </a:p>
          <a:p>
            <a:pPr marL="342900" marR="0" lvl="0" indent="-342900" algn="just">
              <a:lnSpc>
                <a:spcPct val="150000"/>
              </a:lnSpc>
              <a:spcBef>
                <a:spcPts val="0"/>
              </a:spcBef>
              <a:spcAft>
                <a:spcPts val="0"/>
              </a:spcAft>
              <a:buFont typeface="Wingdings" pitchFamily="2" charset="2"/>
              <a:buChar char="Ø"/>
              <a:tabLst>
                <a:tab pos="1371600" algn="l"/>
              </a:tabLst>
            </a:pPr>
            <a:r>
              <a:rPr lang="en-IN" sz="2200" dirty="0" smtClean="0">
                <a:latin typeface="Times New Roman" pitchFamily="18" charset="0"/>
                <a:ea typeface="Calibri"/>
                <a:cs typeface="Times New Roman" pitchFamily="18" charset="0"/>
              </a:rPr>
              <a:t>Both loosening and tightening is possible.  Since there is air flow in both directions.</a:t>
            </a:r>
            <a:endParaRPr lang="en-US" sz="2200" dirty="0" smtClean="0">
              <a:latin typeface="Times New Roman" pitchFamily="18" charset="0"/>
              <a:ea typeface="Calibri"/>
              <a:cs typeface="Times New Roman" pitchFamily="18" charset="0"/>
            </a:endParaRPr>
          </a:p>
          <a:p>
            <a:pPr marL="342900" marR="0" lvl="0" indent="-342900" algn="just">
              <a:lnSpc>
                <a:spcPct val="150000"/>
              </a:lnSpc>
              <a:spcBef>
                <a:spcPts val="0"/>
              </a:spcBef>
              <a:spcAft>
                <a:spcPts val="0"/>
              </a:spcAft>
              <a:buFont typeface="Wingdings" pitchFamily="2" charset="2"/>
              <a:buChar char="Ø"/>
              <a:tabLst>
                <a:tab pos="1371600" algn="l"/>
              </a:tabLst>
            </a:pPr>
            <a:r>
              <a:rPr lang="en-IN" sz="2200" dirty="0" smtClean="0">
                <a:latin typeface="Times New Roman" pitchFamily="18" charset="0"/>
                <a:ea typeface="Calibri"/>
                <a:cs typeface="Times New Roman" pitchFamily="18" charset="0"/>
              </a:rPr>
              <a:t>The weight of the unit is less and can be easily handled.</a:t>
            </a:r>
            <a:endParaRPr lang="en-US" sz="2200" dirty="0" smtClean="0">
              <a:latin typeface="Times New Roman" pitchFamily="18" charset="0"/>
              <a:ea typeface="Calibri"/>
              <a:cs typeface="Times New Roman" pitchFamily="18" charset="0"/>
            </a:endParaRP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Applications</a:t>
            </a:r>
            <a:endParaRPr lang="en-US" dirty="0"/>
          </a:p>
        </p:txBody>
      </p:sp>
      <p:sp>
        <p:nvSpPr>
          <p:cNvPr id="3" name="Content Placeholder 2"/>
          <p:cNvSpPr>
            <a:spLocks noGrp="1"/>
          </p:cNvSpPr>
          <p:nvPr>
            <p:ph idx="1"/>
          </p:nvPr>
        </p:nvSpPr>
        <p:spPr/>
        <p:txBody>
          <a:bodyPr>
            <a:normAutofit/>
          </a:bodyPr>
          <a:lstStyle/>
          <a:p>
            <a:pPr lvl="0" algn="just">
              <a:lnSpc>
                <a:spcPct val="150000"/>
              </a:lnSpc>
              <a:buFont typeface="Wingdings" pitchFamily="2" charset="2"/>
              <a:buChar char="v"/>
            </a:pPr>
            <a:r>
              <a:rPr lang="en-IN" sz="2000" dirty="0" smtClean="0">
                <a:latin typeface="Times New Roman" pitchFamily="18" charset="0"/>
                <a:cs typeface="Times New Roman" pitchFamily="18" charset="0"/>
              </a:rPr>
              <a:t>In automobile workshops.</a:t>
            </a: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v"/>
            </a:pPr>
            <a:r>
              <a:rPr lang="en-IN" sz="2000" dirty="0" smtClean="0">
                <a:latin typeface="Times New Roman" pitchFamily="18" charset="0"/>
                <a:cs typeface="Times New Roman" pitchFamily="18" charset="0"/>
              </a:rPr>
              <a:t>In small scale industries.</a:t>
            </a: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v"/>
            </a:pPr>
            <a:r>
              <a:rPr lang="en-IN" sz="2000" dirty="0" smtClean="0">
                <a:latin typeface="Times New Roman" pitchFamily="18" charset="0"/>
                <a:cs typeface="Times New Roman" pitchFamily="18" charset="0"/>
              </a:rPr>
              <a:t>In such places where frequent changes in operations are required .</a:t>
            </a: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v"/>
            </a:pPr>
            <a:r>
              <a:rPr lang="en-IN" sz="2000" dirty="0" smtClean="0">
                <a:latin typeface="Times New Roman" pitchFamily="18" charset="0"/>
                <a:cs typeface="Times New Roman" pitchFamily="18" charset="0"/>
              </a:rPr>
              <a:t>In welding shops for grinding.</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v"/>
            </a:pPr>
            <a:r>
              <a:rPr lang="en-IN" sz="2000" dirty="0" smtClean="0">
                <a:latin typeface="Times New Roman" pitchFamily="18" charset="0"/>
                <a:cs typeface="Times New Roman" pitchFamily="18" charset="0"/>
              </a:rPr>
              <a:t>For performing operations in huge parts which can not be done in ordinary machines, since it is portable.</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990600"/>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990600"/>
            <a:ext cx="7714488" cy="5257800"/>
          </a:xfrm>
        </p:spPr>
        <p:txBody>
          <a:bodyPr>
            <a:normAutofit/>
          </a:bodyPr>
          <a:lstStyle/>
          <a:p>
            <a:pPr algn="just">
              <a:lnSpc>
                <a:spcPct val="150000"/>
              </a:lnSpc>
              <a:buNone/>
            </a:pPr>
            <a:r>
              <a:rPr lang="en-IN" sz="2200" dirty="0" smtClean="0">
                <a:latin typeface="Times New Roman" pitchFamily="18" charset="0"/>
                <a:cs typeface="Times New Roman" pitchFamily="18" charset="0"/>
              </a:rPr>
              <a:t>	After completing this mini project on “MULTIPURPOSE PNEUMATIC PORTABLE MACHINE “we are much happy and would like to thank our professors , guide and the lecture of the concerned department who have guide us. While making this project we have been able to learn lot and understand the various aspects of “MULTIPURPOSE PNEUMATIC PORTABLE MACHINE” we can use our knowledge, which we get during our study.</a:t>
            </a:r>
            <a:endParaRPr lang="en-US" sz="2200" dirty="0" smtClean="0">
              <a:latin typeface="Times New Roman" pitchFamily="18" charset="0"/>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560</TotalTime>
  <Words>615</Words>
  <Application>Microsoft Office PowerPoint</Application>
  <PresentationFormat>On-screen Show (4:3)</PresentationFormat>
  <Paragraphs>42</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FABRICATION OF PNEUMATIC MULTI PURPOSE CUTTER  </vt:lpstr>
      <vt:lpstr> Abstract </vt:lpstr>
      <vt:lpstr>Slide 3</vt:lpstr>
      <vt:lpstr>List Of Components</vt:lpstr>
      <vt:lpstr>Block Diagram </vt:lpstr>
      <vt:lpstr>Existing system</vt:lpstr>
      <vt:lpstr>Disadvantages</vt:lpstr>
      <vt:lpstr>Proposed system</vt:lpstr>
      <vt:lpstr>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257</cp:revision>
  <dcterms:created xsi:type="dcterms:W3CDTF">2006-08-16T00:00:00Z</dcterms:created>
  <dcterms:modified xsi:type="dcterms:W3CDTF">2021-08-19T11:46:13Z</dcterms:modified>
</cp:coreProperties>
</file>